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  <p:sldMasterId id="2147483676" r:id="rId2"/>
    <p:sldMasterId id="2147483682" r:id="rId3"/>
    <p:sldMasterId id="2147483688" r:id="rId4"/>
  </p:sldMasterIdLst>
  <p:notesMasterIdLst>
    <p:notesMasterId r:id="rId43"/>
  </p:notesMasterIdLst>
  <p:handoutMasterIdLst>
    <p:handoutMasterId r:id="rId44"/>
  </p:handoutMasterIdLst>
  <p:sldIdLst>
    <p:sldId id="303" r:id="rId5"/>
    <p:sldId id="412" r:id="rId6"/>
    <p:sldId id="373" r:id="rId7"/>
    <p:sldId id="380" r:id="rId8"/>
    <p:sldId id="395" r:id="rId9"/>
    <p:sldId id="421" r:id="rId10"/>
    <p:sldId id="381" r:id="rId11"/>
    <p:sldId id="422" r:id="rId12"/>
    <p:sldId id="426" r:id="rId13"/>
    <p:sldId id="408" r:id="rId14"/>
    <p:sldId id="409" r:id="rId15"/>
    <p:sldId id="382" r:id="rId16"/>
    <p:sldId id="414" r:id="rId17"/>
    <p:sldId id="438" r:id="rId18"/>
    <p:sldId id="439" r:id="rId19"/>
    <p:sldId id="432" r:id="rId20"/>
    <p:sldId id="384" r:id="rId21"/>
    <p:sldId id="400" r:id="rId22"/>
    <p:sldId id="418" r:id="rId23"/>
    <p:sldId id="425" r:id="rId24"/>
    <p:sldId id="419" r:id="rId25"/>
    <p:sldId id="433" r:id="rId26"/>
    <p:sldId id="428" r:id="rId27"/>
    <p:sldId id="429" r:id="rId28"/>
    <p:sldId id="385" r:id="rId29"/>
    <p:sldId id="364" r:id="rId30"/>
    <p:sldId id="365" r:id="rId31"/>
    <p:sldId id="366" r:id="rId32"/>
    <p:sldId id="387" r:id="rId33"/>
    <p:sldId id="343" r:id="rId34"/>
    <p:sldId id="407" r:id="rId35"/>
    <p:sldId id="410" r:id="rId36"/>
    <p:sldId id="423" r:id="rId37"/>
    <p:sldId id="415" r:id="rId38"/>
    <p:sldId id="416" r:id="rId39"/>
    <p:sldId id="434" r:id="rId40"/>
    <p:sldId id="435" r:id="rId41"/>
    <p:sldId id="367" r:id="rId42"/>
  </p:sldIdLst>
  <p:sldSz cx="9144000" cy="6858000" type="screen4x3"/>
  <p:notesSz cx="6807200" cy="99393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ＭＳ Ｐゴシック" charset="-128"/>
        <a:cs typeface="+mn-cs"/>
      </a:defRPr>
    </a:lvl5pPr>
    <a:lvl6pPr marL="22860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ＭＳ Ｐゴシック" charset="-128"/>
        <a:cs typeface="+mn-cs"/>
      </a:defRPr>
    </a:lvl6pPr>
    <a:lvl7pPr marL="27432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ＭＳ Ｐゴシック" charset="-128"/>
        <a:cs typeface="+mn-cs"/>
      </a:defRPr>
    </a:lvl7pPr>
    <a:lvl8pPr marL="32004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ＭＳ Ｐゴシック" charset="-128"/>
        <a:cs typeface="+mn-cs"/>
      </a:defRPr>
    </a:lvl8pPr>
    <a:lvl9pPr marL="36576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F6E"/>
    <a:srgbClr val="F79646"/>
    <a:srgbClr val="FAC090"/>
    <a:srgbClr val="4F81BD"/>
    <a:srgbClr val="95B3D7"/>
    <a:srgbClr val="8EB4E3"/>
    <a:srgbClr val="FF5757"/>
    <a:srgbClr val="FF9B9B"/>
    <a:srgbClr val="CC0000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813" autoAdjust="0"/>
    <p:restoredTop sz="96796" autoAdjust="0"/>
  </p:normalViewPr>
  <p:slideViewPr>
    <p:cSldViewPr snapToGrid="0">
      <p:cViewPr varScale="1">
        <p:scale>
          <a:sx n="110" d="100"/>
          <a:sy n="110" d="100"/>
        </p:scale>
        <p:origin x="-1086" y="-96"/>
      </p:cViewPr>
      <p:guideLst>
        <p:guide orient="horz" pos="2370"/>
        <p:guide pos="313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00"/>
    </p:cViewPr>
  </p:sorterViewPr>
  <p:notesViewPr>
    <p:cSldViewPr snapToGrid="0">
      <p:cViewPr varScale="1">
        <p:scale>
          <a:sx n="91" d="100"/>
          <a:sy n="91" d="100"/>
        </p:scale>
        <p:origin x="-2880" y="-126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2.xml"/><Relationship Id="rId7" Type="http://schemas.openxmlformats.org/officeDocument/2006/relationships/slide" Target="slides/slide33.xml"/><Relationship Id="rId2" Type="http://schemas.openxmlformats.org/officeDocument/2006/relationships/slide" Target="slides/slide4.xml"/><Relationship Id="rId1" Type="http://schemas.openxmlformats.org/officeDocument/2006/relationships/slide" Target="slides/slide1.xml"/><Relationship Id="rId6" Type="http://schemas.openxmlformats.org/officeDocument/2006/relationships/slide" Target="slides/slide29.xml"/><Relationship Id="rId5" Type="http://schemas.openxmlformats.org/officeDocument/2006/relationships/slide" Target="slides/slide25.xml"/><Relationship Id="rId4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E4C276-01C9-4E72-870A-3C813B1DBE3E}" type="doc">
      <dgm:prSet loTypeId="urn:microsoft.com/office/officeart/2005/8/layout/matrix2" loCatId="matrix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09195207-8E4C-4425-ADCE-A8046C78E247}">
      <dgm:prSet phldrT="[テキスト]" custT="1"/>
      <dgm:spPr/>
      <dgm:t>
        <a:bodyPr anchor="t" anchorCtr="0"/>
        <a:lstStyle/>
        <a:p>
          <a:r>
            <a:rPr kumimoji="1" lang="ja-JP" altLang="en-US" sz="1400" dirty="0" smtClean="0"/>
            <a:t>カメラ</a:t>
          </a:r>
          <a:endParaRPr kumimoji="1" lang="en-US" altLang="ja-JP" sz="1400" dirty="0" smtClean="0"/>
        </a:p>
        <a:p>
          <a:r>
            <a:rPr kumimoji="1" lang="en-US" altLang="ja-JP" sz="1200" dirty="0" smtClean="0"/>
            <a:t>Vision</a:t>
          </a:r>
          <a:endParaRPr kumimoji="1" lang="ja-JP" altLang="en-US" sz="1400" dirty="0"/>
        </a:p>
      </dgm:t>
    </dgm:pt>
    <dgm:pt modelId="{703B90F1-72CF-4B5A-BD92-48DCE4A53D63}" type="parTrans" cxnId="{813D7760-2062-486B-B2CF-3A4102C83A1A}">
      <dgm:prSet/>
      <dgm:spPr/>
      <dgm:t>
        <a:bodyPr/>
        <a:lstStyle/>
        <a:p>
          <a:endParaRPr kumimoji="1" lang="ja-JP" altLang="en-US" sz="900"/>
        </a:p>
      </dgm:t>
    </dgm:pt>
    <dgm:pt modelId="{63858537-3A73-4D77-9014-88B1F5486E38}" type="sibTrans" cxnId="{813D7760-2062-486B-B2CF-3A4102C83A1A}">
      <dgm:prSet/>
      <dgm:spPr/>
      <dgm:t>
        <a:bodyPr/>
        <a:lstStyle/>
        <a:p>
          <a:endParaRPr kumimoji="1" lang="ja-JP" altLang="en-US" sz="900"/>
        </a:p>
      </dgm:t>
    </dgm:pt>
    <dgm:pt modelId="{C01D718A-B2D3-4008-9184-6BC2D36247E4}">
      <dgm:prSet phldrT="[テキスト]" custT="1"/>
      <dgm:spPr/>
      <dgm:t>
        <a:bodyPr anchor="t" anchorCtr="0"/>
        <a:lstStyle/>
        <a:p>
          <a:r>
            <a:rPr kumimoji="1" lang="ja-JP" altLang="en-US" sz="1400" dirty="0" smtClean="0"/>
            <a:t>レーダ</a:t>
          </a:r>
          <a:endParaRPr kumimoji="1" lang="en-US" altLang="ja-JP" sz="1400" dirty="0" smtClean="0"/>
        </a:p>
        <a:p>
          <a:r>
            <a:rPr kumimoji="1" lang="en-US" altLang="ja-JP" sz="1400" dirty="0" smtClean="0"/>
            <a:t>Radar</a:t>
          </a:r>
        </a:p>
      </dgm:t>
    </dgm:pt>
    <dgm:pt modelId="{87C61B26-4F49-4234-ADB9-56BF490F58ED}" type="parTrans" cxnId="{BFFFA8E9-90D6-48B1-A8EA-9AE41F1A388E}">
      <dgm:prSet/>
      <dgm:spPr/>
      <dgm:t>
        <a:bodyPr/>
        <a:lstStyle/>
        <a:p>
          <a:endParaRPr kumimoji="1" lang="ja-JP" altLang="en-US" sz="900"/>
        </a:p>
      </dgm:t>
    </dgm:pt>
    <dgm:pt modelId="{0208A5B1-50D2-48EC-8C81-EE2B0D377104}" type="sibTrans" cxnId="{BFFFA8E9-90D6-48B1-A8EA-9AE41F1A388E}">
      <dgm:prSet/>
      <dgm:spPr/>
      <dgm:t>
        <a:bodyPr/>
        <a:lstStyle/>
        <a:p>
          <a:endParaRPr kumimoji="1" lang="ja-JP" altLang="en-US" sz="900"/>
        </a:p>
      </dgm:t>
    </dgm:pt>
    <dgm:pt modelId="{3E31DB9D-5252-4649-B16A-2E3A5D018BBD}">
      <dgm:prSet phldrT="[テキスト]" custT="1"/>
      <dgm:spPr/>
      <dgm:t>
        <a:bodyPr/>
        <a:lstStyle/>
        <a:p>
          <a:r>
            <a:rPr kumimoji="1" lang="ja-JP" altLang="en-US" sz="1200" dirty="0" smtClean="0"/>
            <a:t>フュージョン</a:t>
          </a:r>
          <a:endParaRPr kumimoji="1" lang="en-US" altLang="ja-JP" sz="1200" dirty="0" smtClean="0"/>
        </a:p>
        <a:p>
          <a:r>
            <a:rPr kumimoji="1" lang="en-US" altLang="ja-JP" sz="1200" dirty="0" smtClean="0"/>
            <a:t>Fusion</a:t>
          </a:r>
          <a:endParaRPr kumimoji="1" lang="ja-JP" altLang="en-US" sz="1200" dirty="0"/>
        </a:p>
      </dgm:t>
    </dgm:pt>
    <dgm:pt modelId="{4A0063F2-EEC4-41D2-8470-5C7BE4632DBB}" type="parTrans" cxnId="{03CE8026-4FDD-42F4-94A4-119F9D011AA2}">
      <dgm:prSet/>
      <dgm:spPr/>
      <dgm:t>
        <a:bodyPr/>
        <a:lstStyle/>
        <a:p>
          <a:endParaRPr kumimoji="1" lang="ja-JP" altLang="en-US" sz="900"/>
        </a:p>
      </dgm:t>
    </dgm:pt>
    <dgm:pt modelId="{64AE8DB7-0B51-481B-BFCE-62FF9EBC3974}" type="sibTrans" cxnId="{03CE8026-4FDD-42F4-94A4-119F9D011AA2}">
      <dgm:prSet/>
      <dgm:spPr/>
      <dgm:t>
        <a:bodyPr/>
        <a:lstStyle/>
        <a:p>
          <a:endParaRPr kumimoji="1" lang="ja-JP" altLang="en-US" sz="900"/>
        </a:p>
      </dgm:t>
    </dgm:pt>
    <dgm:pt modelId="{CB4C7B5C-7D80-416E-BDD5-C839ACD4DFBD}">
      <dgm:prSet phldrT="[テキスト]" custT="1"/>
      <dgm:spPr/>
      <dgm:t>
        <a:bodyPr/>
        <a:lstStyle/>
        <a:p>
          <a:r>
            <a:rPr kumimoji="1" lang="ja-JP" altLang="en-US" sz="1400" dirty="0" smtClean="0"/>
            <a:t>通信</a:t>
          </a:r>
          <a:endParaRPr kumimoji="1" lang="en-US" altLang="ja-JP" sz="1400" dirty="0" smtClean="0"/>
        </a:p>
        <a:p>
          <a:r>
            <a:rPr kumimoji="1" lang="en-US" altLang="ja-JP" sz="1400" dirty="0" smtClean="0"/>
            <a:t>V2X</a:t>
          </a:r>
          <a:endParaRPr kumimoji="1" lang="ja-JP" altLang="en-US" sz="1400" dirty="0"/>
        </a:p>
      </dgm:t>
    </dgm:pt>
    <dgm:pt modelId="{F9A15DED-602F-4EAF-82ED-11CB96AFF787}" type="parTrans" cxnId="{3B4646F2-DF84-4D7E-B403-EE0096F336C5}">
      <dgm:prSet/>
      <dgm:spPr/>
      <dgm:t>
        <a:bodyPr/>
        <a:lstStyle/>
        <a:p>
          <a:endParaRPr kumimoji="1" lang="ja-JP" altLang="en-US" sz="900"/>
        </a:p>
      </dgm:t>
    </dgm:pt>
    <dgm:pt modelId="{53CE27D4-AE36-42E7-A721-4F8556C2E393}" type="sibTrans" cxnId="{3B4646F2-DF84-4D7E-B403-EE0096F336C5}">
      <dgm:prSet/>
      <dgm:spPr/>
      <dgm:t>
        <a:bodyPr/>
        <a:lstStyle/>
        <a:p>
          <a:endParaRPr kumimoji="1" lang="ja-JP" altLang="en-US" sz="900"/>
        </a:p>
      </dgm:t>
    </dgm:pt>
    <dgm:pt modelId="{BAB1AFE5-CC5D-4F77-9AEC-C4D0B3D40AC8}" type="pres">
      <dgm:prSet presAssocID="{7AE4C276-01C9-4E72-870A-3C813B1DBE3E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1F808106-D5A0-419C-8A79-FE77C2C93F94}" type="pres">
      <dgm:prSet presAssocID="{7AE4C276-01C9-4E72-870A-3C813B1DBE3E}" presName="axisShape" presStyleLbl="bgShp" presStyleIdx="0" presStyleCnt="1"/>
      <dgm:spPr/>
    </dgm:pt>
    <dgm:pt modelId="{F2610452-1E25-48D3-847E-1FB5095D54D3}" type="pres">
      <dgm:prSet presAssocID="{7AE4C276-01C9-4E72-870A-3C813B1DBE3E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7EC5F6A-BBE1-4FE1-97D3-9147A2C990ED}" type="pres">
      <dgm:prSet presAssocID="{7AE4C276-01C9-4E72-870A-3C813B1DBE3E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AB96E2F-40E2-4AE8-B017-0914D83030A2}" type="pres">
      <dgm:prSet presAssocID="{7AE4C276-01C9-4E72-870A-3C813B1DBE3E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507EAF6D-F91B-41A6-A0F3-21C82B091696}" type="pres">
      <dgm:prSet presAssocID="{7AE4C276-01C9-4E72-870A-3C813B1DBE3E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BA9FADA5-3FA2-4454-941B-DD16845C4B23}" type="presOf" srcId="{3E31DB9D-5252-4649-B16A-2E3A5D018BBD}" destId="{CAB96E2F-40E2-4AE8-B017-0914D83030A2}" srcOrd="0" destOrd="0" presId="urn:microsoft.com/office/officeart/2005/8/layout/matrix2"/>
    <dgm:cxn modelId="{3B4646F2-DF84-4D7E-B403-EE0096F336C5}" srcId="{7AE4C276-01C9-4E72-870A-3C813B1DBE3E}" destId="{CB4C7B5C-7D80-416E-BDD5-C839ACD4DFBD}" srcOrd="3" destOrd="0" parTransId="{F9A15DED-602F-4EAF-82ED-11CB96AFF787}" sibTransId="{53CE27D4-AE36-42E7-A721-4F8556C2E393}"/>
    <dgm:cxn modelId="{9D5AC010-2432-4552-B1E0-D83FAF137063}" type="presOf" srcId="{CB4C7B5C-7D80-416E-BDD5-C839ACD4DFBD}" destId="{507EAF6D-F91B-41A6-A0F3-21C82B091696}" srcOrd="0" destOrd="0" presId="urn:microsoft.com/office/officeart/2005/8/layout/matrix2"/>
    <dgm:cxn modelId="{813D7760-2062-486B-B2CF-3A4102C83A1A}" srcId="{7AE4C276-01C9-4E72-870A-3C813B1DBE3E}" destId="{09195207-8E4C-4425-ADCE-A8046C78E247}" srcOrd="0" destOrd="0" parTransId="{703B90F1-72CF-4B5A-BD92-48DCE4A53D63}" sibTransId="{63858537-3A73-4D77-9014-88B1F5486E38}"/>
    <dgm:cxn modelId="{DB280AA5-9495-4768-B123-EF4BEA676E0E}" type="presOf" srcId="{C01D718A-B2D3-4008-9184-6BC2D36247E4}" destId="{47EC5F6A-BBE1-4FE1-97D3-9147A2C990ED}" srcOrd="0" destOrd="0" presId="urn:microsoft.com/office/officeart/2005/8/layout/matrix2"/>
    <dgm:cxn modelId="{BFFFA8E9-90D6-48B1-A8EA-9AE41F1A388E}" srcId="{7AE4C276-01C9-4E72-870A-3C813B1DBE3E}" destId="{C01D718A-B2D3-4008-9184-6BC2D36247E4}" srcOrd="1" destOrd="0" parTransId="{87C61B26-4F49-4234-ADB9-56BF490F58ED}" sibTransId="{0208A5B1-50D2-48EC-8C81-EE2B0D377104}"/>
    <dgm:cxn modelId="{8C5AE5EC-2D6B-4CDA-900E-44449F533B3C}" type="presOf" srcId="{7AE4C276-01C9-4E72-870A-3C813B1DBE3E}" destId="{BAB1AFE5-CC5D-4F77-9AEC-C4D0B3D40AC8}" srcOrd="0" destOrd="0" presId="urn:microsoft.com/office/officeart/2005/8/layout/matrix2"/>
    <dgm:cxn modelId="{5913E3D0-54D6-4B41-A8BE-2EA799C92AE1}" type="presOf" srcId="{09195207-8E4C-4425-ADCE-A8046C78E247}" destId="{F2610452-1E25-48D3-847E-1FB5095D54D3}" srcOrd="0" destOrd="0" presId="urn:microsoft.com/office/officeart/2005/8/layout/matrix2"/>
    <dgm:cxn modelId="{03CE8026-4FDD-42F4-94A4-119F9D011AA2}" srcId="{7AE4C276-01C9-4E72-870A-3C813B1DBE3E}" destId="{3E31DB9D-5252-4649-B16A-2E3A5D018BBD}" srcOrd="2" destOrd="0" parTransId="{4A0063F2-EEC4-41D2-8470-5C7BE4632DBB}" sibTransId="{64AE8DB7-0B51-481B-BFCE-62FF9EBC3974}"/>
    <dgm:cxn modelId="{8654C761-98E0-48B3-BC66-4F24F07373EA}" type="presParOf" srcId="{BAB1AFE5-CC5D-4F77-9AEC-C4D0B3D40AC8}" destId="{1F808106-D5A0-419C-8A79-FE77C2C93F94}" srcOrd="0" destOrd="0" presId="urn:microsoft.com/office/officeart/2005/8/layout/matrix2"/>
    <dgm:cxn modelId="{8700E7F7-CD42-4A67-87AE-4E9A68F6712B}" type="presParOf" srcId="{BAB1AFE5-CC5D-4F77-9AEC-C4D0B3D40AC8}" destId="{F2610452-1E25-48D3-847E-1FB5095D54D3}" srcOrd="1" destOrd="0" presId="urn:microsoft.com/office/officeart/2005/8/layout/matrix2"/>
    <dgm:cxn modelId="{78500D56-635F-427D-8898-815A72EE8E58}" type="presParOf" srcId="{BAB1AFE5-CC5D-4F77-9AEC-C4D0B3D40AC8}" destId="{47EC5F6A-BBE1-4FE1-97D3-9147A2C990ED}" srcOrd="2" destOrd="0" presId="urn:microsoft.com/office/officeart/2005/8/layout/matrix2"/>
    <dgm:cxn modelId="{D6131DCF-BD15-4A4D-8DCF-AACE9477A2D7}" type="presParOf" srcId="{BAB1AFE5-CC5D-4F77-9AEC-C4D0B3D40AC8}" destId="{CAB96E2F-40E2-4AE8-B017-0914D83030A2}" srcOrd="3" destOrd="0" presId="urn:microsoft.com/office/officeart/2005/8/layout/matrix2"/>
    <dgm:cxn modelId="{8E396025-0D98-4806-B1CE-070B15108A05}" type="presParOf" srcId="{BAB1AFE5-CC5D-4F77-9AEC-C4D0B3D40AC8}" destId="{507EAF6D-F91B-41A6-A0F3-21C82B091696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08106-D5A0-419C-8A79-FE77C2C93F94}">
      <dsp:nvSpPr>
        <dsp:cNvPr id="0" name=""/>
        <dsp:cNvSpPr/>
      </dsp:nvSpPr>
      <dsp:spPr>
        <a:xfrm>
          <a:off x="921427" y="0"/>
          <a:ext cx="2405617" cy="2405617"/>
        </a:xfrm>
        <a:prstGeom prst="quadArrow">
          <a:avLst>
            <a:gd name="adj1" fmla="val 2000"/>
            <a:gd name="adj2" fmla="val 4000"/>
            <a:gd name="adj3" fmla="val 5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F2610452-1E25-48D3-847E-1FB5095D54D3}">
      <dsp:nvSpPr>
        <dsp:cNvPr id="0" name=""/>
        <dsp:cNvSpPr/>
      </dsp:nvSpPr>
      <dsp:spPr>
        <a:xfrm>
          <a:off x="1077792" y="156365"/>
          <a:ext cx="962246" cy="9622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400" kern="1200" dirty="0" smtClean="0"/>
            <a:t>カメラ</a:t>
          </a:r>
          <a:endParaRPr kumimoji="1" lang="en-US" altLang="ja-JP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200" kern="1200" dirty="0" smtClean="0"/>
            <a:t>Vision</a:t>
          </a:r>
          <a:endParaRPr kumimoji="1" lang="ja-JP" altLang="en-US" sz="1400" kern="1200" dirty="0"/>
        </a:p>
      </dsp:txBody>
      <dsp:txXfrm>
        <a:off x="1124765" y="203338"/>
        <a:ext cx="868300" cy="868300"/>
      </dsp:txXfrm>
    </dsp:sp>
    <dsp:sp modelId="{47EC5F6A-BBE1-4FE1-97D3-9147A2C990ED}">
      <dsp:nvSpPr>
        <dsp:cNvPr id="0" name=""/>
        <dsp:cNvSpPr/>
      </dsp:nvSpPr>
      <dsp:spPr>
        <a:xfrm>
          <a:off x="2208432" y="156365"/>
          <a:ext cx="962246" cy="9622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400" kern="1200" dirty="0" smtClean="0"/>
            <a:t>レーダ</a:t>
          </a:r>
          <a:endParaRPr kumimoji="1" lang="en-US" altLang="ja-JP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400" kern="1200" dirty="0" smtClean="0"/>
            <a:t>Radar</a:t>
          </a:r>
        </a:p>
      </dsp:txBody>
      <dsp:txXfrm>
        <a:off x="2255405" y="203338"/>
        <a:ext cx="868300" cy="868300"/>
      </dsp:txXfrm>
    </dsp:sp>
    <dsp:sp modelId="{CAB96E2F-40E2-4AE8-B017-0914D83030A2}">
      <dsp:nvSpPr>
        <dsp:cNvPr id="0" name=""/>
        <dsp:cNvSpPr/>
      </dsp:nvSpPr>
      <dsp:spPr>
        <a:xfrm>
          <a:off x="1077792" y="1287005"/>
          <a:ext cx="962246" cy="9622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200" kern="1200" dirty="0" smtClean="0"/>
            <a:t>フュージョン</a:t>
          </a:r>
          <a:endParaRPr kumimoji="1" lang="en-US" altLang="ja-JP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200" kern="1200" dirty="0" smtClean="0"/>
            <a:t>Fusion</a:t>
          </a:r>
          <a:endParaRPr kumimoji="1" lang="ja-JP" altLang="en-US" sz="1200" kern="1200" dirty="0"/>
        </a:p>
      </dsp:txBody>
      <dsp:txXfrm>
        <a:off x="1124765" y="1333978"/>
        <a:ext cx="868300" cy="868300"/>
      </dsp:txXfrm>
    </dsp:sp>
    <dsp:sp modelId="{507EAF6D-F91B-41A6-A0F3-21C82B091696}">
      <dsp:nvSpPr>
        <dsp:cNvPr id="0" name=""/>
        <dsp:cNvSpPr/>
      </dsp:nvSpPr>
      <dsp:spPr>
        <a:xfrm>
          <a:off x="2208432" y="1287005"/>
          <a:ext cx="962246" cy="9622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400" kern="1200" dirty="0" smtClean="0"/>
            <a:t>通信</a:t>
          </a:r>
          <a:endParaRPr kumimoji="1" lang="en-US" altLang="ja-JP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400" kern="1200" dirty="0" smtClean="0"/>
            <a:t>V2X</a:t>
          </a:r>
          <a:endParaRPr kumimoji="1" lang="ja-JP" altLang="en-US" sz="1400" kern="1200" dirty="0"/>
        </a:p>
      </dsp:txBody>
      <dsp:txXfrm>
        <a:off x="2255405" y="1333978"/>
        <a:ext cx="868300" cy="868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2948770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5" tIns="45769" rIns="91535" bIns="45769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431" y="2"/>
            <a:ext cx="2948770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5" tIns="45769" rIns="91535" bIns="45769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41972"/>
            <a:ext cx="2948770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5" tIns="45769" rIns="91535" bIns="45769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431" y="9441972"/>
            <a:ext cx="2948770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5" tIns="45769" rIns="91535" bIns="45769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BB90CA3C-4480-43AF-903C-A618918532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037126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2948770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5" tIns="45769" rIns="91535" bIns="45769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560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431" y="2"/>
            <a:ext cx="2948770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5" tIns="45769" rIns="91535" bIns="45769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07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72050" cy="3729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6" y="4722585"/>
            <a:ext cx="4991091" cy="4471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5" tIns="45769" rIns="91535" bIns="457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2560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41972"/>
            <a:ext cx="2948770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5" tIns="45769" rIns="91535" bIns="45769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560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431" y="9441972"/>
            <a:ext cx="2948770" cy="49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5" tIns="45769" rIns="91535" bIns="45769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3837F5C6-A9E2-4E7E-9804-F2935941EDD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875071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242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en-US" dirty="0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10243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D6BF2F-23FE-4C24-B14D-1CF036272FCF}" type="slidenum">
              <a:rPr lang="en-US" altLang="ja-JP" smtClean="0">
                <a:latin typeface="Times New Roman" pitchFamily="18" charset="0"/>
              </a:rPr>
              <a:pPr/>
              <a:t>0</a:t>
            </a:fld>
            <a:endParaRPr lang="en-US" altLang="ja-JP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en-US" dirty="0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20483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747"/>
            <a:fld id="{BE33B25E-15D2-49E1-BD58-1CB50F6BDCD6}" type="slidenum">
              <a:rPr lang="en-US" altLang="ja-JP" smtClean="0">
                <a:solidFill>
                  <a:srgbClr val="1F497D"/>
                </a:solidFill>
              </a:rPr>
              <a:pPr defTabSz="912747"/>
              <a:t>23</a:t>
            </a:fld>
            <a:endParaRPr lang="en-US" altLang="ja-JP" dirty="0" smtClean="0">
              <a:solidFill>
                <a:srgbClr val="1F497D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242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en-US" dirty="0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10243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D6BF2F-23FE-4C24-B14D-1CF036272FCF}" type="slidenum">
              <a:rPr lang="en-US" altLang="ja-JP" smtClean="0">
                <a:latin typeface="Times New Roman" pitchFamily="18" charset="0"/>
              </a:rPr>
              <a:pPr/>
              <a:t>24</a:t>
            </a:fld>
            <a:endParaRPr lang="en-US" altLang="ja-JP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A1B046-C895-4BFD-B351-1D933860CCBD}" type="slidenum">
              <a:rPr lang="en-US" altLang="ja-JP" smtClean="0"/>
              <a:pPr>
                <a:defRPr/>
              </a:pPr>
              <a:t>26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14078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A1B046-C895-4BFD-B351-1D933860CCBD}" type="slidenum">
              <a:rPr lang="en-US" altLang="ja-JP" smtClean="0"/>
              <a:pPr>
                <a:defRPr/>
              </a:pPr>
              <a:t>27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71363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242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en-US" dirty="0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10243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D6BF2F-23FE-4C24-B14D-1CF036272FCF}" type="slidenum">
              <a:rPr lang="en-US" altLang="ja-JP" smtClean="0">
                <a:latin typeface="Times New Roman" pitchFamily="18" charset="0"/>
              </a:rPr>
              <a:pPr/>
              <a:t>28</a:t>
            </a:fld>
            <a:endParaRPr lang="en-US" altLang="ja-JP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73638" cy="3729037"/>
          </a:xfrm>
          <a:ln/>
        </p:spPr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240" y="4720985"/>
            <a:ext cx="5446723" cy="4473102"/>
          </a:xfrm>
          <a:noFill/>
          <a:ln/>
        </p:spPr>
        <p:txBody>
          <a:bodyPr lIns="92178" tIns="46090" rIns="92178" bIns="46090"/>
          <a:lstStyle/>
          <a:p>
            <a:endParaRPr lang="ja-JP" altLang="en-US" smtClean="0">
              <a:latin typeface="Times New Roman" pitchFamily="18" charset="0"/>
              <a:ea typeface="ＭＳ Ｐ明朝" pitchFamily="18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242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en-US" dirty="0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10243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D6BF2F-23FE-4C24-B14D-1CF036272FCF}" type="slidenum">
              <a:rPr lang="en-US" altLang="ja-JP" smtClean="0">
                <a:latin typeface="Times New Roman" pitchFamily="18" charset="0"/>
              </a:rPr>
              <a:pPr/>
              <a:t>3</a:t>
            </a:fld>
            <a:endParaRPr lang="en-US" altLang="ja-JP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>
                <a:solidFill>
                  <a:srgbClr val="1F497D"/>
                </a:solidFill>
              </a:rPr>
              <a:pPr/>
              <a:t>5</a:t>
            </a:fld>
            <a:endParaRPr lang="en-US" altLang="ja-JP">
              <a:solidFill>
                <a:srgbClr val="1F497D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>
                <a:solidFill>
                  <a:srgbClr val="1F497D"/>
                </a:solidFill>
              </a:rPr>
              <a:pPr/>
              <a:t>10</a:t>
            </a:fld>
            <a:endParaRPr lang="en-US" altLang="ja-JP">
              <a:solidFill>
                <a:srgbClr val="1F497D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242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en-US" dirty="0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10243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D6BF2F-23FE-4C24-B14D-1CF036272FCF}" type="slidenum">
              <a:rPr lang="en-US" altLang="ja-JP" smtClean="0">
                <a:latin typeface="Times New Roman" pitchFamily="18" charset="0"/>
              </a:rPr>
              <a:pPr/>
              <a:t>11</a:t>
            </a:fld>
            <a:endParaRPr lang="en-US" altLang="ja-JP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>
                <a:solidFill>
                  <a:srgbClr val="1F497D"/>
                </a:solidFill>
              </a:rPr>
              <a:pPr/>
              <a:t>15</a:t>
            </a:fld>
            <a:endParaRPr lang="en-US" altLang="ja-JP">
              <a:solidFill>
                <a:srgbClr val="1F497D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242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en-US" dirty="0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10243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D6BF2F-23FE-4C24-B14D-1CF036272FCF}" type="slidenum">
              <a:rPr lang="en-US" altLang="ja-JP" smtClean="0">
                <a:latin typeface="Times New Roman" pitchFamily="18" charset="0"/>
              </a:rPr>
              <a:pPr/>
              <a:t>16</a:t>
            </a:fld>
            <a:endParaRPr lang="en-US" altLang="ja-JP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>
                <a:solidFill>
                  <a:srgbClr val="1F497D"/>
                </a:solidFill>
              </a:rPr>
              <a:pPr/>
              <a:t>21</a:t>
            </a:fld>
            <a:endParaRPr lang="en-US" altLang="ja-JP">
              <a:solidFill>
                <a:srgbClr val="1F497D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en-US" dirty="0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20483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747"/>
            <a:fld id="{BE33B25E-15D2-49E1-BD58-1CB50F6BDCD6}" type="slidenum">
              <a:rPr lang="en-US" altLang="ja-JP" smtClean="0">
                <a:solidFill>
                  <a:srgbClr val="1F497D"/>
                </a:solidFill>
              </a:rPr>
              <a:pPr defTabSz="912747"/>
              <a:t>22</a:t>
            </a:fld>
            <a:endParaRPr lang="en-US" altLang="ja-JP" dirty="0" smtClean="0">
              <a:solidFill>
                <a:srgbClr val="1F497D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3"/>
          <p:cNvSpPr txBox="1">
            <a:spLocks noChangeArrowheads="1"/>
          </p:cNvSpPr>
          <p:nvPr userDrawn="1"/>
        </p:nvSpPr>
        <p:spPr bwMode="auto">
          <a:xfrm>
            <a:off x="5499100" y="6599238"/>
            <a:ext cx="3194050" cy="2174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Hitachi ULSI Systems</a:t>
            </a:r>
            <a:r>
              <a:rPr kumimoji="0" lang="ja-JP" altLang="en-US" sz="9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Co., Ltd.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2015.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  <p:sp>
        <p:nvSpPr>
          <p:cNvPr id="4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/>
          </a:p>
        </p:txBody>
      </p:sp>
      <p:sp>
        <p:nvSpPr>
          <p:cNvPr id="5" name="正方形/長方形 67"/>
          <p:cNvSpPr/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800" kern="0" dirty="0">
              <a:solidFill>
                <a:sysClr val="windowText" lastClr="000000"/>
              </a:solidFill>
              <a:ea typeface="HGPｺﾞｼｯｸE" pitchFamily="50" charset="-128"/>
            </a:endParaRPr>
          </a:p>
        </p:txBody>
      </p:sp>
      <p:sp>
        <p:nvSpPr>
          <p:cNvPr id="6" name="正方形/長方形 68"/>
          <p:cNvSpPr/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800" kern="0" dirty="0">
              <a:solidFill>
                <a:sysClr val="windowText" lastClr="000000"/>
              </a:solidFill>
              <a:ea typeface="HGPｺﾞｼｯｸE" pitchFamily="50" charset="-128"/>
            </a:endParaRPr>
          </a:p>
        </p:txBody>
      </p:sp>
      <p:grpSp>
        <p:nvGrpSpPr>
          <p:cNvPr id="7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7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8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9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0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3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4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6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8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9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30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191" y="179482"/>
            <a:ext cx="7227887" cy="4492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1" name="スライド番号プレースホルダ 2"/>
          <p:cNvSpPr>
            <a:spLocks noGrp="1"/>
          </p:cNvSpPr>
          <p:nvPr userDrawn="1">
            <p:ph type="sldNum" sz="quarter" idx="10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>
                <a:latin typeface="Arial" pitchFamily="34" charset="0"/>
                <a:ea typeface="HGPｺﾞｼｯｸE" pitchFamily="50" charset="-128"/>
                <a:cs typeface="Arial" pitchFamily="34" charset="0"/>
              </a:defRPr>
            </a:lvl1pPr>
          </a:lstStyle>
          <a:p>
            <a:pPr>
              <a:defRPr/>
            </a:pPr>
            <a:fld id="{65952DC5-AEDB-43BC-89BC-2FAC4BC7D87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B06143-4DBA-4146-A314-7543DF1C2B68}" type="datetimeFigureOut">
              <a:rPr lang="ja-JP" altLang="en-US" smtClean="0">
                <a:solidFill>
                  <a:srgbClr val="000000"/>
                </a:solidFill>
              </a:rPr>
              <a:pPr/>
              <a:t>2016/1/15</a:t>
            </a:fld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1B5639-7DA9-41FE-8EC0-6DA548C6EFD8}" type="slidenum">
              <a:rPr lang="ja-JP" altLang="en-US" smtClean="0">
                <a:solidFill>
                  <a:srgbClr val="000000"/>
                </a:solidFill>
              </a:rPr>
              <a:pPr/>
              <a:t>‹#›</a:t>
            </a:fld>
            <a:endParaRPr lang="ja-JP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1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3"/>
          <p:cNvSpPr txBox="1">
            <a:spLocks noChangeArrowheads="1"/>
          </p:cNvSpPr>
          <p:nvPr userDrawn="1"/>
        </p:nvSpPr>
        <p:spPr bwMode="auto">
          <a:xfrm>
            <a:off x="5499100" y="6599238"/>
            <a:ext cx="3194050" cy="2174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pl-PL" altLang="ja-JP" sz="900" dirty="0">
                <a:solidFill>
                  <a:srgbClr val="000000"/>
                </a:solidFill>
                <a:latin typeface="Arial" charset="0"/>
              </a:rPr>
              <a:t>Hitachi ULSI Systems</a:t>
            </a:r>
            <a:r>
              <a:rPr kumimoji="0" lang="ja-JP" altLang="en-US" sz="9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kumimoji="0" lang="pl-PL" altLang="ja-JP" sz="900" dirty="0">
                <a:solidFill>
                  <a:srgbClr val="000000"/>
                </a:solidFill>
                <a:latin typeface="Arial" charset="0"/>
              </a:rPr>
              <a:t>Co., Ltd.</a:t>
            </a:r>
            <a:r>
              <a:rPr kumimoji="0" lang="en-US" altLang="ja-JP" sz="900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 </a:t>
            </a:r>
            <a:r>
              <a:rPr kumimoji="0" lang="en-US" altLang="ja-JP" sz="900" dirty="0" smtClean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2015. </a:t>
            </a:r>
            <a:r>
              <a:rPr kumimoji="0" lang="en-US" altLang="ja-JP" sz="900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  <p:sp>
        <p:nvSpPr>
          <p:cNvPr id="4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>
              <a:solidFill>
                <a:srgbClr val="FFFFFF"/>
              </a:solidFill>
            </a:endParaRPr>
          </a:p>
        </p:txBody>
      </p:sp>
      <p:sp>
        <p:nvSpPr>
          <p:cNvPr id="5" name="正方形/長方形 67"/>
          <p:cNvSpPr/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800" kern="0" dirty="0">
              <a:solidFill>
                <a:sysClr val="windowText" lastClr="000000"/>
              </a:solidFill>
              <a:ea typeface="HGPｺﾞｼｯｸE" pitchFamily="50" charset="-128"/>
            </a:endParaRPr>
          </a:p>
        </p:txBody>
      </p:sp>
      <p:sp>
        <p:nvSpPr>
          <p:cNvPr id="6" name="正方形/長方形 68"/>
          <p:cNvSpPr/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800" kern="0" dirty="0">
              <a:solidFill>
                <a:sysClr val="windowText" lastClr="000000"/>
              </a:solidFill>
              <a:ea typeface="HGPｺﾞｼｯｸE" pitchFamily="50" charset="-128"/>
            </a:endParaRPr>
          </a:p>
        </p:txBody>
      </p:sp>
      <p:grpSp>
        <p:nvGrpSpPr>
          <p:cNvPr id="7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7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8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9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0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3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4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6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8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9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30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191" y="179482"/>
            <a:ext cx="7227887" cy="4492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1" name="スライド番号プレースホルダ 2"/>
          <p:cNvSpPr>
            <a:spLocks noGrp="1"/>
          </p:cNvSpPr>
          <p:nvPr userDrawn="1">
            <p:ph type="sldNum" sz="quarter" idx="10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>
                <a:latin typeface="Arial" pitchFamily="34" charset="0"/>
                <a:ea typeface="HGPｺﾞｼｯｸE" pitchFamily="50" charset="-128"/>
                <a:cs typeface="Arial" pitchFamily="34" charset="0"/>
              </a:defRPr>
            </a:lvl1pPr>
          </a:lstStyle>
          <a:p>
            <a:pPr>
              <a:defRPr/>
            </a:pPr>
            <a:fld id="{65952DC5-AEDB-43BC-89BC-2FAC4BC7D87A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552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 userDrawn="1"/>
        </p:nvSpPr>
        <p:spPr bwMode="auto">
          <a:xfrm>
            <a:off x="5454650" y="6599238"/>
            <a:ext cx="3238500" cy="2174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pl-PL" altLang="ja-JP" sz="900" dirty="0">
                <a:solidFill>
                  <a:srgbClr val="000000"/>
                </a:solidFill>
                <a:latin typeface="Arial" charset="0"/>
              </a:rPr>
              <a:t>Hitachi ULSI Systems</a:t>
            </a:r>
            <a:r>
              <a:rPr kumimoji="0" lang="ja-JP" altLang="en-US" sz="9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kumimoji="0" lang="pl-PL" altLang="ja-JP" sz="900" dirty="0">
                <a:solidFill>
                  <a:srgbClr val="000000"/>
                </a:solidFill>
                <a:latin typeface="Arial" charset="0"/>
              </a:rPr>
              <a:t>Co., Ltd.</a:t>
            </a:r>
            <a:r>
              <a:rPr kumimoji="0" lang="en-US" altLang="ja-JP" sz="900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 </a:t>
            </a:r>
            <a:r>
              <a:rPr kumimoji="0" lang="en-US" altLang="ja-JP" sz="900" dirty="0" smtClean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2015. </a:t>
            </a:r>
            <a:r>
              <a:rPr kumimoji="0" lang="en-US" altLang="ja-JP" sz="900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  <p:grpSp>
        <p:nvGrpSpPr>
          <p:cNvPr id="5" name="グループ化 97"/>
          <p:cNvGrpSpPr>
            <a:grpSpLocks/>
          </p:cNvGrpSpPr>
          <p:nvPr userDrawn="1"/>
        </p:nvGrpSpPr>
        <p:grpSpPr bwMode="auto">
          <a:xfrm>
            <a:off x="6642100" y="547688"/>
            <a:ext cx="1982788" cy="569912"/>
            <a:chOff x="6642100" y="547566"/>
            <a:chExt cx="1982788" cy="56991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099425" y="555503"/>
              <a:ext cx="285750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207250" y="555503"/>
              <a:ext cx="288925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7434263" y="555503"/>
              <a:ext cx="338137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8440738" y="555503"/>
              <a:ext cx="71437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6769100" y="555503"/>
              <a:ext cx="285750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7110413" y="555503"/>
              <a:ext cx="71437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7759700" y="547566"/>
              <a:ext cx="303213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6642100" y="898404"/>
              <a:ext cx="65088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6742113" y="947617"/>
              <a:ext cx="133350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6911975" y="949204"/>
              <a:ext cx="90488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6" name="Freeform 24"/>
            <p:cNvSpPr>
              <a:spLocks noEditPoints="1"/>
            </p:cNvSpPr>
            <p:nvPr/>
          </p:nvSpPr>
          <p:spPr bwMode="auto">
            <a:xfrm>
              <a:off x="7018338" y="947617"/>
              <a:ext cx="138112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7178675" y="947617"/>
              <a:ext cx="52388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7196138" y="898404"/>
              <a:ext cx="39687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7261225" y="947617"/>
              <a:ext cx="103188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7378700" y="949204"/>
              <a:ext cx="114300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1" name="Freeform 36"/>
            <p:cNvSpPr>
              <a:spLocks/>
            </p:cNvSpPr>
            <p:nvPr/>
          </p:nvSpPr>
          <p:spPr bwMode="auto">
            <a:xfrm>
              <a:off x="7686675" y="893642"/>
              <a:ext cx="133350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2" name="Freeform 38"/>
            <p:cNvSpPr>
              <a:spLocks noEditPoints="1"/>
            </p:cNvSpPr>
            <p:nvPr/>
          </p:nvSpPr>
          <p:spPr bwMode="auto">
            <a:xfrm>
              <a:off x="7850188" y="949204"/>
              <a:ext cx="114300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7583488" y="915867"/>
              <a:ext cx="88900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8045450" y="901579"/>
              <a:ext cx="192088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8267700" y="949204"/>
              <a:ext cx="11271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6" name="Freeform 48"/>
            <p:cNvSpPr>
              <a:spLocks/>
            </p:cNvSpPr>
            <p:nvPr/>
          </p:nvSpPr>
          <p:spPr bwMode="auto">
            <a:xfrm>
              <a:off x="8535988" y="915867"/>
              <a:ext cx="88900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7" name="Freeform 50"/>
            <p:cNvSpPr>
              <a:spLocks/>
            </p:cNvSpPr>
            <p:nvPr/>
          </p:nvSpPr>
          <p:spPr bwMode="auto">
            <a:xfrm>
              <a:off x="8383588" y="950792"/>
              <a:ext cx="141287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8" name="Freeform 52"/>
            <p:cNvSpPr>
              <a:spLocks/>
            </p:cNvSpPr>
            <p:nvPr/>
          </p:nvSpPr>
          <p:spPr bwMode="auto">
            <a:xfrm>
              <a:off x="8521700" y="868242"/>
              <a:ext cx="76200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</p:grpSp>
      <p:grpSp>
        <p:nvGrpSpPr>
          <p:cNvPr id="29" name="グループ化 98"/>
          <p:cNvGrpSpPr>
            <a:grpSpLocks/>
          </p:cNvGrpSpPr>
          <p:nvPr userDrawn="1"/>
        </p:nvGrpSpPr>
        <p:grpSpPr bwMode="auto">
          <a:xfrm>
            <a:off x="312738" y="2747963"/>
            <a:ext cx="8518525" cy="122237"/>
            <a:chOff x="312738" y="2747963"/>
            <a:chExt cx="8518525" cy="122237"/>
          </a:xfrm>
        </p:grpSpPr>
        <p:sp>
          <p:nvSpPr>
            <p:cNvPr id="30" name="正方形/長方形 11"/>
            <p:cNvSpPr>
              <a:spLocks noChangeArrowheads="1"/>
            </p:cNvSpPr>
            <p:nvPr/>
          </p:nvSpPr>
          <p:spPr bwMode="auto">
            <a:xfrm>
              <a:off x="312738" y="2747963"/>
              <a:ext cx="8518525" cy="122237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90000"/>
                </a:lnSpc>
                <a:defRPr/>
              </a:pPr>
              <a:endParaRPr lang="ja-JP" altLang="en-US">
                <a:solidFill>
                  <a:srgbClr val="FFFFFF"/>
                </a:solidFill>
              </a:endParaRPr>
            </a:p>
          </p:txBody>
        </p:sp>
        <p:sp>
          <p:nvSpPr>
            <p:cNvPr id="31" name="正方形/長方形 100"/>
            <p:cNvSpPr/>
            <p:nvPr/>
          </p:nvSpPr>
          <p:spPr bwMode="auto">
            <a:xfrm>
              <a:off x="312738" y="2747963"/>
              <a:ext cx="1970087" cy="1222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32" name="正方形/長方形 101"/>
            <p:cNvSpPr/>
            <p:nvPr/>
          </p:nvSpPr>
          <p:spPr bwMode="auto">
            <a:xfrm>
              <a:off x="312738" y="2747963"/>
              <a:ext cx="985837" cy="1222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</p:grpSp>
      <p:sp>
        <p:nvSpPr>
          <p:cNvPr id="43" name="タイトル 1"/>
          <p:cNvSpPr>
            <a:spLocks noGrp="1"/>
          </p:cNvSpPr>
          <p:nvPr>
            <p:ph type="title"/>
          </p:nvPr>
        </p:nvSpPr>
        <p:spPr>
          <a:xfrm>
            <a:off x="2190366" y="3113705"/>
            <a:ext cx="4253087" cy="53860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9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>
            <p:ph type="body" sz="quarter" idx="11"/>
          </p:nvPr>
        </p:nvSpPr>
        <p:spPr>
          <a:xfrm>
            <a:off x="2190366" y="3656176"/>
            <a:ext cx="345479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2200"/>
            </a:lvl1pPr>
          </a:lstStyle>
          <a:p>
            <a:pPr lvl="0"/>
            <a:r>
              <a:rPr lang="ja-JP" altLang="en-US" smtClean="0"/>
              <a:t>マスタ テキストの書式設定</a:t>
            </a:r>
            <a:endParaRPr lang="ja-JP" altLang="en-US"/>
          </a:p>
        </p:txBody>
      </p:sp>
      <p:sp>
        <p:nvSpPr>
          <p:cNvPr id="33" name="スライド番号プレースホルダ 2"/>
          <p:cNvSpPr>
            <a:spLocks noGrp="1"/>
          </p:cNvSpPr>
          <p:nvPr>
            <p:ph type="sldNum" sz="quarter" idx="12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latin typeface="Arial" pitchFamily="34" charset="0"/>
                <a:ea typeface="HGPｺﾞｼｯｸE" pitchFamily="50" charset="-128"/>
                <a:cs typeface="Arial" pitchFamily="34" charset="0"/>
              </a:defRPr>
            </a:lvl1pPr>
          </a:lstStyle>
          <a:p>
            <a:pPr>
              <a:defRPr/>
            </a:pPr>
            <a:fld id="{A4DA01BF-9166-4743-92CA-64243EA8BFCF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165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D9EC11A-373C-42D7-8F24-E70A888CB1CA}" type="datetimeFigureOut">
              <a:rPr lang="ja-JP" altLang="en-US" smtClean="0">
                <a:solidFill>
                  <a:srgbClr val="000000"/>
                </a:solidFill>
              </a:rPr>
              <a:pPr/>
              <a:t>2016/1/15</a:t>
            </a:fld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A728E4-8285-480F-BAA7-65056BE7BF1B}" type="slidenum">
              <a:rPr lang="ja-JP" altLang="en-US" smtClean="0">
                <a:solidFill>
                  <a:srgbClr val="000000"/>
                </a:solidFill>
              </a:rPr>
              <a:pPr/>
              <a:t>‹#›</a:t>
            </a:fld>
            <a:endParaRPr lang="ja-JP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141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457200" y="123825"/>
            <a:ext cx="8229600" cy="6002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xfrm>
            <a:off x="8620125" y="6545263"/>
            <a:ext cx="473075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B4D0F94-E6D5-43BC-B266-8A79414BE75E}" type="slidenum">
              <a:rPr lang="en-US" altLang="ja-JP">
                <a:solidFill>
                  <a:srgbClr val="000000"/>
                </a:solidFill>
              </a:rPr>
              <a:pPr/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196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B06143-4DBA-4146-A314-7543DF1C2B68}" type="datetimeFigureOut">
              <a:rPr lang="ja-JP" altLang="en-US" smtClean="0">
                <a:solidFill>
                  <a:srgbClr val="000000"/>
                </a:solidFill>
              </a:rPr>
              <a:pPr/>
              <a:t>2016/1/15</a:t>
            </a:fld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1B5639-7DA9-41FE-8EC0-6DA548C6EFD8}" type="slidenum">
              <a:rPr lang="ja-JP" altLang="en-US" smtClean="0">
                <a:solidFill>
                  <a:srgbClr val="000000"/>
                </a:solidFill>
              </a:rPr>
              <a:pPr/>
              <a:t>‹#›</a:t>
            </a:fld>
            <a:endParaRPr lang="ja-JP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159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A5B9E5-4522-41A4-9D65-2636B8FC4D1C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852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A514CE-3EA8-4C1E-8B58-80AD49DCCFEE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305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B4D5B-B1BE-4974-9B8B-2093BB284FF0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199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B7C775-0DD9-4317-B53E-40014380871C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9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 userDrawn="1"/>
        </p:nvSpPr>
        <p:spPr bwMode="auto">
          <a:xfrm>
            <a:off x="5454650" y="6599238"/>
            <a:ext cx="3238500" cy="2174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Hitachi ULSI Systems</a:t>
            </a:r>
            <a:r>
              <a:rPr kumimoji="0" lang="ja-JP" altLang="en-US" sz="9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Co., Ltd.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2015.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  <p:grpSp>
        <p:nvGrpSpPr>
          <p:cNvPr id="5" name="グループ化 97"/>
          <p:cNvGrpSpPr>
            <a:grpSpLocks/>
          </p:cNvGrpSpPr>
          <p:nvPr userDrawn="1"/>
        </p:nvGrpSpPr>
        <p:grpSpPr bwMode="auto">
          <a:xfrm>
            <a:off x="6642100" y="547688"/>
            <a:ext cx="1982788" cy="569912"/>
            <a:chOff x="6642100" y="547566"/>
            <a:chExt cx="1982788" cy="56991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099425" y="555503"/>
              <a:ext cx="285750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207250" y="555503"/>
              <a:ext cx="288925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7434263" y="555503"/>
              <a:ext cx="338137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8440738" y="555503"/>
              <a:ext cx="71437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6769100" y="555503"/>
              <a:ext cx="285750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7110413" y="555503"/>
              <a:ext cx="71437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7759700" y="547566"/>
              <a:ext cx="303213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6642100" y="898404"/>
              <a:ext cx="65088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6742113" y="947617"/>
              <a:ext cx="133350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6911975" y="949204"/>
              <a:ext cx="90488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6" name="Freeform 24"/>
            <p:cNvSpPr>
              <a:spLocks noEditPoints="1"/>
            </p:cNvSpPr>
            <p:nvPr/>
          </p:nvSpPr>
          <p:spPr bwMode="auto">
            <a:xfrm>
              <a:off x="7018338" y="947617"/>
              <a:ext cx="138112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7178675" y="947617"/>
              <a:ext cx="52388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7196138" y="898404"/>
              <a:ext cx="39687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7261225" y="947617"/>
              <a:ext cx="103188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7378700" y="949204"/>
              <a:ext cx="114300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1" name="Freeform 36"/>
            <p:cNvSpPr>
              <a:spLocks/>
            </p:cNvSpPr>
            <p:nvPr/>
          </p:nvSpPr>
          <p:spPr bwMode="auto">
            <a:xfrm>
              <a:off x="7686675" y="893642"/>
              <a:ext cx="133350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2" name="Freeform 38"/>
            <p:cNvSpPr>
              <a:spLocks noEditPoints="1"/>
            </p:cNvSpPr>
            <p:nvPr/>
          </p:nvSpPr>
          <p:spPr bwMode="auto">
            <a:xfrm>
              <a:off x="7850188" y="949204"/>
              <a:ext cx="114300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7583488" y="915867"/>
              <a:ext cx="88900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8045450" y="901579"/>
              <a:ext cx="192088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8267700" y="949204"/>
              <a:ext cx="11271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6" name="Freeform 48"/>
            <p:cNvSpPr>
              <a:spLocks/>
            </p:cNvSpPr>
            <p:nvPr/>
          </p:nvSpPr>
          <p:spPr bwMode="auto">
            <a:xfrm>
              <a:off x="8535988" y="915867"/>
              <a:ext cx="88900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7" name="Freeform 50"/>
            <p:cNvSpPr>
              <a:spLocks/>
            </p:cNvSpPr>
            <p:nvPr/>
          </p:nvSpPr>
          <p:spPr bwMode="auto">
            <a:xfrm>
              <a:off x="8383588" y="950792"/>
              <a:ext cx="141287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8" name="Freeform 52"/>
            <p:cNvSpPr>
              <a:spLocks/>
            </p:cNvSpPr>
            <p:nvPr/>
          </p:nvSpPr>
          <p:spPr bwMode="auto">
            <a:xfrm>
              <a:off x="8521700" y="868242"/>
              <a:ext cx="76200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</p:grpSp>
      <p:grpSp>
        <p:nvGrpSpPr>
          <p:cNvPr id="29" name="グループ化 98"/>
          <p:cNvGrpSpPr>
            <a:grpSpLocks/>
          </p:cNvGrpSpPr>
          <p:nvPr userDrawn="1"/>
        </p:nvGrpSpPr>
        <p:grpSpPr bwMode="auto">
          <a:xfrm>
            <a:off x="312738" y="2747963"/>
            <a:ext cx="8518525" cy="122237"/>
            <a:chOff x="312738" y="2747963"/>
            <a:chExt cx="8518525" cy="122237"/>
          </a:xfrm>
        </p:grpSpPr>
        <p:sp>
          <p:nvSpPr>
            <p:cNvPr id="30" name="正方形/長方形 11"/>
            <p:cNvSpPr>
              <a:spLocks noChangeArrowheads="1"/>
            </p:cNvSpPr>
            <p:nvPr/>
          </p:nvSpPr>
          <p:spPr bwMode="auto">
            <a:xfrm>
              <a:off x="312738" y="2747963"/>
              <a:ext cx="8518525" cy="122237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90000"/>
                </a:lnSpc>
                <a:defRPr/>
              </a:pPr>
              <a:endParaRPr lang="ja-JP" altLang="en-US"/>
            </a:p>
          </p:txBody>
        </p:sp>
        <p:sp>
          <p:nvSpPr>
            <p:cNvPr id="31" name="正方形/長方形 100"/>
            <p:cNvSpPr/>
            <p:nvPr/>
          </p:nvSpPr>
          <p:spPr bwMode="auto">
            <a:xfrm>
              <a:off x="312738" y="2747963"/>
              <a:ext cx="1970087" cy="1222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32" name="正方形/長方形 101"/>
            <p:cNvSpPr/>
            <p:nvPr/>
          </p:nvSpPr>
          <p:spPr bwMode="auto">
            <a:xfrm>
              <a:off x="312738" y="2747963"/>
              <a:ext cx="985837" cy="1222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</p:grpSp>
      <p:sp>
        <p:nvSpPr>
          <p:cNvPr id="43" name="タイトル 1"/>
          <p:cNvSpPr>
            <a:spLocks noGrp="1"/>
          </p:cNvSpPr>
          <p:nvPr>
            <p:ph type="title"/>
          </p:nvPr>
        </p:nvSpPr>
        <p:spPr>
          <a:xfrm>
            <a:off x="2190366" y="3113705"/>
            <a:ext cx="4253087" cy="53860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9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>
            <p:ph type="body" sz="quarter" idx="11"/>
          </p:nvPr>
        </p:nvSpPr>
        <p:spPr>
          <a:xfrm>
            <a:off x="2190366" y="3656176"/>
            <a:ext cx="345479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2200"/>
            </a:lvl1pPr>
          </a:lstStyle>
          <a:p>
            <a:pPr lvl="0"/>
            <a:r>
              <a:rPr lang="ja-JP" altLang="en-US" smtClean="0"/>
              <a:t>マスタ テキストの書式設定</a:t>
            </a:r>
            <a:endParaRPr lang="ja-JP" altLang="en-US"/>
          </a:p>
        </p:txBody>
      </p:sp>
      <p:sp>
        <p:nvSpPr>
          <p:cNvPr id="33" name="スライド番号プレースホルダ 2"/>
          <p:cNvSpPr>
            <a:spLocks noGrp="1"/>
          </p:cNvSpPr>
          <p:nvPr>
            <p:ph type="sldNum" sz="quarter" idx="12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latin typeface="Arial" pitchFamily="34" charset="0"/>
                <a:ea typeface="HGPｺﾞｼｯｸE" pitchFamily="50" charset="-128"/>
                <a:cs typeface="Arial" pitchFamily="34" charset="0"/>
              </a:defRPr>
            </a:lvl1pPr>
          </a:lstStyle>
          <a:p>
            <a:pPr>
              <a:defRPr/>
            </a:pPr>
            <a:fld id="{A4DA01BF-9166-4743-92CA-64243EA8BFC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408085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1106FB-CDDC-45AD-BC63-DD9FA7F4F2F5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637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774F9-BDB6-4525-95CC-4E13C5581BB4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5752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622303-E6A6-443D-AFBB-D5ED53B7EE57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9771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83DB00-0A3F-4401-9BA9-3AC95D328204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2114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862A1-CCAB-42B8-842B-C7D2260B425F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9051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253571-0B5D-4721-8D46-E29F97E4030C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2823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BCFA4-13F0-4B49-9846-37A99A150490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27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D9EC11A-373C-42D7-8F24-E70A888CB1CA}" type="datetimeFigureOut">
              <a:rPr kumimoji="1" lang="ja-JP" altLang="en-US" smtClean="0"/>
              <a:pPr/>
              <a:t>2016/1/15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A728E4-8285-480F-BAA7-65056BE7BF1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B06143-4DBA-4146-A314-7543DF1C2B68}" type="datetimeFigureOut">
              <a:rPr kumimoji="1" lang="ja-JP" altLang="en-US" smtClean="0"/>
              <a:pPr/>
              <a:t>2016/1/15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1B5639-7DA9-41FE-8EC0-6DA548C6EFD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8817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リード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2713" y="180975"/>
            <a:ext cx="7381875" cy="420688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179388" y="908050"/>
            <a:ext cx="8785225" cy="8647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8454E-519B-441A-A0BB-CC668D95BA1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0601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3"/>
          <p:cNvSpPr txBox="1">
            <a:spLocks noChangeArrowheads="1"/>
          </p:cNvSpPr>
          <p:nvPr userDrawn="1"/>
        </p:nvSpPr>
        <p:spPr bwMode="auto">
          <a:xfrm>
            <a:off x="5499100" y="6599238"/>
            <a:ext cx="3194050" cy="2174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pl-PL" altLang="ja-JP" sz="900" dirty="0">
                <a:solidFill>
                  <a:srgbClr val="000000"/>
                </a:solidFill>
                <a:latin typeface="Arial" charset="0"/>
              </a:rPr>
              <a:t>Hitachi ULSI Systems</a:t>
            </a:r>
            <a:r>
              <a:rPr kumimoji="0" lang="ja-JP" altLang="en-US" sz="9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kumimoji="0" lang="pl-PL" altLang="ja-JP" sz="900" dirty="0">
                <a:solidFill>
                  <a:srgbClr val="000000"/>
                </a:solidFill>
                <a:latin typeface="Arial" charset="0"/>
              </a:rPr>
              <a:t>Co., Ltd.</a:t>
            </a:r>
            <a:r>
              <a:rPr kumimoji="0" lang="en-US" altLang="ja-JP" sz="900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 </a:t>
            </a:r>
            <a:r>
              <a:rPr kumimoji="0" lang="en-US" altLang="ja-JP" sz="900" dirty="0" smtClean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2015. </a:t>
            </a:r>
            <a:r>
              <a:rPr kumimoji="0" lang="en-US" altLang="ja-JP" sz="900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  <p:sp>
        <p:nvSpPr>
          <p:cNvPr id="4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>
              <a:solidFill>
                <a:srgbClr val="FFFFFF"/>
              </a:solidFill>
            </a:endParaRPr>
          </a:p>
        </p:txBody>
      </p:sp>
      <p:sp>
        <p:nvSpPr>
          <p:cNvPr id="5" name="正方形/長方形 67"/>
          <p:cNvSpPr/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800" kern="0" dirty="0">
              <a:solidFill>
                <a:sysClr val="windowText" lastClr="000000"/>
              </a:solidFill>
              <a:ea typeface="HGPｺﾞｼｯｸE" pitchFamily="50" charset="-128"/>
            </a:endParaRPr>
          </a:p>
        </p:txBody>
      </p:sp>
      <p:sp>
        <p:nvSpPr>
          <p:cNvPr id="6" name="正方形/長方形 68"/>
          <p:cNvSpPr/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800" kern="0" dirty="0">
              <a:solidFill>
                <a:sysClr val="windowText" lastClr="000000"/>
              </a:solidFill>
              <a:ea typeface="HGPｺﾞｼｯｸE" pitchFamily="50" charset="-128"/>
            </a:endParaRPr>
          </a:p>
        </p:txBody>
      </p:sp>
      <p:grpSp>
        <p:nvGrpSpPr>
          <p:cNvPr id="7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7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8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9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0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3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4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6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8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9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30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3191" y="179482"/>
            <a:ext cx="7227887" cy="4492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1" name="スライド番号プレースホルダ 2"/>
          <p:cNvSpPr>
            <a:spLocks noGrp="1"/>
          </p:cNvSpPr>
          <p:nvPr userDrawn="1">
            <p:ph type="sldNum" sz="quarter" idx="10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>
                <a:latin typeface="Arial" pitchFamily="34" charset="0"/>
                <a:ea typeface="HGPｺﾞｼｯｸE" pitchFamily="50" charset="-128"/>
                <a:cs typeface="Arial" pitchFamily="34" charset="0"/>
              </a:defRPr>
            </a:lvl1pPr>
          </a:lstStyle>
          <a:p>
            <a:pPr>
              <a:defRPr/>
            </a:pPr>
            <a:fld id="{65952DC5-AEDB-43BC-89BC-2FAC4BC7D87A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741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 userDrawn="1"/>
        </p:nvSpPr>
        <p:spPr bwMode="auto">
          <a:xfrm>
            <a:off x="5454650" y="6599238"/>
            <a:ext cx="3238500" cy="2174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pl-PL" altLang="ja-JP" sz="900" dirty="0">
                <a:solidFill>
                  <a:srgbClr val="000000"/>
                </a:solidFill>
                <a:latin typeface="Arial" charset="0"/>
              </a:rPr>
              <a:t>Hitachi ULSI Systems</a:t>
            </a:r>
            <a:r>
              <a:rPr kumimoji="0" lang="ja-JP" altLang="en-US" sz="9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kumimoji="0" lang="pl-PL" altLang="ja-JP" sz="900" dirty="0">
                <a:solidFill>
                  <a:srgbClr val="000000"/>
                </a:solidFill>
                <a:latin typeface="Arial" charset="0"/>
              </a:rPr>
              <a:t>Co., Ltd.</a:t>
            </a:r>
            <a:r>
              <a:rPr kumimoji="0" lang="en-US" altLang="ja-JP" sz="900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 </a:t>
            </a:r>
            <a:r>
              <a:rPr kumimoji="0" lang="en-US" altLang="ja-JP" sz="900" dirty="0" smtClean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2015. </a:t>
            </a:r>
            <a:r>
              <a:rPr kumimoji="0" lang="en-US" altLang="ja-JP" sz="900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  <p:grpSp>
        <p:nvGrpSpPr>
          <p:cNvPr id="5" name="グループ化 97"/>
          <p:cNvGrpSpPr>
            <a:grpSpLocks/>
          </p:cNvGrpSpPr>
          <p:nvPr userDrawn="1"/>
        </p:nvGrpSpPr>
        <p:grpSpPr bwMode="auto">
          <a:xfrm>
            <a:off x="6642100" y="547688"/>
            <a:ext cx="1982788" cy="569912"/>
            <a:chOff x="6642100" y="547566"/>
            <a:chExt cx="1982788" cy="56991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099425" y="555503"/>
              <a:ext cx="285750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207250" y="555503"/>
              <a:ext cx="288925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7434263" y="555503"/>
              <a:ext cx="338137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8440738" y="555503"/>
              <a:ext cx="71437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6769100" y="555503"/>
              <a:ext cx="285750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7110413" y="555503"/>
              <a:ext cx="71437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7759700" y="547566"/>
              <a:ext cx="303213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6642100" y="898404"/>
              <a:ext cx="65088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6742113" y="947617"/>
              <a:ext cx="133350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6911975" y="949204"/>
              <a:ext cx="90488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6" name="Freeform 24"/>
            <p:cNvSpPr>
              <a:spLocks noEditPoints="1"/>
            </p:cNvSpPr>
            <p:nvPr/>
          </p:nvSpPr>
          <p:spPr bwMode="auto">
            <a:xfrm>
              <a:off x="7018338" y="947617"/>
              <a:ext cx="138112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7178675" y="947617"/>
              <a:ext cx="52388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7196138" y="898404"/>
              <a:ext cx="39687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7261225" y="947617"/>
              <a:ext cx="103188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7378700" y="949204"/>
              <a:ext cx="114300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1" name="Freeform 36"/>
            <p:cNvSpPr>
              <a:spLocks/>
            </p:cNvSpPr>
            <p:nvPr/>
          </p:nvSpPr>
          <p:spPr bwMode="auto">
            <a:xfrm>
              <a:off x="7686675" y="893642"/>
              <a:ext cx="133350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2" name="Freeform 38"/>
            <p:cNvSpPr>
              <a:spLocks noEditPoints="1"/>
            </p:cNvSpPr>
            <p:nvPr/>
          </p:nvSpPr>
          <p:spPr bwMode="auto">
            <a:xfrm>
              <a:off x="7850188" y="949204"/>
              <a:ext cx="114300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7583488" y="915867"/>
              <a:ext cx="88900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8045450" y="901579"/>
              <a:ext cx="192088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8267700" y="949204"/>
              <a:ext cx="11271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6" name="Freeform 48"/>
            <p:cNvSpPr>
              <a:spLocks/>
            </p:cNvSpPr>
            <p:nvPr/>
          </p:nvSpPr>
          <p:spPr bwMode="auto">
            <a:xfrm>
              <a:off x="8535988" y="915867"/>
              <a:ext cx="88900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7" name="Freeform 50"/>
            <p:cNvSpPr>
              <a:spLocks/>
            </p:cNvSpPr>
            <p:nvPr/>
          </p:nvSpPr>
          <p:spPr bwMode="auto">
            <a:xfrm>
              <a:off x="8383588" y="950792"/>
              <a:ext cx="141287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8" name="Freeform 52"/>
            <p:cNvSpPr>
              <a:spLocks/>
            </p:cNvSpPr>
            <p:nvPr/>
          </p:nvSpPr>
          <p:spPr bwMode="auto">
            <a:xfrm>
              <a:off x="8521700" y="868242"/>
              <a:ext cx="76200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</p:grpSp>
      <p:grpSp>
        <p:nvGrpSpPr>
          <p:cNvPr id="29" name="グループ化 98"/>
          <p:cNvGrpSpPr>
            <a:grpSpLocks/>
          </p:cNvGrpSpPr>
          <p:nvPr userDrawn="1"/>
        </p:nvGrpSpPr>
        <p:grpSpPr bwMode="auto">
          <a:xfrm>
            <a:off x="312738" y="2747963"/>
            <a:ext cx="8518525" cy="122237"/>
            <a:chOff x="312738" y="2747963"/>
            <a:chExt cx="8518525" cy="122237"/>
          </a:xfrm>
        </p:grpSpPr>
        <p:sp>
          <p:nvSpPr>
            <p:cNvPr id="30" name="正方形/長方形 11"/>
            <p:cNvSpPr>
              <a:spLocks noChangeArrowheads="1"/>
            </p:cNvSpPr>
            <p:nvPr/>
          </p:nvSpPr>
          <p:spPr bwMode="auto">
            <a:xfrm>
              <a:off x="312738" y="2747963"/>
              <a:ext cx="8518525" cy="122237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90000"/>
                </a:lnSpc>
                <a:defRPr/>
              </a:pPr>
              <a:endParaRPr lang="ja-JP" altLang="en-US">
                <a:solidFill>
                  <a:srgbClr val="FFFFFF"/>
                </a:solidFill>
              </a:endParaRPr>
            </a:p>
          </p:txBody>
        </p:sp>
        <p:sp>
          <p:nvSpPr>
            <p:cNvPr id="31" name="正方形/長方形 100"/>
            <p:cNvSpPr/>
            <p:nvPr/>
          </p:nvSpPr>
          <p:spPr bwMode="auto">
            <a:xfrm>
              <a:off x="312738" y="2747963"/>
              <a:ext cx="1970087" cy="1222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32" name="正方形/長方形 101"/>
            <p:cNvSpPr/>
            <p:nvPr/>
          </p:nvSpPr>
          <p:spPr bwMode="auto">
            <a:xfrm>
              <a:off x="312738" y="2747963"/>
              <a:ext cx="985837" cy="1222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</p:grpSp>
      <p:sp>
        <p:nvSpPr>
          <p:cNvPr id="43" name="タイトル 1"/>
          <p:cNvSpPr>
            <a:spLocks noGrp="1"/>
          </p:cNvSpPr>
          <p:nvPr>
            <p:ph type="title"/>
          </p:nvPr>
        </p:nvSpPr>
        <p:spPr>
          <a:xfrm>
            <a:off x="2190366" y="3113705"/>
            <a:ext cx="4253087" cy="53860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9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>
            <p:ph type="body" sz="quarter" idx="11"/>
          </p:nvPr>
        </p:nvSpPr>
        <p:spPr>
          <a:xfrm>
            <a:off x="2190366" y="3656176"/>
            <a:ext cx="345479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2200"/>
            </a:lvl1pPr>
          </a:lstStyle>
          <a:p>
            <a:pPr lvl="0"/>
            <a:r>
              <a:rPr lang="ja-JP" altLang="en-US" smtClean="0"/>
              <a:t>マスタ テキストの書式設定</a:t>
            </a:r>
            <a:endParaRPr lang="ja-JP" altLang="en-US"/>
          </a:p>
        </p:txBody>
      </p:sp>
      <p:sp>
        <p:nvSpPr>
          <p:cNvPr id="33" name="スライド番号プレースホルダ 2"/>
          <p:cNvSpPr>
            <a:spLocks noGrp="1"/>
          </p:cNvSpPr>
          <p:nvPr>
            <p:ph type="sldNum" sz="quarter" idx="12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latin typeface="Arial" pitchFamily="34" charset="0"/>
                <a:ea typeface="HGPｺﾞｼｯｸE" pitchFamily="50" charset="-128"/>
                <a:cs typeface="Arial" pitchFamily="34" charset="0"/>
              </a:defRPr>
            </a:lvl1pPr>
          </a:lstStyle>
          <a:p>
            <a:pPr>
              <a:defRPr/>
            </a:pPr>
            <a:fld id="{A4DA01BF-9166-4743-92CA-64243EA8BFCF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165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D9EC11A-373C-42D7-8F24-E70A888CB1CA}" type="datetimeFigureOut">
              <a:rPr lang="ja-JP" altLang="en-US" smtClean="0">
                <a:solidFill>
                  <a:srgbClr val="000000"/>
                </a:solidFill>
              </a:rPr>
              <a:pPr/>
              <a:t>2016/1/15</a:t>
            </a:fld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A728E4-8285-480F-BAA7-65056BE7BF1B}" type="slidenum">
              <a:rPr lang="ja-JP" altLang="en-US" smtClean="0">
                <a:solidFill>
                  <a:srgbClr val="000000"/>
                </a:solidFill>
              </a:rPr>
              <a:pPr/>
              <a:t>‹#›</a:t>
            </a:fld>
            <a:endParaRPr lang="ja-JP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773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457200" y="123825"/>
            <a:ext cx="8229600" cy="6002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xfrm>
            <a:off x="8620125" y="6545263"/>
            <a:ext cx="473075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B4D0F94-E6D5-43BC-B266-8A79414BE75E}" type="slidenum">
              <a:rPr lang="en-US" altLang="ja-JP">
                <a:solidFill>
                  <a:srgbClr val="000000"/>
                </a:solidFill>
              </a:rPr>
              <a:pPr/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776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4" r:id="rId3"/>
    <p:sldLayoutId id="2147483656" r:id="rId4"/>
    <p:sldLayoutId id="2147483700" r:id="rId5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Tw Cen MT"/>
          <a:ea typeface="HGPｺﾞｼｯｸE" pitchFamily="50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Tw Cen MT"/>
          <a:ea typeface="HGPｺﾞｼｯｸE" pitchFamily="50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Tw Cen MT"/>
          <a:ea typeface="HGPｺﾞｼｯｸE" pitchFamily="50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Tw Cen MT"/>
          <a:ea typeface="HGPｺﾞｼｯｸE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486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Tw Cen MT"/>
          <a:ea typeface="HGPｺﾞｼｯｸE" pitchFamily="50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Tw Cen MT"/>
          <a:ea typeface="HGPｺﾞｼｯｸE" pitchFamily="50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Tw Cen MT"/>
          <a:ea typeface="HGPｺﾞｼｯｸE" pitchFamily="50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Tw Cen MT"/>
          <a:ea typeface="HGPｺﾞｼｯｸE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6104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Tw Cen MT"/>
          <a:ea typeface="HGPｺﾞｼｯｸE" pitchFamily="50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Tw Cen MT"/>
          <a:ea typeface="HGPｺﾞｼｯｸE" pitchFamily="50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Tw Cen MT"/>
          <a:ea typeface="HGPｺﾞｼｯｸE" pitchFamily="50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Tw Cen MT"/>
          <a:ea typeface="HGPｺﾞｼｯｸE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</a:defRPr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+mn-ea"/>
              </a:defRPr>
            </a:lvl1pPr>
          </a:lstStyle>
          <a:p>
            <a:pPr>
              <a:defRPr/>
            </a:pPr>
            <a:fld id="{35BB5E2F-CBCC-4361-9CCD-9746A0FE434D}" type="slidenum">
              <a:rPr lang="en-US" altLang="ja-JP">
                <a:solidFill>
                  <a:srgbClr val="000000"/>
                </a:solidFill>
                <a:latin typeface="Arial" charset="0"/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830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gi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wmf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0.wmf"/><Relationship Id="rId18" Type="http://schemas.openxmlformats.org/officeDocument/2006/relationships/image" Target="../media/image55.png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9.wmf"/><Relationship Id="rId17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png"/><Relationship Id="rId11" Type="http://schemas.openxmlformats.org/officeDocument/2006/relationships/image" Target="../media/image48.jpeg"/><Relationship Id="rId5" Type="http://schemas.openxmlformats.org/officeDocument/2006/relationships/image" Target="../media/image45.png"/><Relationship Id="rId15" Type="http://schemas.openxmlformats.org/officeDocument/2006/relationships/image" Target="../media/image52.png"/><Relationship Id="rId10" Type="http://schemas.openxmlformats.org/officeDocument/2006/relationships/image" Target="../media/image47.jpeg"/><Relationship Id="rId19" Type="http://schemas.openxmlformats.org/officeDocument/2006/relationships/image" Target="../media/image56.wmf"/><Relationship Id="rId4" Type="http://schemas.openxmlformats.org/officeDocument/2006/relationships/image" Target="../media/image44.png"/><Relationship Id="rId9" Type="http://schemas.openxmlformats.org/officeDocument/2006/relationships/image" Target="../media/image10.wmf"/><Relationship Id="rId1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8.png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wmf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0.jpeg"/><Relationship Id="rId3" Type="http://schemas.openxmlformats.org/officeDocument/2006/relationships/image" Target="../media/image73.png"/><Relationship Id="rId7" Type="http://schemas.openxmlformats.org/officeDocument/2006/relationships/image" Target="../media/image75.jpeg"/><Relationship Id="rId12" Type="http://schemas.openxmlformats.org/officeDocument/2006/relationships/image" Target="../media/image79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2.png"/><Relationship Id="rId11" Type="http://schemas.openxmlformats.org/officeDocument/2006/relationships/image" Target="../media/image78.jpe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77.jpeg"/><Relationship Id="rId4" Type="http://schemas.openxmlformats.org/officeDocument/2006/relationships/image" Target="../media/image74.png"/><Relationship Id="rId9" Type="http://schemas.openxmlformats.org/officeDocument/2006/relationships/hyperlink" Target="http://k-tai.impress.co.jp/img/ktw/docs/535/077/html/h01.jpg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://www.clarion.com/jp/ja/products-personal/navigation/NX613/index.html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3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image.itmedia.co.jp/l/im/mn/articles/1511/25/l_sp_151125et_hitachi_ul_02.jpg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274319" y="2311200"/>
            <a:ext cx="85300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8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日立超</a:t>
            </a:r>
            <a:r>
              <a:rPr lang="en-US" altLang="ja-JP" sz="18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LSI</a:t>
            </a:r>
            <a:r>
              <a:rPr lang="ja-JP" altLang="en-US" sz="18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システムズ</a:t>
            </a:r>
            <a:endParaRPr lang="en-US" altLang="ja-JP" sz="180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endParaRPr lang="en-US" altLang="ja-JP" sz="180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ja-JP" altLang="en-US" sz="18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自動車先進運転支援システム</a:t>
            </a:r>
            <a:r>
              <a:rPr lang="en-US" altLang="ja-JP" sz="12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-Advanced Driving Assistant System-</a:t>
            </a:r>
            <a:r>
              <a:rPr lang="ja-JP" altLang="en-US" sz="12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　</a:t>
            </a:r>
            <a:r>
              <a:rPr lang="ja-JP" altLang="en-US" sz="18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に向けた取組み</a:t>
            </a:r>
            <a:r>
              <a:rPr lang="ja-JP" altLang="en-US" sz="12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　</a:t>
            </a:r>
            <a:endParaRPr lang="ja-JP" altLang="en-US" sz="12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917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E8D2A-BB89-4AE9-8BAD-9ABC581F0B23}" type="slidenum">
              <a:rPr lang="en-US" altLang="ja-JP">
                <a:solidFill>
                  <a:srgbClr val="000000"/>
                </a:solidFill>
              </a:rPr>
              <a:pPr/>
              <a:t>9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903170" name="Text Box 2"/>
          <p:cNvSpPr txBox="1">
            <a:spLocks noChangeArrowheads="1"/>
          </p:cNvSpPr>
          <p:nvPr/>
        </p:nvSpPr>
        <p:spPr bwMode="auto">
          <a:xfrm>
            <a:off x="937201" y="162464"/>
            <a:ext cx="7117774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ja-JP"/>
            </a:defPPr>
            <a:lvl1pPr eaLnBrk="0" hangingPunct="0">
              <a:lnSpc>
                <a:spcPct val="90000"/>
              </a:lnSpc>
              <a:defRPr sz="260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1pPr>
          </a:lstStyle>
          <a:p>
            <a:r>
              <a:rPr lang="ja-JP" altLang="en-US" dirty="0" smtClean="0">
                <a:solidFill>
                  <a:srgbClr val="000000"/>
                </a:solidFill>
                <a:latin typeface="HGSｺﾞｼｯｸE" pitchFamily="50" charset="-128"/>
                <a:ea typeface="HGSｺﾞｼｯｸE" pitchFamily="50" charset="-128"/>
              </a:rPr>
              <a:t>日立超Ｌ　</a:t>
            </a:r>
            <a:r>
              <a:rPr lang="ja-JP" altLang="en-US" dirty="0">
                <a:solidFill>
                  <a:srgbClr val="000000"/>
                </a:solidFill>
                <a:latin typeface="HGSｺﾞｼｯｸE" pitchFamily="50" charset="-128"/>
                <a:ea typeface="HGSｺﾞｼｯｸE" pitchFamily="50" charset="-128"/>
              </a:rPr>
              <a:t>周辺</a:t>
            </a:r>
            <a:r>
              <a:rPr lang="ja-JP" altLang="en-US" dirty="0" smtClean="0">
                <a:solidFill>
                  <a:srgbClr val="000000"/>
                </a:solidFill>
                <a:latin typeface="HGSｺﾞｼｯｸE" pitchFamily="50" charset="-128"/>
                <a:ea typeface="HGSｺﾞｼｯｸE" pitchFamily="50" charset="-128"/>
              </a:rPr>
              <a:t>監視への取組み</a:t>
            </a:r>
            <a:endParaRPr lang="ja-JP" altLang="en-US" dirty="0">
              <a:solidFill>
                <a:srgbClr val="000000"/>
              </a:solidFill>
              <a:latin typeface="HGSｺﾞｼｯｸE" pitchFamily="50" charset="-128"/>
              <a:ea typeface="HGSｺﾞｼｯｸE" pitchFamily="50" charset="-128"/>
            </a:endParaRPr>
          </a:p>
        </p:txBody>
      </p:sp>
      <p:sp>
        <p:nvSpPr>
          <p:cNvPr id="5" name="Line 130"/>
          <p:cNvSpPr>
            <a:spLocks noChangeShapeType="1"/>
          </p:cNvSpPr>
          <p:nvPr/>
        </p:nvSpPr>
        <p:spPr bwMode="auto">
          <a:xfrm flipV="1">
            <a:off x="3155950" y="3350525"/>
            <a:ext cx="5270500" cy="633413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6" name="Line 131"/>
          <p:cNvSpPr>
            <a:spLocks noChangeShapeType="1"/>
          </p:cNvSpPr>
          <p:nvPr/>
        </p:nvSpPr>
        <p:spPr bwMode="auto">
          <a:xfrm flipV="1">
            <a:off x="2973387" y="3895038"/>
            <a:ext cx="5451475" cy="757237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7" name="Line 132"/>
          <p:cNvSpPr>
            <a:spLocks noChangeShapeType="1"/>
          </p:cNvSpPr>
          <p:nvPr/>
        </p:nvSpPr>
        <p:spPr bwMode="auto">
          <a:xfrm flipV="1">
            <a:off x="3711575" y="2653018"/>
            <a:ext cx="4713287" cy="5207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V="1">
            <a:off x="2798763" y="5594421"/>
            <a:ext cx="5683250" cy="34925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2897187" y="5104167"/>
            <a:ext cx="5573713" cy="2032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0" name="Line 135"/>
          <p:cNvSpPr>
            <a:spLocks noChangeShapeType="1"/>
          </p:cNvSpPr>
          <p:nvPr/>
        </p:nvSpPr>
        <p:spPr bwMode="auto">
          <a:xfrm>
            <a:off x="6956425" y="1853513"/>
            <a:ext cx="0" cy="46783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1" name="Line 136"/>
          <p:cNvSpPr>
            <a:spLocks noChangeShapeType="1"/>
          </p:cNvSpPr>
          <p:nvPr/>
        </p:nvSpPr>
        <p:spPr bwMode="auto">
          <a:xfrm>
            <a:off x="5554662" y="1853513"/>
            <a:ext cx="0" cy="46783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2" name="Line 137"/>
          <p:cNvSpPr>
            <a:spLocks noChangeShapeType="1"/>
          </p:cNvSpPr>
          <p:nvPr/>
        </p:nvSpPr>
        <p:spPr bwMode="auto">
          <a:xfrm>
            <a:off x="4111625" y="1853513"/>
            <a:ext cx="0" cy="46783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3" name="Line 138"/>
          <p:cNvSpPr>
            <a:spLocks noChangeShapeType="1"/>
          </p:cNvSpPr>
          <p:nvPr/>
        </p:nvSpPr>
        <p:spPr bwMode="auto">
          <a:xfrm>
            <a:off x="2717800" y="1853513"/>
            <a:ext cx="0" cy="46783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4" name="AutoShape 139"/>
          <p:cNvSpPr>
            <a:spLocks noChangeArrowheads="1"/>
          </p:cNvSpPr>
          <p:nvPr/>
        </p:nvSpPr>
        <p:spPr bwMode="auto">
          <a:xfrm>
            <a:off x="2728912" y="2702231"/>
            <a:ext cx="1417638" cy="2365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/>
            <a:r>
              <a:rPr lang="ja-JP" altLang="en-US" sz="1400" dirty="0">
                <a:solidFill>
                  <a:srgbClr val="000000"/>
                </a:solidFill>
                <a:latin typeface="ＭＳ ゴシック" pitchFamily="49" charset="-128"/>
                <a:ea typeface="ＭＳ ゴシック" pitchFamily="49" charset="-128"/>
              </a:rPr>
              <a:t>アナログ</a:t>
            </a:r>
          </a:p>
        </p:txBody>
      </p:sp>
      <p:sp>
        <p:nvSpPr>
          <p:cNvPr id="15" name="AutoShape 140"/>
          <p:cNvSpPr>
            <a:spLocks noChangeArrowheads="1"/>
          </p:cNvSpPr>
          <p:nvPr/>
        </p:nvSpPr>
        <p:spPr bwMode="auto">
          <a:xfrm>
            <a:off x="3897312" y="2603806"/>
            <a:ext cx="1419225" cy="2349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/>
            <a:r>
              <a:rPr lang="en-US" altLang="ja-JP" sz="1400">
                <a:solidFill>
                  <a:srgbClr val="000000"/>
                </a:solidFill>
                <a:latin typeface="ＭＳ ゴシック" pitchFamily="49" charset="-128"/>
                <a:ea typeface="ＭＳ ゴシック" pitchFamily="49" charset="-128"/>
              </a:rPr>
              <a:t>MegaPixel</a:t>
            </a:r>
          </a:p>
        </p:txBody>
      </p:sp>
      <p:sp>
        <p:nvSpPr>
          <p:cNvPr id="16" name="AutoShape 141"/>
          <p:cNvSpPr>
            <a:spLocks noChangeArrowheads="1"/>
          </p:cNvSpPr>
          <p:nvPr/>
        </p:nvSpPr>
        <p:spPr bwMode="auto">
          <a:xfrm>
            <a:off x="5951537" y="2395843"/>
            <a:ext cx="1417638" cy="2381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/>
            <a:r>
              <a:rPr lang="en-US" altLang="ja-JP" sz="1400" dirty="0">
                <a:solidFill>
                  <a:srgbClr val="000000"/>
                </a:solidFill>
                <a:latin typeface="ＭＳ ゴシック" pitchFamily="49" charset="-128"/>
                <a:ea typeface="ＭＳ ゴシック" pitchFamily="49" charset="-128"/>
              </a:rPr>
              <a:t>Ether:2</a:t>
            </a:r>
            <a:r>
              <a:rPr lang="ja-JP" altLang="en-US" sz="1400" dirty="0">
                <a:solidFill>
                  <a:srgbClr val="000000"/>
                </a:solidFill>
                <a:latin typeface="ＭＳ ゴシック" pitchFamily="49" charset="-128"/>
                <a:ea typeface="ＭＳ ゴシック" pitchFamily="49" charset="-128"/>
              </a:rPr>
              <a:t>線</a:t>
            </a:r>
          </a:p>
        </p:txBody>
      </p:sp>
      <p:sp>
        <p:nvSpPr>
          <p:cNvPr id="19" name="AutoShape 144"/>
          <p:cNvSpPr>
            <a:spLocks noChangeArrowheads="1"/>
          </p:cNvSpPr>
          <p:nvPr/>
        </p:nvSpPr>
        <p:spPr bwMode="auto">
          <a:xfrm>
            <a:off x="4452937" y="2156131"/>
            <a:ext cx="2247900" cy="2349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/>
            <a:r>
              <a:rPr lang="ja-JP" altLang="en-US" sz="1400">
                <a:solidFill>
                  <a:srgbClr val="000000"/>
                </a:solidFill>
                <a:latin typeface="ＭＳ ゴシック" pitchFamily="49" charset="-128"/>
                <a:ea typeface="ＭＳ ゴシック" pitchFamily="49" charset="-128"/>
              </a:rPr>
              <a:t>デジタル化（</a:t>
            </a:r>
            <a:r>
              <a:rPr lang="en-US" altLang="ja-JP" sz="1400">
                <a:solidFill>
                  <a:srgbClr val="000000"/>
                </a:solidFill>
                <a:latin typeface="ＭＳ ゴシック" pitchFamily="49" charset="-128"/>
                <a:ea typeface="ＭＳ ゴシック" pitchFamily="49" charset="-128"/>
              </a:rPr>
              <a:t>MegaPixel</a:t>
            </a:r>
            <a:r>
              <a:rPr lang="ja-JP" altLang="en-US" sz="1400">
                <a:solidFill>
                  <a:srgbClr val="000000"/>
                </a:solidFill>
                <a:latin typeface="ＭＳ ゴシック" pitchFamily="49" charset="-128"/>
                <a:ea typeface="ＭＳ ゴシック" pitchFamily="49" charset="-128"/>
              </a:rPr>
              <a:t>化）</a:t>
            </a:r>
          </a:p>
        </p:txBody>
      </p:sp>
      <p:sp>
        <p:nvSpPr>
          <p:cNvPr id="20" name="AutoShape 145"/>
          <p:cNvSpPr>
            <a:spLocks noChangeArrowheads="1"/>
          </p:cNvSpPr>
          <p:nvPr/>
        </p:nvSpPr>
        <p:spPr bwMode="auto">
          <a:xfrm>
            <a:off x="500062" y="1948763"/>
            <a:ext cx="3282950" cy="649287"/>
          </a:xfrm>
          <a:prstGeom prst="roundRect">
            <a:avLst>
              <a:gd name="adj" fmla="val 16667"/>
            </a:avLst>
          </a:prstGeom>
          <a:solidFill>
            <a:srgbClr val="FF99CC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/>
            <a:r>
              <a:rPr lang="ja-JP" altLang="en-US" sz="1900" dirty="0">
                <a:solidFill>
                  <a:srgbClr val="000000"/>
                </a:solidFill>
                <a:latin typeface="Times New Roman" pitchFamily="18" charset="0"/>
                <a:ea typeface="HGP創英角ｺﾞｼｯｸUB" pitchFamily="50" charset="-128"/>
              </a:rPr>
              <a:t>カメラ応用技術</a:t>
            </a:r>
          </a:p>
          <a:p>
            <a:pPr algn="ctr"/>
            <a:r>
              <a:rPr lang="ja-JP" altLang="en-US" sz="1900" dirty="0">
                <a:solidFill>
                  <a:srgbClr val="000000"/>
                </a:solidFill>
                <a:latin typeface="Times New Roman" pitchFamily="18" charset="0"/>
                <a:ea typeface="HGP創英角ｺﾞｼｯｸUB" pitchFamily="50" charset="-128"/>
              </a:rPr>
              <a:t>展開ロードマップ</a:t>
            </a:r>
          </a:p>
        </p:txBody>
      </p:sp>
      <p:sp>
        <p:nvSpPr>
          <p:cNvPr id="21" name="AutoShape 146"/>
          <p:cNvSpPr>
            <a:spLocks noChangeArrowheads="1"/>
          </p:cNvSpPr>
          <p:nvPr/>
        </p:nvSpPr>
        <p:spPr bwMode="auto">
          <a:xfrm>
            <a:off x="2801937" y="3007031"/>
            <a:ext cx="1255713" cy="287337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/>
            <a:r>
              <a:rPr lang="en-US" altLang="ja-JP" sz="120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NTSC</a:t>
            </a:r>
            <a:r>
              <a:rPr lang="ja-JP" altLang="en-US" sz="120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カメラ</a:t>
            </a:r>
          </a:p>
        </p:txBody>
      </p:sp>
      <p:sp>
        <p:nvSpPr>
          <p:cNvPr id="22" name="AutoShape 147"/>
          <p:cNvSpPr>
            <a:spLocks noChangeArrowheads="1"/>
          </p:cNvSpPr>
          <p:nvPr/>
        </p:nvSpPr>
        <p:spPr bwMode="auto">
          <a:xfrm>
            <a:off x="2728912" y="3696600"/>
            <a:ext cx="1587500" cy="287338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/>
            <a:r>
              <a:rPr lang="ja-JP" altLang="en-US" sz="12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駐車支援</a:t>
            </a:r>
            <a:endParaRPr lang="en-US" altLang="ja-JP" sz="1200" dirty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23" name="AutoShape 148"/>
          <p:cNvSpPr>
            <a:spLocks noChangeArrowheads="1"/>
          </p:cNvSpPr>
          <p:nvPr/>
        </p:nvSpPr>
        <p:spPr bwMode="auto">
          <a:xfrm>
            <a:off x="3097022" y="4333188"/>
            <a:ext cx="1203325" cy="232489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/>
            <a:r>
              <a:rPr lang="ja-JP" altLang="en-US" sz="12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人物検知</a:t>
            </a:r>
          </a:p>
        </p:txBody>
      </p:sp>
      <p:sp>
        <p:nvSpPr>
          <p:cNvPr id="24" name="AutoShape 149"/>
          <p:cNvSpPr>
            <a:spLocks noChangeArrowheads="1"/>
          </p:cNvSpPr>
          <p:nvPr/>
        </p:nvSpPr>
        <p:spPr bwMode="auto">
          <a:xfrm>
            <a:off x="4210144" y="4253208"/>
            <a:ext cx="1020762" cy="287337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/>
            <a:r>
              <a:rPr lang="ja-JP" altLang="en-US" sz="12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車線</a:t>
            </a:r>
          </a:p>
        </p:txBody>
      </p:sp>
      <p:sp>
        <p:nvSpPr>
          <p:cNvPr id="25" name="AutoShape 150"/>
          <p:cNvSpPr>
            <a:spLocks noChangeArrowheads="1"/>
          </p:cNvSpPr>
          <p:nvPr/>
        </p:nvSpPr>
        <p:spPr bwMode="auto">
          <a:xfrm>
            <a:off x="5081587" y="4164002"/>
            <a:ext cx="1046163" cy="287337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/>
            <a:r>
              <a:rPr lang="ja-JP" altLang="en-US" sz="120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車両</a:t>
            </a:r>
          </a:p>
        </p:txBody>
      </p:sp>
      <p:sp>
        <p:nvSpPr>
          <p:cNvPr id="26" name="AutoShape 151"/>
          <p:cNvSpPr>
            <a:spLocks noChangeArrowheads="1"/>
          </p:cNvSpPr>
          <p:nvPr/>
        </p:nvSpPr>
        <p:spPr bwMode="auto">
          <a:xfrm>
            <a:off x="7243762" y="3977860"/>
            <a:ext cx="1162050" cy="287337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/>
            <a:r>
              <a:rPr lang="ja-JP" altLang="en-US" sz="12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空間認識</a:t>
            </a:r>
            <a:endParaRPr lang="ja-JP" altLang="en-US" sz="1200" dirty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28" name="AutoShape 153"/>
          <p:cNvSpPr>
            <a:spLocks noChangeArrowheads="1"/>
          </p:cNvSpPr>
          <p:nvPr/>
        </p:nvSpPr>
        <p:spPr bwMode="auto">
          <a:xfrm>
            <a:off x="4376701" y="3634167"/>
            <a:ext cx="1765300" cy="343693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/>
            <a:r>
              <a:rPr lang="ja-JP" altLang="en-US" sz="12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ｶﾒﾗｷｬﾘﾌﾞﾚｰｼｮﾝ（静的）</a:t>
            </a:r>
            <a:endParaRPr lang="en-US" altLang="ja-JP" sz="1200" dirty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29" name="AutoShape 154"/>
          <p:cNvSpPr>
            <a:spLocks noChangeArrowheads="1"/>
          </p:cNvSpPr>
          <p:nvPr/>
        </p:nvSpPr>
        <p:spPr bwMode="auto">
          <a:xfrm>
            <a:off x="4010025" y="2872093"/>
            <a:ext cx="1455737" cy="287338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/>
            <a:r>
              <a:rPr lang="en-US" altLang="ja-JP" sz="120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LVDS</a:t>
            </a:r>
          </a:p>
        </p:txBody>
      </p:sp>
      <p:sp>
        <p:nvSpPr>
          <p:cNvPr id="30" name="AutoShape 155"/>
          <p:cNvSpPr>
            <a:spLocks noChangeArrowheads="1"/>
          </p:cNvSpPr>
          <p:nvPr/>
        </p:nvSpPr>
        <p:spPr bwMode="auto">
          <a:xfrm>
            <a:off x="5016501" y="2681593"/>
            <a:ext cx="3101975" cy="287338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/>
            <a:r>
              <a:rPr lang="en-US" altLang="ja-JP" sz="120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EthernetAVB</a:t>
            </a:r>
          </a:p>
        </p:txBody>
      </p:sp>
      <p:sp>
        <p:nvSpPr>
          <p:cNvPr id="31" name="AutoShape 156"/>
          <p:cNvSpPr>
            <a:spLocks noChangeArrowheads="1"/>
          </p:cNvSpPr>
          <p:nvPr/>
        </p:nvSpPr>
        <p:spPr bwMode="auto">
          <a:xfrm>
            <a:off x="661987" y="2903888"/>
            <a:ext cx="1423988" cy="2381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カメラ画像伝送</a:t>
            </a:r>
            <a:endParaRPr lang="ja-JP" altLang="en-US" sz="1400" dirty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32" name="AutoShape 157"/>
          <p:cNvSpPr>
            <a:spLocks noChangeArrowheads="1"/>
          </p:cNvSpPr>
          <p:nvPr/>
        </p:nvSpPr>
        <p:spPr bwMode="auto">
          <a:xfrm>
            <a:off x="661987" y="4137925"/>
            <a:ext cx="1839913" cy="71508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r>
              <a:rPr lang="ja-JP" altLang="en-US" sz="14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車載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画像処理</a:t>
            </a:r>
            <a:r>
              <a:rPr lang="ja-JP" altLang="en-US" sz="14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・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認識</a:t>
            </a:r>
            <a:endParaRPr lang="ja-JP" altLang="en-US" sz="1400" dirty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r>
              <a:rPr lang="ja-JP" altLang="en-US" sz="14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アルゴリズム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開発</a:t>
            </a:r>
            <a:endParaRPr lang="en-US" altLang="ja-JP" sz="1400" dirty="0" smtClean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支援・サポート</a:t>
            </a:r>
            <a:endParaRPr lang="ja-JP" altLang="en-US" sz="1400" dirty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33" name="AutoShape 158"/>
          <p:cNvSpPr>
            <a:spLocks noChangeArrowheads="1"/>
          </p:cNvSpPr>
          <p:nvPr/>
        </p:nvSpPr>
        <p:spPr bwMode="auto">
          <a:xfrm>
            <a:off x="675480" y="5499171"/>
            <a:ext cx="1812925" cy="23336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r>
              <a:rPr lang="ja-JP" altLang="en-US" sz="14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画像認識</a:t>
            </a:r>
            <a:r>
              <a:rPr lang="en-US" altLang="ja-JP" sz="1400" dirty="0" err="1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SoC</a:t>
            </a:r>
            <a:r>
              <a:rPr lang="ja-JP" altLang="en-US" sz="14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対応</a:t>
            </a:r>
          </a:p>
        </p:txBody>
      </p:sp>
      <p:sp>
        <p:nvSpPr>
          <p:cNvPr id="34" name="AutoShape 159"/>
          <p:cNvSpPr>
            <a:spLocks noChangeArrowheads="1"/>
          </p:cNvSpPr>
          <p:nvPr/>
        </p:nvSpPr>
        <p:spPr bwMode="auto">
          <a:xfrm>
            <a:off x="3014662" y="6281050"/>
            <a:ext cx="804863" cy="2333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/>
            <a:r>
              <a:rPr lang="en-US" altLang="ja-JP" sz="1400">
                <a:solidFill>
                  <a:srgbClr val="000000"/>
                </a:solidFill>
                <a:latin typeface="ＭＳ ゴシック" pitchFamily="49" charset="-128"/>
                <a:ea typeface="ＭＳ ゴシック" pitchFamily="49" charset="-128"/>
              </a:rPr>
              <a:t>12</a:t>
            </a:r>
            <a:r>
              <a:rPr lang="ja-JP" altLang="en-US" sz="1400">
                <a:solidFill>
                  <a:srgbClr val="000000"/>
                </a:solidFill>
                <a:latin typeface="ＭＳ ゴシック" pitchFamily="49" charset="-128"/>
                <a:ea typeface="ＭＳ ゴシック" pitchFamily="49" charset="-128"/>
              </a:rPr>
              <a:t>年</a:t>
            </a:r>
          </a:p>
        </p:txBody>
      </p:sp>
      <p:sp>
        <p:nvSpPr>
          <p:cNvPr id="35" name="AutoShape 160"/>
          <p:cNvSpPr>
            <a:spLocks noChangeArrowheads="1"/>
          </p:cNvSpPr>
          <p:nvPr/>
        </p:nvSpPr>
        <p:spPr bwMode="auto">
          <a:xfrm>
            <a:off x="4430712" y="6281050"/>
            <a:ext cx="809625" cy="236538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/>
            <a:r>
              <a:rPr lang="en-US" altLang="ja-JP" sz="1400">
                <a:solidFill>
                  <a:srgbClr val="000000"/>
                </a:solidFill>
                <a:latin typeface="ＭＳ ゴシック" pitchFamily="49" charset="-128"/>
                <a:ea typeface="ＭＳ ゴシック" pitchFamily="49" charset="-128"/>
              </a:rPr>
              <a:t>13</a:t>
            </a:r>
            <a:r>
              <a:rPr lang="ja-JP" altLang="en-US" sz="1400">
                <a:solidFill>
                  <a:srgbClr val="000000"/>
                </a:solidFill>
                <a:latin typeface="ＭＳ ゴシック" pitchFamily="49" charset="-128"/>
                <a:ea typeface="ＭＳ ゴシック" pitchFamily="49" charset="-128"/>
              </a:rPr>
              <a:t>年</a:t>
            </a:r>
          </a:p>
        </p:txBody>
      </p:sp>
      <p:sp>
        <p:nvSpPr>
          <p:cNvPr id="36" name="AutoShape 161"/>
          <p:cNvSpPr>
            <a:spLocks noChangeArrowheads="1"/>
          </p:cNvSpPr>
          <p:nvPr/>
        </p:nvSpPr>
        <p:spPr bwMode="auto">
          <a:xfrm>
            <a:off x="5856287" y="6281050"/>
            <a:ext cx="803275" cy="2333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/>
            <a:r>
              <a:rPr lang="en-US" altLang="ja-JP" sz="1400">
                <a:solidFill>
                  <a:srgbClr val="000000"/>
                </a:solidFill>
                <a:latin typeface="ＭＳ ゴシック" pitchFamily="49" charset="-128"/>
                <a:ea typeface="ＭＳ ゴシック" pitchFamily="49" charset="-128"/>
              </a:rPr>
              <a:t>14</a:t>
            </a:r>
            <a:r>
              <a:rPr lang="ja-JP" altLang="en-US" sz="1400">
                <a:solidFill>
                  <a:srgbClr val="000000"/>
                </a:solidFill>
                <a:latin typeface="ＭＳ ゴシック" pitchFamily="49" charset="-128"/>
                <a:ea typeface="ＭＳ ゴシック" pitchFamily="49" charset="-128"/>
              </a:rPr>
              <a:t>年</a:t>
            </a:r>
          </a:p>
        </p:txBody>
      </p:sp>
      <p:sp>
        <p:nvSpPr>
          <p:cNvPr id="37" name="AutoShape 162"/>
          <p:cNvSpPr>
            <a:spLocks noChangeArrowheads="1"/>
          </p:cNvSpPr>
          <p:nvPr/>
        </p:nvSpPr>
        <p:spPr bwMode="auto">
          <a:xfrm>
            <a:off x="7243762" y="6281050"/>
            <a:ext cx="811213" cy="2333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/>
            <a:r>
              <a:rPr lang="en-US" altLang="ja-JP" sz="1400">
                <a:solidFill>
                  <a:srgbClr val="000000"/>
                </a:solidFill>
                <a:latin typeface="ＭＳ ゴシック" pitchFamily="49" charset="-128"/>
                <a:ea typeface="ＭＳ ゴシック" pitchFamily="49" charset="-128"/>
              </a:rPr>
              <a:t>15</a:t>
            </a:r>
            <a:r>
              <a:rPr lang="ja-JP" altLang="en-US" sz="1400">
                <a:solidFill>
                  <a:srgbClr val="000000"/>
                </a:solidFill>
                <a:latin typeface="ＭＳ ゴシック" pitchFamily="49" charset="-128"/>
                <a:ea typeface="ＭＳ ゴシック" pitchFamily="49" charset="-128"/>
              </a:rPr>
              <a:t>年</a:t>
            </a:r>
          </a:p>
        </p:txBody>
      </p:sp>
      <p:sp>
        <p:nvSpPr>
          <p:cNvPr id="38" name="Line 163"/>
          <p:cNvSpPr>
            <a:spLocks noChangeShapeType="1"/>
          </p:cNvSpPr>
          <p:nvPr/>
        </p:nvSpPr>
        <p:spPr bwMode="auto">
          <a:xfrm>
            <a:off x="571500" y="6250888"/>
            <a:ext cx="7748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39" name="Rectangle 164"/>
          <p:cNvSpPr>
            <a:spLocks noChangeArrowheads="1"/>
          </p:cNvSpPr>
          <p:nvPr/>
        </p:nvSpPr>
        <p:spPr bwMode="auto">
          <a:xfrm>
            <a:off x="382587" y="1848750"/>
            <a:ext cx="8378825" cy="4692650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40" name="Text Box 166"/>
          <p:cNvSpPr txBox="1">
            <a:spLocks noChangeArrowheads="1"/>
          </p:cNvSpPr>
          <p:nvPr/>
        </p:nvSpPr>
        <p:spPr bwMode="auto">
          <a:xfrm>
            <a:off x="382587" y="839100"/>
            <a:ext cx="750558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9A5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  <a:flatTx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r>
              <a:rPr lang="ja-JP" altLang="en-US" sz="1800" b="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１．デジタルカメラ化適応技術の提供</a:t>
            </a:r>
            <a:r>
              <a:rPr lang="en-US" altLang="ja-JP" sz="1800" b="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(</a:t>
            </a:r>
            <a:r>
              <a:rPr lang="en-US" altLang="ja-JP" sz="1800" b="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Ether</a:t>
            </a:r>
            <a:r>
              <a:rPr lang="ja-JP" altLang="en-US" sz="1800" b="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ｎ</a:t>
            </a:r>
            <a:r>
              <a:rPr lang="en-US" altLang="ja-JP" sz="1800" b="0" dirty="0" err="1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etAVB</a:t>
            </a:r>
            <a:r>
              <a:rPr lang="ja-JP" altLang="en-US" sz="1800" b="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など）</a:t>
            </a:r>
          </a:p>
          <a:p>
            <a:r>
              <a:rPr lang="ja-JP" altLang="en-US" sz="1800" b="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２．画像認識技術の継続ブラッシュアップ（</a:t>
            </a:r>
            <a:r>
              <a:rPr lang="ja-JP" altLang="en-US" sz="1800" b="0" dirty="0" smtClean="0">
                <a:solidFill>
                  <a:srgbClr val="FF0000"/>
                </a:solidFill>
                <a:latin typeface="HGP創英角ｺﾞｼｯｸUB" pitchFamily="50" charset="-128"/>
                <a:ea typeface="HGP創英角ｺﾞｼｯｸUB" pitchFamily="50" charset="-128"/>
              </a:rPr>
              <a:t>（日研）連携、</a:t>
            </a:r>
            <a:r>
              <a:rPr lang="ja-JP" altLang="en-US" sz="1800" b="0" dirty="0">
                <a:solidFill>
                  <a:srgbClr val="FF0000"/>
                </a:solidFill>
                <a:latin typeface="HGP創英角ｺﾞｼｯｸUB" pitchFamily="50" charset="-128"/>
                <a:ea typeface="HGP創英角ｺﾞｼｯｸUB" pitchFamily="50" charset="-128"/>
              </a:rPr>
              <a:t>実習の継続</a:t>
            </a:r>
            <a:r>
              <a:rPr lang="ja-JP" altLang="en-US" sz="1800" b="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）</a:t>
            </a:r>
          </a:p>
          <a:p>
            <a:r>
              <a:rPr lang="ja-JP" altLang="en-US" sz="1800" b="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３．アクセラレータ対応技術（</a:t>
            </a:r>
            <a:r>
              <a:rPr lang="en-US" altLang="ja-JP" sz="1800" b="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GPGPU/Open CL</a:t>
            </a:r>
            <a:r>
              <a:rPr lang="ja-JP" altLang="en-US" sz="1800" b="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など）</a:t>
            </a:r>
            <a:r>
              <a:rPr lang="ja-JP" altLang="en-US" sz="1800" b="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の多様なＳＯＣへの対応</a:t>
            </a:r>
            <a:endParaRPr lang="ja-JP" altLang="en-US" sz="1800" b="0" dirty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41" name="AutoShape 167"/>
          <p:cNvSpPr>
            <a:spLocks noChangeArrowheads="1"/>
          </p:cNvSpPr>
          <p:nvPr/>
        </p:nvSpPr>
        <p:spPr bwMode="auto">
          <a:xfrm>
            <a:off x="2700338" y="5821434"/>
            <a:ext cx="2155031" cy="32385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ja-JP" altLang="en-US" sz="12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　東芝社製</a:t>
            </a:r>
          </a:p>
          <a:p>
            <a:pPr>
              <a:lnSpc>
                <a:spcPct val="80000"/>
              </a:lnSpc>
            </a:pPr>
            <a:r>
              <a:rPr lang="ja-JP" altLang="en-US" sz="12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　　　　　</a:t>
            </a:r>
            <a:r>
              <a:rPr lang="en-US" altLang="ja-JP" sz="12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Visconti</a:t>
            </a:r>
            <a:endParaRPr lang="en-US" altLang="ja-JP" sz="1200" dirty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42" name="AutoShape 168"/>
          <p:cNvSpPr>
            <a:spLocks noChangeArrowheads="1"/>
          </p:cNvSpPr>
          <p:nvPr/>
        </p:nvSpPr>
        <p:spPr bwMode="auto">
          <a:xfrm>
            <a:off x="4135438" y="5662684"/>
            <a:ext cx="1439863" cy="32385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ja-JP" sz="120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FreeScale</a:t>
            </a:r>
            <a:r>
              <a:rPr lang="ja-JP" altLang="en-US" sz="120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社製</a:t>
            </a:r>
          </a:p>
          <a:p>
            <a:pPr algn="ctr">
              <a:lnSpc>
                <a:spcPct val="80000"/>
              </a:lnSpc>
            </a:pPr>
            <a:r>
              <a:rPr lang="en-US" altLang="ja-JP" sz="120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Cognivue</a:t>
            </a:r>
          </a:p>
        </p:txBody>
      </p:sp>
      <p:sp>
        <p:nvSpPr>
          <p:cNvPr id="43" name="AutoShape 169"/>
          <p:cNvSpPr>
            <a:spLocks noChangeArrowheads="1"/>
          </p:cNvSpPr>
          <p:nvPr/>
        </p:nvSpPr>
        <p:spPr bwMode="auto">
          <a:xfrm>
            <a:off x="5516563" y="5614655"/>
            <a:ext cx="1439862" cy="32385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ja-JP" sz="120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TI</a:t>
            </a:r>
            <a:r>
              <a:rPr lang="ja-JP" altLang="en-US" sz="120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社製</a:t>
            </a:r>
          </a:p>
          <a:p>
            <a:pPr algn="ctr">
              <a:lnSpc>
                <a:spcPct val="80000"/>
              </a:lnSpc>
            </a:pPr>
            <a:r>
              <a:rPr lang="en-US" altLang="ja-JP" sz="120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Jacinto</a:t>
            </a:r>
          </a:p>
        </p:txBody>
      </p:sp>
      <p:sp>
        <p:nvSpPr>
          <p:cNvPr id="44" name="AutoShape 170"/>
          <p:cNvSpPr>
            <a:spLocks noChangeArrowheads="1"/>
          </p:cNvSpPr>
          <p:nvPr/>
        </p:nvSpPr>
        <p:spPr bwMode="auto">
          <a:xfrm>
            <a:off x="6525506" y="5419134"/>
            <a:ext cx="1811338" cy="32385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ja-JP" altLang="en-US" sz="1200" dirty="0" err="1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Ｎ</a:t>
            </a:r>
            <a:r>
              <a:rPr lang="en-US" altLang="ja-JP" sz="12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VIDIA</a:t>
            </a:r>
            <a:r>
              <a:rPr lang="ja-JP" altLang="en-US" sz="12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社製</a:t>
            </a:r>
          </a:p>
          <a:p>
            <a:pPr algn="ctr">
              <a:lnSpc>
                <a:spcPct val="80000"/>
              </a:lnSpc>
            </a:pPr>
            <a:r>
              <a:rPr lang="en-US" altLang="ja-JP" sz="1200" dirty="0" err="1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Tegra</a:t>
            </a:r>
            <a:endParaRPr lang="en-US" altLang="ja-JP" sz="1200" dirty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45" name="AutoShape 171"/>
          <p:cNvSpPr>
            <a:spLocks noChangeArrowheads="1"/>
          </p:cNvSpPr>
          <p:nvPr/>
        </p:nvSpPr>
        <p:spPr bwMode="auto">
          <a:xfrm>
            <a:off x="2727325" y="5162904"/>
            <a:ext cx="2145506" cy="32385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ja-JP" altLang="en-US" sz="12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ルネサス社製</a:t>
            </a:r>
          </a:p>
          <a:p>
            <a:pPr>
              <a:lnSpc>
                <a:spcPct val="80000"/>
              </a:lnSpc>
            </a:pPr>
            <a:r>
              <a:rPr lang="ja-JP" altLang="en-US" sz="12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　　　　　　</a:t>
            </a:r>
            <a:r>
              <a:rPr lang="en-US" altLang="ja-JP" sz="1200" dirty="0" err="1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SuperH</a:t>
            </a:r>
            <a:endParaRPr lang="en-US" altLang="ja-JP" sz="1200" dirty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46" name="AutoShape 172"/>
          <p:cNvSpPr>
            <a:spLocks noChangeArrowheads="1"/>
          </p:cNvSpPr>
          <p:nvPr/>
        </p:nvSpPr>
        <p:spPr bwMode="auto">
          <a:xfrm>
            <a:off x="4152900" y="5004154"/>
            <a:ext cx="1439862" cy="32385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ja-JP" altLang="en-US" sz="12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ルネサス社製</a:t>
            </a:r>
          </a:p>
          <a:p>
            <a:pPr algn="ctr">
              <a:lnSpc>
                <a:spcPct val="800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ARM /CortexA9</a:t>
            </a:r>
          </a:p>
        </p:txBody>
      </p:sp>
      <p:sp>
        <p:nvSpPr>
          <p:cNvPr id="47" name="AutoShape 173"/>
          <p:cNvSpPr>
            <a:spLocks noChangeArrowheads="1"/>
          </p:cNvSpPr>
          <p:nvPr/>
        </p:nvSpPr>
        <p:spPr bwMode="auto">
          <a:xfrm>
            <a:off x="5526087" y="4912079"/>
            <a:ext cx="2630488" cy="32385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ja-JP" altLang="en-US" sz="12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ルネサス社製</a:t>
            </a:r>
          </a:p>
          <a:p>
            <a:pPr algn="ctr">
              <a:lnSpc>
                <a:spcPct val="800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ARM /CortexA15</a:t>
            </a:r>
          </a:p>
        </p:txBody>
      </p:sp>
      <p:sp>
        <p:nvSpPr>
          <p:cNvPr id="48" name="AutoShape 147"/>
          <p:cNvSpPr>
            <a:spLocks noChangeArrowheads="1"/>
          </p:cNvSpPr>
          <p:nvPr/>
        </p:nvSpPr>
        <p:spPr bwMode="auto">
          <a:xfrm>
            <a:off x="2717800" y="4580684"/>
            <a:ext cx="1101725" cy="300038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/>
            <a:r>
              <a:rPr lang="ja-JP" altLang="en-US" sz="12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俯瞰変換</a:t>
            </a:r>
            <a:endParaRPr lang="en-US" altLang="ja-JP" sz="1200" dirty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49" name="AutoShape 153"/>
          <p:cNvSpPr>
            <a:spLocks noChangeArrowheads="1"/>
          </p:cNvSpPr>
          <p:nvPr/>
        </p:nvSpPr>
        <p:spPr bwMode="auto">
          <a:xfrm>
            <a:off x="5316537" y="3319521"/>
            <a:ext cx="1765300" cy="343693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600" b="1" kern="12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  <a:cs typeface="+mn-cs"/>
              </a:defRPr>
            </a:lvl9pPr>
          </a:lstStyle>
          <a:p>
            <a:pPr algn="ctr"/>
            <a:r>
              <a:rPr lang="ja-JP" altLang="en-US" sz="12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ｶﾒﾗｷｬﾘﾌﾞﾚｰｼｮﾝ（動的）</a:t>
            </a:r>
            <a:endParaRPr lang="en-US" altLang="ja-JP" sz="1200" dirty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50" name="Text Box 2"/>
          <p:cNvSpPr txBox="1">
            <a:spLocks noChangeArrowheads="1"/>
          </p:cNvSpPr>
          <p:nvPr/>
        </p:nvSpPr>
        <p:spPr bwMode="auto">
          <a:xfrm>
            <a:off x="181261" y="132181"/>
            <a:ext cx="1209675" cy="45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lIns="54000" tIns="10800" rIns="54000" bIns="10800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solidFill>
                  <a:srgbClr val="1C1C1C"/>
                </a:solidFill>
                <a:ea typeface="HGPｺﾞｼｯｸE" pitchFamily="50" charset="-128"/>
              </a:rPr>
              <a:t>２</a:t>
            </a:r>
            <a:r>
              <a:rPr lang="en-US" altLang="ja-JP" sz="2800" dirty="0" smtClean="0">
                <a:solidFill>
                  <a:srgbClr val="1C1C1C"/>
                </a:solidFill>
                <a:ea typeface="HGPｺﾞｼｯｸE" pitchFamily="50" charset="-128"/>
              </a:rPr>
              <a:t>-</a:t>
            </a:r>
            <a:r>
              <a:rPr lang="ja-JP" altLang="en-US" sz="2800" dirty="0" smtClean="0">
                <a:solidFill>
                  <a:srgbClr val="1C1C1C"/>
                </a:solidFill>
                <a:ea typeface="HGPｺﾞｼｯｸE" pitchFamily="50" charset="-128"/>
              </a:rPr>
              <a:t>４</a:t>
            </a:r>
            <a:endParaRPr lang="en-US" altLang="ja-JP" sz="2800" dirty="0">
              <a:solidFill>
                <a:srgbClr val="1C1C1C"/>
              </a:solidFill>
              <a:ea typeface="HGPｺﾞｼｯｸE" pitchFamily="50" charset="-128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753330" y="1175199"/>
            <a:ext cx="6676828" cy="138499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ＰＡよりも前方、死角カメラ等に着目</a:t>
            </a:r>
            <a:endParaRPr lang="en-US" altLang="ja-JP" sz="2800" b="1" dirty="0" smtClean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研開取組の応用、研開を使った検討など</a:t>
            </a:r>
            <a:endParaRPr lang="en-US" altLang="ja-JP" sz="2800" b="1" dirty="0" smtClean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超Ｌには研究機関があることを。</a:t>
            </a:r>
            <a:endParaRPr lang="ja-JP" altLang="en-US" sz="2800" b="1" dirty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1527033" y="3328404"/>
            <a:ext cx="2709396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高橋さん差換え</a:t>
            </a:r>
            <a:endParaRPr lang="ja-JP" altLang="en-US" sz="2800" b="1" dirty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2530040" y="110280"/>
            <a:ext cx="3070071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画像処理の取組み</a:t>
            </a:r>
            <a:endParaRPr lang="ja-JP" altLang="en-US" sz="2800" b="1" dirty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486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 2"/>
          <p:cNvSpPr txBox="1">
            <a:spLocks/>
          </p:cNvSpPr>
          <p:nvPr/>
        </p:nvSpPr>
        <p:spPr bwMode="auto">
          <a:xfrm>
            <a:off x="8564563" y="6545263"/>
            <a:ext cx="488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fld id="{14A87FBD-202F-4B33-8BA8-607F11A488AD}" type="slidenum">
              <a:rPr lang="en-US" altLang="ja-JP" sz="1400">
                <a:solidFill>
                  <a:srgbClr val="000000"/>
                </a:solidFill>
                <a:latin typeface="Arial" pitchFamily="34" charset="0"/>
              </a:rPr>
              <a:pPr algn="r"/>
              <a:t>10</a:t>
            </a:fld>
            <a:endParaRPr lang="en-US" altLang="ja-JP" sz="140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125" name="グループ化 124"/>
          <p:cNvGrpSpPr/>
          <p:nvPr/>
        </p:nvGrpSpPr>
        <p:grpSpPr>
          <a:xfrm>
            <a:off x="243827" y="2413884"/>
            <a:ext cx="5390603" cy="3740379"/>
            <a:chOff x="557351" y="1856508"/>
            <a:chExt cx="5390603" cy="3740379"/>
          </a:xfrm>
        </p:grpSpPr>
        <p:sp>
          <p:nvSpPr>
            <p:cNvPr id="13" name="Rectangle 84"/>
            <p:cNvSpPr>
              <a:spLocks noChangeArrowheads="1"/>
            </p:cNvSpPr>
            <p:nvPr/>
          </p:nvSpPr>
          <p:spPr bwMode="auto">
            <a:xfrm>
              <a:off x="605486" y="1856508"/>
              <a:ext cx="5342468" cy="3325085"/>
            </a:xfrm>
            <a:prstGeom prst="rect">
              <a:avLst/>
            </a:prstGeom>
            <a:solidFill>
              <a:srgbClr val="DCA0C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557351" y="1856508"/>
              <a:ext cx="1005403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 smtClean="0">
                  <a:solidFill>
                    <a:srgbClr val="000000"/>
                  </a:solidFill>
                </a:rPr>
                <a:t>Visconti2</a:t>
              </a:r>
              <a:endParaRPr lang="ja-JP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angle 76"/>
            <p:cNvSpPr>
              <a:spLocks noChangeArrowheads="1"/>
            </p:cNvSpPr>
            <p:nvPr/>
          </p:nvSpPr>
          <p:spPr bwMode="auto">
            <a:xfrm rot="10800000" flipV="1">
              <a:off x="1709728" y="2170898"/>
              <a:ext cx="4103276" cy="1285299"/>
            </a:xfrm>
            <a:prstGeom prst="rect">
              <a:avLst/>
            </a:prstGeom>
            <a:solidFill>
              <a:srgbClr val="FFEC8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646505" y="2144772"/>
              <a:ext cx="2013693" cy="258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 smtClean="0">
                  <a:solidFill>
                    <a:srgbClr val="000000"/>
                  </a:solidFill>
                </a:rPr>
                <a:t>Image Processing Processer</a:t>
              </a:r>
              <a:endParaRPr lang="ja-JP" alt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4" name="グループ化 3"/>
            <p:cNvGrpSpPr/>
            <p:nvPr/>
          </p:nvGrpSpPr>
          <p:grpSpPr>
            <a:xfrm>
              <a:off x="1724886" y="2397741"/>
              <a:ext cx="928466" cy="989106"/>
              <a:chOff x="574769" y="2233384"/>
              <a:chExt cx="928466" cy="989106"/>
            </a:xfrm>
          </p:grpSpPr>
          <p:sp>
            <p:nvSpPr>
              <p:cNvPr id="11" name="Rectangle 13"/>
              <p:cNvSpPr>
                <a:spLocks noChangeArrowheads="1"/>
              </p:cNvSpPr>
              <p:nvPr/>
            </p:nvSpPr>
            <p:spPr bwMode="auto">
              <a:xfrm>
                <a:off x="621233" y="2250490"/>
                <a:ext cx="882002" cy="972000"/>
              </a:xfrm>
              <a:prstGeom prst="rect">
                <a:avLst/>
              </a:prstGeom>
              <a:solidFill>
                <a:srgbClr val="D9D9D9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テキスト ボックス 16"/>
              <p:cNvSpPr txBox="1"/>
              <p:nvPr/>
            </p:nvSpPr>
            <p:spPr>
              <a:xfrm>
                <a:off x="574769" y="2233384"/>
                <a:ext cx="606256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smtClean="0">
                    <a:solidFill>
                      <a:srgbClr val="000000"/>
                    </a:solidFill>
                  </a:rPr>
                  <a:t>MPE 0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Rectangle 86"/>
              <p:cNvSpPr>
                <a:spLocks noChangeArrowheads="1"/>
              </p:cNvSpPr>
              <p:nvPr/>
            </p:nvSpPr>
            <p:spPr bwMode="auto">
              <a:xfrm>
                <a:off x="696833" y="2486667"/>
                <a:ext cx="711193" cy="288000"/>
              </a:xfrm>
              <a:prstGeom prst="rect">
                <a:avLst/>
              </a:prstGeom>
              <a:solidFill>
                <a:srgbClr val="E4B5A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テキスト ボックス 19"/>
              <p:cNvSpPr txBox="1"/>
              <p:nvPr/>
            </p:nvSpPr>
            <p:spPr>
              <a:xfrm>
                <a:off x="810050" y="2512794"/>
                <a:ext cx="452368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 smtClean="0">
                    <a:solidFill>
                      <a:srgbClr val="000000"/>
                    </a:solidFill>
                  </a:rPr>
                  <a:t>MeP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Rectangle 86"/>
              <p:cNvSpPr>
                <a:spLocks noChangeArrowheads="1"/>
              </p:cNvSpPr>
              <p:nvPr/>
            </p:nvSpPr>
            <p:spPr bwMode="auto">
              <a:xfrm>
                <a:off x="701180" y="2830665"/>
                <a:ext cx="711193" cy="288000"/>
              </a:xfrm>
              <a:prstGeom prst="rect">
                <a:avLst/>
              </a:prstGeom>
              <a:solidFill>
                <a:srgbClr val="E4B5A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テキスト ボックス 21"/>
              <p:cNvSpPr txBox="1"/>
              <p:nvPr/>
            </p:nvSpPr>
            <p:spPr>
              <a:xfrm>
                <a:off x="805406" y="2845399"/>
                <a:ext cx="494046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smtClean="0">
                    <a:solidFill>
                      <a:srgbClr val="000000"/>
                    </a:solidFill>
                  </a:rPr>
                  <a:t>IVC2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0" name="グループ化 29"/>
            <p:cNvGrpSpPr/>
            <p:nvPr/>
          </p:nvGrpSpPr>
          <p:grpSpPr>
            <a:xfrm>
              <a:off x="3781954" y="2397741"/>
              <a:ext cx="928466" cy="989106"/>
              <a:chOff x="574769" y="2233384"/>
              <a:chExt cx="928466" cy="989106"/>
            </a:xfrm>
          </p:grpSpPr>
          <p:sp>
            <p:nvSpPr>
              <p:cNvPr id="31" name="Rectangle 13"/>
              <p:cNvSpPr>
                <a:spLocks noChangeArrowheads="1"/>
              </p:cNvSpPr>
              <p:nvPr/>
            </p:nvSpPr>
            <p:spPr bwMode="auto">
              <a:xfrm>
                <a:off x="621233" y="2250490"/>
                <a:ext cx="882002" cy="972000"/>
              </a:xfrm>
              <a:prstGeom prst="rect">
                <a:avLst/>
              </a:prstGeom>
              <a:solidFill>
                <a:srgbClr val="D9D9D9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テキスト ボックス 31"/>
              <p:cNvSpPr txBox="1"/>
              <p:nvPr/>
            </p:nvSpPr>
            <p:spPr>
              <a:xfrm>
                <a:off x="574769" y="2233384"/>
                <a:ext cx="606256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smtClean="0">
                    <a:solidFill>
                      <a:srgbClr val="000000"/>
                    </a:solidFill>
                  </a:rPr>
                  <a:t>MPE 2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Rectangle 86"/>
              <p:cNvSpPr>
                <a:spLocks noChangeArrowheads="1"/>
              </p:cNvSpPr>
              <p:nvPr/>
            </p:nvSpPr>
            <p:spPr bwMode="auto">
              <a:xfrm>
                <a:off x="696833" y="2486667"/>
                <a:ext cx="711193" cy="288000"/>
              </a:xfrm>
              <a:prstGeom prst="rect">
                <a:avLst/>
              </a:prstGeom>
              <a:solidFill>
                <a:srgbClr val="E4B5A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810050" y="2512794"/>
                <a:ext cx="452368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 smtClean="0">
                    <a:solidFill>
                      <a:srgbClr val="000000"/>
                    </a:solidFill>
                  </a:rPr>
                  <a:t>MeP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Rectangle 86"/>
              <p:cNvSpPr>
                <a:spLocks noChangeArrowheads="1"/>
              </p:cNvSpPr>
              <p:nvPr/>
            </p:nvSpPr>
            <p:spPr bwMode="auto">
              <a:xfrm>
                <a:off x="701180" y="2830665"/>
                <a:ext cx="711193" cy="288000"/>
              </a:xfrm>
              <a:prstGeom prst="rect">
                <a:avLst/>
              </a:prstGeom>
              <a:solidFill>
                <a:srgbClr val="E4B5A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805406" y="2845399"/>
                <a:ext cx="494046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smtClean="0">
                    <a:solidFill>
                      <a:srgbClr val="000000"/>
                    </a:solidFill>
                  </a:rPr>
                  <a:t>IVC2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7" name="グループ化 36"/>
            <p:cNvGrpSpPr/>
            <p:nvPr/>
          </p:nvGrpSpPr>
          <p:grpSpPr>
            <a:xfrm>
              <a:off x="4826981" y="2397741"/>
              <a:ext cx="928466" cy="989106"/>
              <a:chOff x="574769" y="2233384"/>
              <a:chExt cx="928466" cy="989106"/>
            </a:xfrm>
          </p:grpSpPr>
          <p:sp>
            <p:nvSpPr>
              <p:cNvPr id="38" name="Rectangle 13"/>
              <p:cNvSpPr>
                <a:spLocks noChangeArrowheads="1"/>
              </p:cNvSpPr>
              <p:nvPr/>
            </p:nvSpPr>
            <p:spPr bwMode="auto">
              <a:xfrm>
                <a:off x="621233" y="2250490"/>
                <a:ext cx="882002" cy="972000"/>
              </a:xfrm>
              <a:prstGeom prst="rect">
                <a:avLst/>
              </a:prstGeom>
              <a:solidFill>
                <a:srgbClr val="D9D9D9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テキスト ボックス 38"/>
              <p:cNvSpPr txBox="1"/>
              <p:nvPr/>
            </p:nvSpPr>
            <p:spPr>
              <a:xfrm>
                <a:off x="574769" y="2233384"/>
                <a:ext cx="606256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smtClean="0">
                    <a:solidFill>
                      <a:srgbClr val="000000"/>
                    </a:solidFill>
                  </a:rPr>
                  <a:t>MPE 3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Rectangle 86"/>
              <p:cNvSpPr>
                <a:spLocks noChangeArrowheads="1"/>
              </p:cNvSpPr>
              <p:nvPr/>
            </p:nvSpPr>
            <p:spPr bwMode="auto">
              <a:xfrm>
                <a:off x="696833" y="2486667"/>
                <a:ext cx="711193" cy="288000"/>
              </a:xfrm>
              <a:prstGeom prst="rect">
                <a:avLst/>
              </a:prstGeom>
              <a:solidFill>
                <a:srgbClr val="E4B5A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>
                <a:off x="810050" y="2512794"/>
                <a:ext cx="452368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 smtClean="0">
                    <a:solidFill>
                      <a:srgbClr val="000000"/>
                    </a:solidFill>
                  </a:rPr>
                  <a:t>MeP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Rectangle 86"/>
              <p:cNvSpPr>
                <a:spLocks noChangeArrowheads="1"/>
              </p:cNvSpPr>
              <p:nvPr/>
            </p:nvSpPr>
            <p:spPr bwMode="auto">
              <a:xfrm>
                <a:off x="701180" y="2830665"/>
                <a:ext cx="711193" cy="288000"/>
              </a:xfrm>
              <a:prstGeom prst="rect">
                <a:avLst/>
              </a:prstGeom>
              <a:solidFill>
                <a:srgbClr val="E4B5A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805406" y="2845399"/>
                <a:ext cx="494046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smtClean="0">
                    <a:solidFill>
                      <a:srgbClr val="000000"/>
                    </a:solidFill>
                  </a:rPr>
                  <a:t>IVC2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4" name="グループ化 43"/>
            <p:cNvGrpSpPr/>
            <p:nvPr/>
          </p:nvGrpSpPr>
          <p:grpSpPr>
            <a:xfrm>
              <a:off x="2766568" y="2397741"/>
              <a:ext cx="928466" cy="989106"/>
              <a:chOff x="574769" y="2233384"/>
              <a:chExt cx="928466" cy="989106"/>
            </a:xfrm>
          </p:grpSpPr>
          <p:sp>
            <p:nvSpPr>
              <p:cNvPr id="45" name="Rectangle 13"/>
              <p:cNvSpPr>
                <a:spLocks noChangeArrowheads="1"/>
              </p:cNvSpPr>
              <p:nvPr/>
            </p:nvSpPr>
            <p:spPr bwMode="auto">
              <a:xfrm>
                <a:off x="621233" y="2250490"/>
                <a:ext cx="882002" cy="972000"/>
              </a:xfrm>
              <a:prstGeom prst="rect">
                <a:avLst/>
              </a:prstGeom>
              <a:solidFill>
                <a:srgbClr val="D9D9D9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574769" y="2233384"/>
                <a:ext cx="606256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smtClean="0">
                    <a:solidFill>
                      <a:srgbClr val="000000"/>
                    </a:solidFill>
                  </a:rPr>
                  <a:t>MPE 1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Rectangle 86"/>
              <p:cNvSpPr>
                <a:spLocks noChangeArrowheads="1"/>
              </p:cNvSpPr>
              <p:nvPr/>
            </p:nvSpPr>
            <p:spPr bwMode="auto">
              <a:xfrm>
                <a:off x="696833" y="2486667"/>
                <a:ext cx="711193" cy="288000"/>
              </a:xfrm>
              <a:prstGeom prst="rect">
                <a:avLst/>
              </a:prstGeom>
              <a:solidFill>
                <a:srgbClr val="E4B5A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>
                <a:off x="810050" y="2512794"/>
                <a:ext cx="452368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 smtClean="0">
                    <a:solidFill>
                      <a:srgbClr val="000000"/>
                    </a:solidFill>
                  </a:rPr>
                  <a:t>MeP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ectangle 86"/>
              <p:cNvSpPr>
                <a:spLocks noChangeArrowheads="1"/>
              </p:cNvSpPr>
              <p:nvPr/>
            </p:nvSpPr>
            <p:spPr bwMode="auto">
              <a:xfrm>
                <a:off x="701180" y="2830665"/>
                <a:ext cx="711193" cy="288000"/>
              </a:xfrm>
              <a:prstGeom prst="rect">
                <a:avLst/>
              </a:prstGeom>
              <a:solidFill>
                <a:srgbClr val="E4B5A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テキスト ボックス 49"/>
              <p:cNvSpPr txBox="1"/>
              <p:nvPr/>
            </p:nvSpPr>
            <p:spPr>
              <a:xfrm>
                <a:off x="805406" y="2845399"/>
                <a:ext cx="494046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smtClean="0">
                    <a:solidFill>
                      <a:srgbClr val="000000"/>
                    </a:solidFill>
                  </a:rPr>
                  <a:t>IVC2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グループ化 5"/>
            <p:cNvGrpSpPr/>
            <p:nvPr/>
          </p:nvGrpSpPr>
          <p:grpSpPr>
            <a:xfrm>
              <a:off x="646778" y="3548369"/>
              <a:ext cx="5166226" cy="989106"/>
              <a:chOff x="2698614" y="3739967"/>
              <a:chExt cx="5166226" cy="989106"/>
            </a:xfrm>
          </p:grpSpPr>
          <p:sp>
            <p:nvSpPr>
              <p:cNvPr id="24" name="Rectangle 13"/>
              <p:cNvSpPr>
                <a:spLocks noChangeArrowheads="1"/>
              </p:cNvSpPr>
              <p:nvPr/>
            </p:nvSpPr>
            <p:spPr bwMode="auto">
              <a:xfrm>
                <a:off x="2740829" y="3757073"/>
                <a:ext cx="5124011" cy="972000"/>
              </a:xfrm>
              <a:prstGeom prst="rect">
                <a:avLst/>
              </a:prstGeom>
              <a:solidFill>
                <a:srgbClr val="D9D9D9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テキスト ボックス 24"/>
              <p:cNvSpPr txBox="1"/>
              <p:nvPr/>
            </p:nvSpPr>
            <p:spPr>
              <a:xfrm>
                <a:off x="2698614" y="3739967"/>
                <a:ext cx="2125903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smtClean="0">
                    <a:solidFill>
                      <a:srgbClr val="000000"/>
                    </a:solidFill>
                  </a:rPr>
                  <a:t>Image Processing Accelerator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" name="グループ化 4"/>
              <p:cNvGrpSpPr/>
              <p:nvPr/>
            </p:nvGrpSpPr>
            <p:grpSpPr>
              <a:xfrm>
                <a:off x="2798953" y="3998499"/>
                <a:ext cx="878280" cy="622293"/>
                <a:chOff x="2798953" y="3998499"/>
                <a:chExt cx="878280" cy="622293"/>
              </a:xfrm>
            </p:grpSpPr>
            <p:sp>
              <p:nvSpPr>
                <p:cNvPr id="26" name="Rectangle 86"/>
                <p:cNvSpPr>
                  <a:spLocks noChangeArrowheads="1"/>
                </p:cNvSpPr>
                <p:nvPr/>
              </p:nvSpPr>
              <p:spPr bwMode="auto">
                <a:xfrm>
                  <a:off x="2798953" y="3998499"/>
                  <a:ext cx="878280" cy="622293"/>
                </a:xfrm>
                <a:prstGeom prst="rect">
                  <a:avLst/>
                </a:prstGeom>
                <a:solidFill>
                  <a:srgbClr val="E4B5AC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" name="テキスト ボックス 26"/>
                <p:cNvSpPr txBox="1"/>
                <p:nvPr/>
              </p:nvSpPr>
              <p:spPr>
                <a:xfrm>
                  <a:off x="2803518" y="4097279"/>
                  <a:ext cx="869149" cy="4247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1200" dirty="0" smtClean="0">
                      <a:solidFill>
                        <a:srgbClr val="000000"/>
                      </a:solidFill>
                    </a:rPr>
                    <a:t>Affine</a:t>
                  </a:r>
                </a:p>
                <a:p>
                  <a:pPr algn="ctr"/>
                  <a:r>
                    <a:rPr lang="en-US" altLang="ja-JP" sz="1200" dirty="0" smtClean="0">
                      <a:solidFill>
                        <a:srgbClr val="000000"/>
                      </a:solidFill>
                    </a:rPr>
                    <a:t>Transform</a:t>
                  </a:r>
                  <a:endParaRPr lang="ja-JP" alt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1" name="グループ化 50"/>
              <p:cNvGrpSpPr/>
              <p:nvPr/>
            </p:nvGrpSpPr>
            <p:grpSpPr>
              <a:xfrm>
                <a:off x="3819778" y="3998499"/>
                <a:ext cx="878280" cy="622293"/>
                <a:chOff x="2790244" y="3998499"/>
                <a:chExt cx="878280" cy="622293"/>
              </a:xfrm>
            </p:grpSpPr>
            <p:sp>
              <p:nvSpPr>
                <p:cNvPr id="52" name="Rectangle 86"/>
                <p:cNvSpPr>
                  <a:spLocks noChangeArrowheads="1"/>
                </p:cNvSpPr>
                <p:nvPr/>
              </p:nvSpPr>
              <p:spPr bwMode="auto">
                <a:xfrm>
                  <a:off x="2790244" y="3998499"/>
                  <a:ext cx="878280" cy="622293"/>
                </a:xfrm>
                <a:prstGeom prst="rect">
                  <a:avLst/>
                </a:prstGeom>
                <a:solidFill>
                  <a:srgbClr val="E4B5AC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" name="テキスト ボックス 52"/>
                <p:cNvSpPr txBox="1"/>
                <p:nvPr/>
              </p:nvSpPr>
              <p:spPr>
                <a:xfrm>
                  <a:off x="2967934" y="4180379"/>
                  <a:ext cx="522899" cy="258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1200" dirty="0" smtClean="0">
                      <a:solidFill>
                        <a:srgbClr val="000000"/>
                      </a:solidFill>
                    </a:rPr>
                    <a:t>Filter</a:t>
                  </a:r>
                  <a:endParaRPr lang="ja-JP" alt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4" name="グループ化 53"/>
              <p:cNvGrpSpPr/>
              <p:nvPr/>
            </p:nvGrpSpPr>
            <p:grpSpPr>
              <a:xfrm>
                <a:off x="4864807" y="3998499"/>
                <a:ext cx="878280" cy="622293"/>
                <a:chOff x="2798953" y="3998499"/>
                <a:chExt cx="878280" cy="622293"/>
              </a:xfrm>
            </p:grpSpPr>
            <p:sp>
              <p:nvSpPr>
                <p:cNvPr id="55" name="Rectangle 86"/>
                <p:cNvSpPr>
                  <a:spLocks noChangeArrowheads="1"/>
                </p:cNvSpPr>
                <p:nvPr/>
              </p:nvSpPr>
              <p:spPr bwMode="auto">
                <a:xfrm>
                  <a:off x="2798953" y="3998499"/>
                  <a:ext cx="878280" cy="622293"/>
                </a:xfrm>
                <a:prstGeom prst="rect">
                  <a:avLst/>
                </a:prstGeom>
                <a:solidFill>
                  <a:srgbClr val="E4B5AC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" name="テキスト ボックス 55"/>
                <p:cNvSpPr txBox="1"/>
                <p:nvPr/>
              </p:nvSpPr>
              <p:spPr>
                <a:xfrm>
                  <a:off x="2811534" y="4180379"/>
                  <a:ext cx="853119" cy="258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1200" dirty="0" smtClean="0">
                      <a:solidFill>
                        <a:srgbClr val="000000"/>
                      </a:solidFill>
                    </a:rPr>
                    <a:t>Histogram</a:t>
                  </a:r>
                  <a:endParaRPr lang="ja-JP" alt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7" name="グループ化 56"/>
              <p:cNvGrpSpPr/>
              <p:nvPr/>
            </p:nvGrpSpPr>
            <p:grpSpPr>
              <a:xfrm>
                <a:off x="5875000" y="3998499"/>
                <a:ext cx="878280" cy="622293"/>
                <a:chOff x="2772826" y="3998499"/>
                <a:chExt cx="878280" cy="622293"/>
              </a:xfrm>
            </p:grpSpPr>
            <p:sp>
              <p:nvSpPr>
                <p:cNvPr id="58" name="Rectangle 86"/>
                <p:cNvSpPr>
                  <a:spLocks noChangeArrowheads="1"/>
                </p:cNvSpPr>
                <p:nvPr/>
              </p:nvSpPr>
              <p:spPr bwMode="auto">
                <a:xfrm>
                  <a:off x="2772826" y="3998499"/>
                  <a:ext cx="878280" cy="622293"/>
                </a:xfrm>
                <a:prstGeom prst="rect">
                  <a:avLst/>
                </a:prstGeom>
                <a:solidFill>
                  <a:srgbClr val="E4B5AC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" name="テキスト ボックス 58"/>
                <p:cNvSpPr txBox="1"/>
                <p:nvPr/>
              </p:nvSpPr>
              <p:spPr>
                <a:xfrm>
                  <a:off x="2827086" y="4180379"/>
                  <a:ext cx="769763" cy="258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1200" dirty="0" smtClean="0">
                      <a:solidFill>
                        <a:srgbClr val="000000"/>
                      </a:solidFill>
                    </a:rPr>
                    <a:t>Matching</a:t>
                  </a:r>
                  <a:endParaRPr lang="ja-JP" alt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6" name="グループ化 65"/>
              <p:cNvGrpSpPr/>
              <p:nvPr/>
            </p:nvGrpSpPr>
            <p:grpSpPr>
              <a:xfrm>
                <a:off x="6929209" y="3998499"/>
                <a:ext cx="878280" cy="622293"/>
                <a:chOff x="2807662" y="3998499"/>
                <a:chExt cx="878280" cy="622293"/>
              </a:xfrm>
            </p:grpSpPr>
            <p:sp>
              <p:nvSpPr>
                <p:cNvPr id="67" name="Rectangle 86"/>
                <p:cNvSpPr>
                  <a:spLocks noChangeArrowheads="1"/>
                </p:cNvSpPr>
                <p:nvPr/>
              </p:nvSpPr>
              <p:spPr bwMode="auto">
                <a:xfrm>
                  <a:off x="2807662" y="3998499"/>
                  <a:ext cx="878280" cy="622293"/>
                </a:xfrm>
                <a:prstGeom prst="rect">
                  <a:avLst/>
                </a:prstGeom>
                <a:solidFill>
                  <a:srgbClr val="E4B5AC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" name="テキスト ボックス 67"/>
                <p:cNvSpPr txBox="1"/>
                <p:nvPr/>
              </p:nvSpPr>
              <p:spPr>
                <a:xfrm>
                  <a:off x="3010200" y="4180379"/>
                  <a:ext cx="473206" cy="2585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1200" dirty="0" smtClean="0">
                      <a:solidFill>
                        <a:srgbClr val="000000"/>
                      </a:solidFill>
                    </a:rPr>
                    <a:t>HOG</a:t>
                  </a:r>
                  <a:endParaRPr lang="ja-JP" alt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71" name="Rectangle 13"/>
            <p:cNvSpPr>
              <a:spLocks noChangeArrowheads="1"/>
            </p:cNvSpPr>
            <p:nvPr/>
          </p:nvSpPr>
          <p:spPr bwMode="auto">
            <a:xfrm>
              <a:off x="673315" y="2159054"/>
              <a:ext cx="973189" cy="1296000"/>
            </a:xfrm>
            <a:prstGeom prst="rect">
              <a:avLst/>
            </a:prstGeom>
            <a:solidFill>
              <a:srgbClr val="D9D9D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72" name="テキスト ボックス 71"/>
            <p:cNvSpPr txBox="1"/>
            <p:nvPr/>
          </p:nvSpPr>
          <p:spPr>
            <a:xfrm>
              <a:off x="626852" y="2141948"/>
              <a:ext cx="979755" cy="258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200" dirty="0" smtClean="0">
                  <a:solidFill>
                    <a:srgbClr val="000000"/>
                  </a:solidFill>
                </a:rPr>
                <a:t>Control CPU</a:t>
              </a:r>
              <a:endParaRPr lang="ja-JP" alt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73" name="Rectangle 86"/>
            <p:cNvSpPr>
              <a:spLocks noChangeArrowheads="1"/>
            </p:cNvSpPr>
            <p:nvPr/>
          </p:nvSpPr>
          <p:spPr bwMode="auto">
            <a:xfrm>
              <a:off x="801170" y="2656501"/>
              <a:ext cx="711193" cy="288000"/>
            </a:xfrm>
            <a:prstGeom prst="rect">
              <a:avLst/>
            </a:prstGeom>
            <a:solidFill>
              <a:srgbClr val="E4B5A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74" name="テキスト ボックス 73"/>
            <p:cNvSpPr txBox="1"/>
            <p:nvPr/>
          </p:nvSpPr>
          <p:spPr>
            <a:xfrm>
              <a:off x="931805" y="2682628"/>
              <a:ext cx="452368" cy="258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 err="1" smtClean="0">
                  <a:solidFill>
                    <a:srgbClr val="000000"/>
                  </a:solidFill>
                </a:rPr>
                <a:t>MeP</a:t>
              </a:r>
              <a:endParaRPr lang="ja-JP" alt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79" name="グループ化 78"/>
            <p:cNvGrpSpPr/>
            <p:nvPr/>
          </p:nvGrpSpPr>
          <p:grpSpPr>
            <a:xfrm>
              <a:off x="673316" y="4634140"/>
              <a:ext cx="995626" cy="425542"/>
              <a:chOff x="673316" y="4590595"/>
              <a:chExt cx="995626" cy="425542"/>
            </a:xfrm>
          </p:grpSpPr>
          <p:sp>
            <p:nvSpPr>
              <p:cNvPr id="77" name="Rectangle 80"/>
              <p:cNvSpPr>
                <a:spLocks noChangeArrowheads="1"/>
              </p:cNvSpPr>
              <p:nvPr/>
            </p:nvSpPr>
            <p:spPr bwMode="auto">
              <a:xfrm>
                <a:off x="673316" y="4593342"/>
                <a:ext cx="995626" cy="422795"/>
              </a:xfrm>
              <a:prstGeom prst="rect">
                <a:avLst/>
              </a:prstGeom>
              <a:solidFill>
                <a:srgbClr val="A4CEBB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テキスト ボックス 77"/>
              <p:cNvSpPr txBox="1"/>
              <p:nvPr/>
            </p:nvSpPr>
            <p:spPr>
              <a:xfrm>
                <a:off x="716966" y="4590595"/>
                <a:ext cx="915635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200" dirty="0" smtClean="0">
                    <a:solidFill>
                      <a:srgbClr val="000000"/>
                    </a:solidFill>
                  </a:rPr>
                  <a:t>Video Input</a:t>
                </a:r>
              </a:p>
              <a:p>
                <a:pPr algn="ctr"/>
                <a:r>
                  <a:rPr lang="en-US" altLang="ja-JP" sz="1200" dirty="0" smtClean="0">
                    <a:solidFill>
                      <a:srgbClr val="000000"/>
                    </a:solidFill>
                  </a:rPr>
                  <a:t>I/F 0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0" name="グループ化 79"/>
            <p:cNvGrpSpPr/>
            <p:nvPr/>
          </p:nvGrpSpPr>
          <p:grpSpPr>
            <a:xfrm>
              <a:off x="1710456" y="4634140"/>
              <a:ext cx="995626" cy="425542"/>
              <a:chOff x="673316" y="4590595"/>
              <a:chExt cx="995626" cy="425542"/>
            </a:xfrm>
          </p:grpSpPr>
          <p:sp>
            <p:nvSpPr>
              <p:cNvPr id="81" name="Rectangle 80"/>
              <p:cNvSpPr>
                <a:spLocks noChangeArrowheads="1"/>
              </p:cNvSpPr>
              <p:nvPr/>
            </p:nvSpPr>
            <p:spPr bwMode="auto">
              <a:xfrm>
                <a:off x="673316" y="4593342"/>
                <a:ext cx="995626" cy="422795"/>
              </a:xfrm>
              <a:prstGeom prst="rect">
                <a:avLst/>
              </a:prstGeom>
              <a:solidFill>
                <a:srgbClr val="A4CEBB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テキスト ボックス 81"/>
              <p:cNvSpPr txBox="1"/>
              <p:nvPr/>
            </p:nvSpPr>
            <p:spPr>
              <a:xfrm>
                <a:off x="716966" y="4590595"/>
                <a:ext cx="915635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200" dirty="0" smtClean="0">
                    <a:solidFill>
                      <a:srgbClr val="000000"/>
                    </a:solidFill>
                  </a:rPr>
                  <a:t>Video Input</a:t>
                </a:r>
              </a:p>
              <a:p>
                <a:pPr algn="ctr"/>
                <a:r>
                  <a:rPr lang="en-US" altLang="ja-JP" sz="1200" dirty="0" smtClean="0">
                    <a:solidFill>
                      <a:srgbClr val="000000"/>
                    </a:solidFill>
                  </a:rPr>
                  <a:t>I/F 1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3" name="グループ化 82"/>
            <p:cNvGrpSpPr/>
            <p:nvPr/>
          </p:nvGrpSpPr>
          <p:grpSpPr>
            <a:xfrm>
              <a:off x="2747463" y="4634140"/>
              <a:ext cx="995626" cy="425542"/>
              <a:chOff x="673316" y="4590595"/>
              <a:chExt cx="995626" cy="425542"/>
            </a:xfrm>
          </p:grpSpPr>
          <p:sp>
            <p:nvSpPr>
              <p:cNvPr id="84" name="Rectangle 80"/>
              <p:cNvSpPr>
                <a:spLocks noChangeArrowheads="1"/>
              </p:cNvSpPr>
              <p:nvPr/>
            </p:nvSpPr>
            <p:spPr bwMode="auto">
              <a:xfrm>
                <a:off x="673316" y="4593342"/>
                <a:ext cx="995626" cy="422795"/>
              </a:xfrm>
              <a:prstGeom prst="rect">
                <a:avLst/>
              </a:prstGeom>
              <a:solidFill>
                <a:srgbClr val="A4CEBB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テキスト ボックス 84"/>
              <p:cNvSpPr txBox="1"/>
              <p:nvPr/>
            </p:nvSpPr>
            <p:spPr>
              <a:xfrm>
                <a:off x="716966" y="4590595"/>
                <a:ext cx="915635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200" dirty="0" smtClean="0">
                    <a:solidFill>
                      <a:srgbClr val="000000"/>
                    </a:solidFill>
                  </a:rPr>
                  <a:t>Video Input</a:t>
                </a:r>
              </a:p>
              <a:p>
                <a:pPr algn="ctr"/>
                <a:r>
                  <a:rPr lang="en-US" altLang="ja-JP" sz="1200" dirty="0" smtClean="0">
                    <a:solidFill>
                      <a:srgbClr val="000000"/>
                    </a:solidFill>
                  </a:rPr>
                  <a:t>I/F 2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6" name="グループ化 85"/>
            <p:cNvGrpSpPr/>
            <p:nvPr/>
          </p:nvGrpSpPr>
          <p:grpSpPr>
            <a:xfrm>
              <a:off x="3778207" y="4634140"/>
              <a:ext cx="995626" cy="425542"/>
              <a:chOff x="673316" y="4590595"/>
              <a:chExt cx="995626" cy="425542"/>
            </a:xfrm>
          </p:grpSpPr>
          <p:sp>
            <p:nvSpPr>
              <p:cNvPr id="87" name="Rectangle 80"/>
              <p:cNvSpPr>
                <a:spLocks noChangeArrowheads="1"/>
              </p:cNvSpPr>
              <p:nvPr/>
            </p:nvSpPr>
            <p:spPr bwMode="auto">
              <a:xfrm>
                <a:off x="673316" y="4593342"/>
                <a:ext cx="995626" cy="422795"/>
              </a:xfrm>
              <a:prstGeom prst="rect">
                <a:avLst/>
              </a:prstGeom>
              <a:solidFill>
                <a:srgbClr val="A4CEBB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テキスト ボックス 87"/>
              <p:cNvSpPr txBox="1"/>
              <p:nvPr/>
            </p:nvSpPr>
            <p:spPr>
              <a:xfrm>
                <a:off x="716966" y="4590595"/>
                <a:ext cx="915635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200" dirty="0" smtClean="0">
                    <a:solidFill>
                      <a:srgbClr val="000000"/>
                    </a:solidFill>
                  </a:rPr>
                  <a:t>Video Input</a:t>
                </a:r>
              </a:p>
              <a:p>
                <a:pPr algn="ctr"/>
                <a:r>
                  <a:rPr lang="en-US" altLang="ja-JP" sz="1200" dirty="0" smtClean="0">
                    <a:solidFill>
                      <a:srgbClr val="000000"/>
                    </a:solidFill>
                  </a:rPr>
                  <a:t>I/F 3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9" name="グループ化 88"/>
            <p:cNvGrpSpPr/>
            <p:nvPr/>
          </p:nvGrpSpPr>
          <p:grpSpPr>
            <a:xfrm>
              <a:off x="4800916" y="4636887"/>
              <a:ext cx="1035861" cy="425542"/>
              <a:chOff x="656854" y="4590595"/>
              <a:chExt cx="1035861" cy="425542"/>
            </a:xfrm>
          </p:grpSpPr>
          <p:sp>
            <p:nvSpPr>
              <p:cNvPr id="90" name="Rectangle 80"/>
              <p:cNvSpPr>
                <a:spLocks noChangeArrowheads="1"/>
              </p:cNvSpPr>
              <p:nvPr/>
            </p:nvSpPr>
            <p:spPr bwMode="auto">
              <a:xfrm>
                <a:off x="673316" y="4593342"/>
                <a:ext cx="995626" cy="422795"/>
              </a:xfrm>
              <a:prstGeom prst="rect">
                <a:avLst/>
              </a:prstGeom>
              <a:solidFill>
                <a:srgbClr val="A4CEBB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テキスト ボックス 90"/>
              <p:cNvSpPr txBox="1"/>
              <p:nvPr/>
            </p:nvSpPr>
            <p:spPr>
              <a:xfrm>
                <a:off x="656854" y="4590595"/>
                <a:ext cx="1035861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200" dirty="0" smtClean="0">
                    <a:solidFill>
                      <a:srgbClr val="000000"/>
                    </a:solidFill>
                  </a:rPr>
                  <a:t>Video Output</a:t>
                </a:r>
              </a:p>
              <a:p>
                <a:pPr algn="ctr"/>
                <a:r>
                  <a:rPr lang="en-US" altLang="ja-JP" sz="1200" dirty="0" smtClean="0">
                    <a:solidFill>
                      <a:srgbClr val="000000"/>
                    </a:solidFill>
                  </a:rPr>
                  <a:t>I/F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4" name="グループ化 93"/>
            <p:cNvGrpSpPr/>
            <p:nvPr/>
          </p:nvGrpSpPr>
          <p:grpSpPr>
            <a:xfrm>
              <a:off x="772677" y="5326703"/>
              <a:ext cx="786793" cy="258532"/>
              <a:chOff x="781386" y="5326703"/>
              <a:chExt cx="786793" cy="258532"/>
            </a:xfrm>
          </p:grpSpPr>
          <p:sp>
            <p:nvSpPr>
              <p:cNvPr id="92" name="Rectangle 13"/>
              <p:cNvSpPr>
                <a:spLocks noChangeArrowheads="1"/>
              </p:cNvSpPr>
              <p:nvPr/>
            </p:nvSpPr>
            <p:spPr bwMode="auto">
              <a:xfrm>
                <a:off x="781386" y="5347445"/>
                <a:ext cx="786793" cy="206657"/>
              </a:xfrm>
              <a:prstGeom prst="rect">
                <a:avLst/>
              </a:prstGeom>
              <a:solidFill>
                <a:srgbClr val="D9D9D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テキスト ボックス 92"/>
              <p:cNvSpPr txBox="1"/>
              <p:nvPr/>
            </p:nvSpPr>
            <p:spPr>
              <a:xfrm>
                <a:off x="839147" y="5326703"/>
                <a:ext cx="683200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200" dirty="0" smtClean="0">
                    <a:solidFill>
                      <a:srgbClr val="000000"/>
                    </a:solidFill>
                  </a:rPr>
                  <a:t>Camera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5" name="グループ化 94"/>
            <p:cNvGrpSpPr/>
            <p:nvPr/>
          </p:nvGrpSpPr>
          <p:grpSpPr>
            <a:xfrm>
              <a:off x="1814872" y="5326703"/>
              <a:ext cx="786793" cy="258532"/>
              <a:chOff x="781386" y="5326703"/>
              <a:chExt cx="786793" cy="258532"/>
            </a:xfrm>
          </p:grpSpPr>
          <p:sp>
            <p:nvSpPr>
              <p:cNvPr id="96" name="Rectangle 13"/>
              <p:cNvSpPr>
                <a:spLocks noChangeArrowheads="1"/>
              </p:cNvSpPr>
              <p:nvPr/>
            </p:nvSpPr>
            <p:spPr bwMode="auto">
              <a:xfrm>
                <a:off x="781386" y="5347445"/>
                <a:ext cx="786793" cy="206657"/>
              </a:xfrm>
              <a:prstGeom prst="rect">
                <a:avLst/>
              </a:prstGeom>
              <a:solidFill>
                <a:srgbClr val="D9D9D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テキスト ボックス 96"/>
              <p:cNvSpPr txBox="1"/>
              <p:nvPr/>
            </p:nvSpPr>
            <p:spPr>
              <a:xfrm>
                <a:off x="839147" y="5326703"/>
                <a:ext cx="683200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200" dirty="0" smtClean="0">
                    <a:solidFill>
                      <a:srgbClr val="000000"/>
                    </a:solidFill>
                  </a:rPr>
                  <a:t>Camera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9" name="グループ化 98"/>
            <p:cNvGrpSpPr/>
            <p:nvPr/>
          </p:nvGrpSpPr>
          <p:grpSpPr>
            <a:xfrm>
              <a:off x="2851879" y="5326703"/>
              <a:ext cx="786793" cy="258532"/>
              <a:chOff x="781386" y="5326703"/>
              <a:chExt cx="786793" cy="258532"/>
            </a:xfrm>
          </p:grpSpPr>
          <p:sp>
            <p:nvSpPr>
              <p:cNvPr id="100" name="Rectangle 13"/>
              <p:cNvSpPr>
                <a:spLocks noChangeArrowheads="1"/>
              </p:cNvSpPr>
              <p:nvPr/>
            </p:nvSpPr>
            <p:spPr bwMode="auto">
              <a:xfrm>
                <a:off x="781386" y="5347445"/>
                <a:ext cx="786793" cy="206657"/>
              </a:xfrm>
              <a:prstGeom prst="rect">
                <a:avLst/>
              </a:prstGeom>
              <a:solidFill>
                <a:srgbClr val="D9D9D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テキスト ボックス 100"/>
              <p:cNvSpPr txBox="1"/>
              <p:nvPr/>
            </p:nvSpPr>
            <p:spPr>
              <a:xfrm>
                <a:off x="839147" y="5326703"/>
                <a:ext cx="683200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200" dirty="0" smtClean="0">
                    <a:solidFill>
                      <a:srgbClr val="000000"/>
                    </a:solidFill>
                  </a:rPr>
                  <a:t>Camera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02" name="グループ化 101"/>
            <p:cNvGrpSpPr/>
            <p:nvPr/>
          </p:nvGrpSpPr>
          <p:grpSpPr>
            <a:xfrm>
              <a:off x="3882623" y="5326703"/>
              <a:ext cx="786793" cy="258532"/>
              <a:chOff x="781386" y="5326703"/>
              <a:chExt cx="786793" cy="258532"/>
            </a:xfrm>
          </p:grpSpPr>
          <p:sp>
            <p:nvSpPr>
              <p:cNvPr id="103" name="Rectangle 13"/>
              <p:cNvSpPr>
                <a:spLocks noChangeArrowheads="1"/>
              </p:cNvSpPr>
              <p:nvPr/>
            </p:nvSpPr>
            <p:spPr bwMode="auto">
              <a:xfrm>
                <a:off x="781386" y="5347445"/>
                <a:ext cx="786793" cy="206657"/>
              </a:xfrm>
              <a:prstGeom prst="rect">
                <a:avLst/>
              </a:prstGeom>
              <a:solidFill>
                <a:srgbClr val="D9D9D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テキスト ボックス 103"/>
              <p:cNvSpPr txBox="1"/>
              <p:nvPr/>
            </p:nvSpPr>
            <p:spPr>
              <a:xfrm>
                <a:off x="839147" y="5326703"/>
                <a:ext cx="683200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200" dirty="0" smtClean="0">
                    <a:solidFill>
                      <a:srgbClr val="000000"/>
                    </a:solidFill>
                  </a:rPr>
                  <a:t>Camera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05" name="グループ化 104"/>
            <p:cNvGrpSpPr/>
            <p:nvPr/>
          </p:nvGrpSpPr>
          <p:grpSpPr>
            <a:xfrm>
              <a:off x="4849361" y="5338355"/>
              <a:ext cx="950902" cy="258532"/>
              <a:chOff x="705298" y="5338355"/>
              <a:chExt cx="950902" cy="258532"/>
            </a:xfrm>
          </p:grpSpPr>
          <p:sp>
            <p:nvSpPr>
              <p:cNvPr id="106" name="Rectangle 13"/>
              <p:cNvSpPr>
                <a:spLocks noChangeArrowheads="1"/>
              </p:cNvSpPr>
              <p:nvPr/>
            </p:nvSpPr>
            <p:spPr bwMode="auto">
              <a:xfrm>
                <a:off x="729132" y="5347445"/>
                <a:ext cx="887555" cy="206657"/>
              </a:xfrm>
              <a:prstGeom prst="rect">
                <a:avLst/>
              </a:prstGeom>
              <a:solidFill>
                <a:srgbClr val="D9D9D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テキスト ボックス 106"/>
              <p:cNvSpPr txBox="1"/>
              <p:nvPr/>
            </p:nvSpPr>
            <p:spPr>
              <a:xfrm>
                <a:off x="705298" y="5338355"/>
                <a:ext cx="950902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200" dirty="0" smtClean="0">
                    <a:solidFill>
                      <a:srgbClr val="000000"/>
                    </a:solidFill>
                  </a:rPr>
                  <a:t>LCD Module</a:t>
                </a:r>
                <a:endParaRPr lang="ja-JP" altLang="en-US" sz="1200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109" name="直線矢印コネクタ 108"/>
            <p:cNvCxnSpPr>
              <a:stCxn id="93" idx="0"/>
              <a:endCxn id="78" idx="2"/>
            </p:cNvCxnSpPr>
            <p:nvPr/>
          </p:nvCxnSpPr>
          <p:spPr bwMode="auto">
            <a:xfrm flipV="1">
              <a:off x="1172038" y="5058872"/>
              <a:ext cx="2746" cy="26783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0" name="直線矢印コネクタ 109"/>
            <p:cNvCxnSpPr>
              <a:stCxn id="97" idx="0"/>
              <a:endCxn id="82" idx="2"/>
            </p:cNvCxnSpPr>
            <p:nvPr/>
          </p:nvCxnSpPr>
          <p:spPr bwMode="auto">
            <a:xfrm flipH="1" flipV="1">
              <a:off x="2211924" y="5058872"/>
              <a:ext cx="2309" cy="26783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1" name="直線矢印コネクタ 110"/>
            <p:cNvCxnSpPr>
              <a:stCxn id="101" idx="0"/>
              <a:endCxn id="85" idx="2"/>
            </p:cNvCxnSpPr>
            <p:nvPr/>
          </p:nvCxnSpPr>
          <p:spPr bwMode="auto">
            <a:xfrm flipH="1" flipV="1">
              <a:off x="3248931" y="5058872"/>
              <a:ext cx="2309" cy="26783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2" name="直線矢印コネクタ 111"/>
            <p:cNvCxnSpPr>
              <a:stCxn id="104" idx="0"/>
              <a:endCxn id="88" idx="2"/>
            </p:cNvCxnSpPr>
            <p:nvPr/>
          </p:nvCxnSpPr>
          <p:spPr bwMode="auto">
            <a:xfrm flipH="1" flipV="1">
              <a:off x="4279675" y="5058872"/>
              <a:ext cx="2309" cy="26783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3" name="直線矢印コネクタ 112"/>
            <p:cNvCxnSpPr>
              <a:stCxn id="91" idx="2"/>
              <a:endCxn id="107" idx="0"/>
            </p:cNvCxnSpPr>
            <p:nvPr/>
          </p:nvCxnSpPr>
          <p:spPr bwMode="auto">
            <a:xfrm>
              <a:off x="5318847" y="5061619"/>
              <a:ext cx="5965" cy="27673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27" name="Text Box 31"/>
          <p:cNvSpPr txBox="1">
            <a:spLocks noChangeArrowheads="1"/>
          </p:cNvSpPr>
          <p:nvPr/>
        </p:nvSpPr>
        <p:spPr bwMode="auto">
          <a:xfrm>
            <a:off x="302951" y="1138816"/>
            <a:ext cx="6740948" cy="923330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800" kern="0" dirty="0" smtClean="0">
                <a:solidFill>
                  <a:srgbClr val="000000"/>
                </a:solidFill>
              </a:rPr>
              <a:t>SH</a:t>
            </a:r>
            <a:r>
              <a:rPr kumimoji="0" lang="ja-JP" altLang="en-US" sz="1800" kern="0" dirty="0" smtClean="0">
                <a:solidFill>
                  <a:srgbClr val="000000"/>
                </a:solidFill>
              </a:rPr>
              <a:t>マイコン向け画像認識アプリケーション群を</a:t>
            </a:r>
            <a:r>
              <a:rPr kumimoji="0" lang="en-US" altLang="ja-JP" sz="1800" kern="0" dirty="0" smtClean="0">
                <a:solidFill>
                  <a:srgbClr val="000000"/>
                </a:solidFill>
              </a:rPr>
              <a:t>Visconti2</a:t>
            </a:r>
            <a:r>
              <a:rPr kumimoji="0" lang="ja-JP" altLang="en-US" sz="1800" kern="0" dirty="0" smtClean="0">
                <a:solidFill>
                  <a:srgbClr val="000000"/>
                </a:solidFill>
              </a:rPr>
              <a:t>へ移植</a:t>
            </a:r>
            <a:endParaRPr kumimoji="0" lang="en-US" altLang="ja-JP" sz="1800" kern="0" dirty="0" smtClean="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800" kern="0" dirty="0" smtClean="0">
                <a:solidFill>
                  <a:srgbClr val="000000"/>
                </a:solidFill>
              </a:rPr>
              <a:t>- OS</a:t>
            </a:r>
            <a:r>
              <a:rPr kumimoji="0" lang="ja-JP" altLang="en-US" sz="1800" kern="0" dirty="0" smtClean="0">
                <a:solidFill>
                  <a:srgbClr val="000000"/>
                </a:solidFill>
              </a:rPr>
              <a:t>によるアプリ並列処理を</a:t>
            </a:r>
            <a:r>
              <a:rPr kumimoji="0" lang="en-US" altLang="ja-JP" sz="1800" kern="0" dirty="0" smtClean="0">
                <a:solidFill>
                  <a:srgbClr val="000000"/>
                </a:solidFill>
              </a:rPr>
              <a:t>non-OS&amp;</a:t>
            </a:r>
            <a:r>
              <a:rPr kumimoji="0" lang="ja-JP" altLang="en-US" sz="1800" kern="0" dirty="0" smtClean="0">
                <a:solidFill>
                  <a:srgbClr val="000000"/>
                </a:solidFill>
              </a:rPr>
              <a:t>マルチコア向けにカスタマイズ</a:t>
            </a:r>
            <a:endParaRPr kumimoji="0" lang="en-US" altLang="ja-JP" sz="1800" kern="0" dirty="0" smtClean="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800" kern="0" dirty="0" smtClean="0">
                <a:solidFill>
                  <a:srgbClr val="000000"/>
                </a:solidFill>
              </a:rPr>
              <a:t>- </a:t>
            </a:r>
            <a:r>
              <a:rPr kumimoji="0" lang="ja-JP" altLang="en-US" sz="1800" kern="0" dirty="0" smtClean="0">
                <a:solidFill>
                  <a:srgbClr val="000000"/>
                </a:solidFill>
              </a:rPr>
              <a:t>画像処理ロジックを</a:t>
            </a:r>
            <a:r>
              <a:rPr kumimoji="0" lang="en-US" altLang="ja-JP" sz="1800" kern="0" dirty="0" smtClean="0">
                <a:solidFill>
                  <a:srgbClr val="000000"/>
                </a:solidFill>
              </a:rPr>
              <a:t>Visconti</a:t>
            </a:r>
            <a:r>
              <a:rPr kumimoji="0" lang="ja-JP" altLang="en-US" sz="1800" kern="0" dirty="0" smtClean="0">
                <a:solidFill>
                  <a:srgbClr val="000000"/>
                </a:solidFill>
              </a:rPr>
              <a:t>向けにカスタマイズ</a:t>
            </a:r>
            <a:endParaRPr kumimoji="0" lang="en-US" altLang="ja-JP" sz="1800" kern="0" dirty="0">
              <a:solidFill>
                <a:srgbClr val="000000"/>
              </a:solidFill>
            </a:endParaRPr>
          </a:p>
        </p:txBody>
      </p:sp>
      <p:sp>
        <p:nvSpPr>
          <p:cNvPr id="130" name="角丸四角形 129"/>
          <p:cNvSpPr/>
          <p:nvPr/>
        </p:nvSpPr>
        <p:spPr bwMode="auto">
          <a:xfrm>
            <a:off x="6104710" y="3814543"/>
            <a:ext cx="2438410" cy="101511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lang="en-US" altLang="ja-JP" sz="1600" dirty="0" smtClean="0">
                <a:solidFill>
                  <a:srgbClr val="000000"/>
                </a:solidFill>
                <a:latin typeface="HGPｺﾞｼｯｸE"/>
              </a:rPr>
              <a:t>2. </a:t>
            </a:r>
            <a:r>
              <a:rPr lang="ja-JP" altLang="en-US" sz="1600" dirty="0" smtClean="0">
                <a:solidFill>
                  <a:srgbClr val="000000"/>
                </a:solidFill>
                <a:latin typeface="HGPｺﾞｼｯｸE"/>
              </a:rPr>
              <a:t>画像処理技術</a:t>
            </a:r>
            <a:endParaRPr lang="en-US" altLang="ja-JP" sz="1600" dirty="0" smtClean="0">
              <a:solidFill>
                <a:srgbClr val="000000"/>
              </a:solidFill>
              <a:latin typeface="HGPｺﾞｼｯｸE"/>
            </a:endParaRPr>
          </a:p>
          <a:p>
            <a:r>
              <a:rPr lang="ja-JP" altLang="en-US" sz="1400" dirty="0">
                <a:solidFill>
                  <a:srgbClr val="000000"/>
                </a:solidFill>
                <a:latin typeface="HGPｺﾞｼｯｸE"/>
              </a:rPr>
              <a:t>　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</a:rPr>
              <a:t>アクセラレータや</a:t>
            </a:r>
            <a:r>
              <a:rPr lang="en-US" altLang="ja-JP" sz="1400" dirty="0" smtClean="0">
                <a:solidFill>
                  <a:srgbClr val="000000"/>
                </a:solidFill>
                <a:latin typeface="HGPｺﾞｼｯｸE"/>
              </a:rPr>
              <a:t>IVC2(SIMD</a:t>
            </a:r>
          </a:p>
          <a:p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</a:rPr>
              <a:t>　コプロセッサ</a:t>
            </a:r>
            <a:r>
              <a:rPr lang="en-US" altLang="ja-JP" sz="1400" dirty="0" smtClean="0">
                <a:solidFill>
                  <a:srgbClr val="000000"/>
                </a:solidFill>
                <a:latin typeface="HGPｺﾞｼｯｸE"/>
              </a:rPr>
              <a:t>)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</a:rPr>
              <a:t>を駆使し、高速</a:t>
            </a:r>
            <a:endParaRPr lang="en-US" altLang="ja-JP" sz="1400" dirty="0" smtClean="0">
              <a:solidFill>
                <a:srgbClr val="000000"/>
              </a:solidFill>
              <a:latin typeface="HGPｺﾞｼｯｸE"/>
            </a:endParaRPr>
          </a:p>
          <a:p>
            <a:r>
              <a:rPr lang="ja-JP" altLang="en-US" sz="1400" dirty="0">
                <a:solidFill>
                  <a:srgbClr val="000000"/>
                </a:solidFill>
                <a:latin typeface="HGPｺﾞｼｯｸE"/>
              </a:rPr>
              <a:t>　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</a:rPr>
              <a:t>な画像処理を実現</a:t>
            </a:r>
            <a:endParaRPr lang="ja-JP" altLang="en-US" sz="1400" dirty="0">
              <a:solidFill>
                <a:srgbClr val="000000"/>
              </a:solidFill>
              <a:latin typeface="HGPｺﾞｼｯｸE"/>
            </a:endParaRPr>
          </a:p>
        </p:txBody>
      </p:sp>
      <p:sp>
        <p:nvSpPr>
          <p:cNvPr id="131" name="角丸四角形 130"/>
          <p:cNvSpPr/>
          <p:nvPr/>
        </p:nvSpPr>
        <p:spPr bwMode="auto">
          <a:xfrm>
            <a:off x="6104710" y="5209579"/>
            <a:ext cx="2438410" cy="808459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lang="en-US" altLang="ja-JP" sz="1600" dirty="0" smtClean="0">
                <a:solidFill>
                  <a:srgbClr val="000000"/>
                </a:solidFill>
                <a:latin typeface="HGPｺﾞｼｯｸE"/>
              </a:rPr>
              <a:t>3. </a:t>
            </a:r>
            <a:r>
              <a:rPr lang="ja-JP" altLang="en-US" sz="1600" dirty="0" smtClean="0">
                <a:solidFill>
                  <a:srgbClr val="000000"/>
                </a:solidFill>
                <a:latin typeface="HGPｺﾞｼｯｸE"/>
              </a:rPr>
              <a:t>複数カメラ合成表示</a:t>
            </a:r>
            <a:endParaRPr lang="en-US" altLang="ja-JP" sz="1600" dirty="0" smtClean="0">
              <a:solidFill>
                <a:srgbClr val="000000"/>
              </a:solidFill>
              <a:latin typeface="HGPｺﾞｼｯｸE"/>
            </a:endParaRPr>
          </a:p>
          <a:p>
            <a:r>
              <a:rPr lang="ja-JP" altLang="en-US" sz="1400" dirty="0">
                <a:solidFill>
                  <a:srgbClr val="000000"/>
                </a:solidFill>
                <a:latin typeface="HGPｺﾞｼｯｸE"/>
              </a:rPr>
              <a:t>　</a:t>
            </a:r>
            <a:r>
              <a:rPr lang="en-US" altLang="ja-JP" sz="1400" dirty="0" smtClean="0">
                <a:solidFill>
                  <a:srgbClr val="000000"/>
                </a:solidFill>
                <a:latin typeface="HGPｺﾞｼｯｸE"/>
              </a:rPr>
              <a:t>4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</a:rPr>
              <a:t>カメラの入力を合成し、</a:t>
            </a:r>
            <a:endParaRPr lang="en-US" altLang="ja-JP" sz="1400" dirty="0" smtClean="0">
              <a:solidFill>
                <a:srgbClr val="000000"/>
              </a:solidFill>
              <a:latin typeface="HGPｺﾞｼｯｸE"/>
            </a:endParaRPr>
          </a:p>
          <a:p>
            <a:r>
              <a:rPr lang="ja-JP" altLang="en-US" sz="1400" dirty="0">
                <a:solidFill>
                  <a:srgbClr val="000000"/>
                </a:solidFill>
                <a:latin typeface="HGPｺﾞｼｯｸE"/>
              </a:rPr>
              <a:t>　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</a:rPr>
              <a:t>俯瞰映像を作成</a:t>
            </a:r>
            <a:endParaRPr lang="en-US" altLang="ja-JP" sz="1400" dirty="0" smtClean="0">
              <a:solidFill>
                <a:srgbClr val="000000"/>
              </a:solidFill>
              <a:latin typeface="HGPｺﾞｼｯｸE"/>
            </a:endParaRPr>
          </a:p>
          <a:p>
            <a:endParaRPr lang="en-US" altLang="ja-JP" sz="1600" dirty="0" smtClean="0">
              <a:solidFill>
                <a:srgbClr val="000000"/>
              </a:solidFill>
              <a:latin typeface="HGPｺﾞｼｯｸE"/>
            </a:endParaRPr>
          </a:p>
          <a:p>
            <a:r>
              <a:rPr lang="ja-JP" altLang="en-US" sz="1600" dirty="0">
                <a:solidFill>
                  <a:srgbClr val="000000"/>
                </a:solidFill>
                <a:latin typeface="HGPｺﾞｼｯｸE"/>
              </a:rPr>
              <a:t>　</a:t>
            </a:r>
          </a:p>
        </p:txBody>
      </p:sp>
      <p:sp>
        <p:nvSpPr>
          <p:cNvPr id="132" name="角丸四角形 131"/>
          <p:cNvSpPr/>
          <p:nvPr/>
        </p:nvSpPr>
        <p:spPr bwMode="auto">
          <a:xfrm>
            <a:off x="6104710" y="2417166"/>
            <a:ext cx="2438410" cy="101511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r>
              <a:rPr lang="en-US" altLang="ja-JP" sz="1600" dirty="0" smtClean="0">
                <a:solidFill>
                  <a:srgbClr val="000000"/>
                </a:solidFill>
                <a:latin typeface="HGPｺﾞｼｯｸE"/>
              </a:rPr>
              <a:t>1. </a:t>
            </a:r>
            <a:r>
              <a:rPr lang="ja-JP" altLang="en-US" sz="1600" dirty="0" smtClean="0">
                <a:solidFill>
                  <a:srgbClr val="000000"/>
                </a:solidFill>
                <a:latin typeface="HGPｺﾞｼｯｸE"/>
              </a:rPr>
              <a:t>アプリ並列処理</a:t>
            </a:r>
            <a:endParaRPr lang="en-US" altLang="ja-JP" sz="1600" dirty="0" smtClean="0">
              <a:solidFill>
                <a:srgbClr val="000000"/>
              </a:solidFill>
              <a:latin typeface="HGPｺﾞｼｯｸE"/>
            </a:endParaRPr>
          </a:p>
          <a:p>
            <a:r>
              <a:rPr lang="ja-JP" altLang="en-US" sz="1400" dirty="0">
                <a:solidFill>
                  <a:srgbClr val="000000"/>
                </a:solidFill>
                <a:latin typeface="HGPｺﾞｼｯｸE"/>
              </a:rPr>
              <a:t>　</a:t>
            </a:r>
            <a:r>
              <a:rPr lang="en-US" altLang="ja-JP" sz="1400" dirty="0" smtClean="0">
                <a:solidFill>
                  <a:srgbClr val="000000"/>
                </a:solidFill>
                <a:latin typeface="HGPｺﾞｼｯｸE"/>
              </a:rPr>
              <a:t>MPE0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</a:rPr>
              <a:t>～</a:t>
            </a:r>
            <a:r>
              <a:rPr lang="en-US" altLang="ja-JP" sz="1400" dirty="0" smtClean="0">
                <a:solidFill>
                  <a:srgbClr val="000000"/>
                </a:solidFill>
                <a:latin typeface="HGPｺﾞｼｯｸE"/>
              </a:rPr>
              <a:t>4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</a:rPr>
              <a:t>を使用し、複数の</a:t>
            </a:r>
            <a:endParaRPr lang="en-US" altLang="ja-JP" sz="1400" dirty="0" smtClean="0">
              <a:solidFill>
                <a:srgbClr val="000000"/>
              </a:solidFill>
              <a:latin typeface="HGPｺﾞｼｯｸE"/>
            </a:endParaRPr>
          </a:p>
          <a:p>
            <a:r>
              <a:rPr lang="ja-JP" altLang="en-US" sz="1400" dirty="0">
                <a:solidFill>
                  <a:srgbClr val="000000"/>
                </a:solidFill>
                <a:latin typeface="HGPｺﾞｼｯｸE"/>
              </a:rPr>
              <a:t>　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</a:rPr>
              <a:t>画像認識アプリケーションを</a:t>
            </a:r>
            <a:endParaRPr lang="en-US" altLang="ja-JP" sz="1400" dirty="0" smtClean="0">
              <a:solidFill>
                <a:srgbClr val="000000"/>
              </a:solidFill>
              <a:latin typeface="HGPｺﾞｼｯｸE"/>
            </a:endParaRPr>
          </a:p>
          <a:p>
            <a:r>
              <a:rPr lang="ja-JP" altLang="en-US" sz="1400" dirty="0">
                <a:solidFill>
                  <a:srgbClr val="000000"/>
                </a:solidFill>
                <a:latin typeface="HGPｺﾞｼｯｸE"/>
              </a:rPr>
              <a:t>　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</a:rPr>
              <a:t>並列実行</a:t>
            </a:r>
            <a:endParaRPr lang="ja-JP" altLang="en-US" sz="1400" dirty="0">
              <a:solidFill>
                <a:srgbClr val="000000"/>
              </a:solidFill>
              <a:latin typeface="HGPｺﾞｼｯｸE"/>
            </a:endParaRPr>
          </a:p>
        </p:txBody>
      </p:sp>
      <p:sp>
        <p:nvSpPr>
          <p:cNvPr id="133" name="角丸四角形 132"/>
          <p:cNvSpPr/>
          <p:nvPr/>
        </p:nvSpPr>
        <p:spPr bwMode="auto">
          <a:xfrm>
            <a:off x="307127" y="2681906"/>
            <a:ext cx="5301176" cy="1377102"/>
          </a:xfrm>
          <a:prstGeom prst="roundRect">
            <a:avLst/>
          </a:prstGeom>
          <a:noFill/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endParaRPr lang="ja-JP" altLang="en-US" sz="1800" dirty="0">
              <a:solidFill>
                <a:srgbClr val="000000"/>
              </a:solidFill>
            </a:endParaRPr>
          </a:p>
        </p:txBody>
      </p:sp>
      <p:cxnSp>
        <p:nvCxnSpPr>
          <p:cNvPr id="135" name="直線コネクタ 134"/>
          <p:cNvCxnSpPr>
            <a:stCxn id="133" idx="3"/>
            <a:endCxn id="132" idx="1"/>
          </p:cNvCxnSpPr>
          <p:nvPr/>
        </p:nvCxnSpPr>
        <p:spPr bwMode="auto">
          <a:xfrm flipV="1">
            <a:off x="5608303" y="2924724"/>
            <a:ext cx="496407" cy="445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6" name="角丸四角形 135"/>
          <p:cNvSpPr/>
          <p:nvPr/>
        </p:nvSpPr>
        <p:spPr bwMode="auto">
          <a:xfrm>
            <a:off x="346310" y="3487481"/>
            <a:ext cx="5220488" cy="1607370"/>
          </a:xfrm>
          <a:prstGeom prst="roundRect">
            <a:avLst/>
          </a:prstGeom>
          <a:noFill/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endParaRPr lang="ja-JP" altLang="en-US" sz="1800" dirty="0">
              <a:solidFill>
                <a:srgbClr val="000000"/>
              </a:solidFill>
            </a:endParaRPr>
          </a:p>
        </p:txBody>
      </p:sp>
      <p:cxnSp>
        <p:nvCxnSpPr>
          <p:cNvPr id="137" name="直線コネクタ 136"/>
          <p:cNvCxnSpPr>
            <a:stCxn id="136" idx="3"/>
            <a:endCxn id="130" idx="1"/>
          </p:cNvCxnSpPr>
          <p:nvPr/>
        </p:nvCxnSpPr>
        <p:spPr bwMode="auto">
          <a:xfrm>
            <a:off x="5566798" y="4291166"/>
            <a:ext cx="537912" cy="30935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3" name="角丸四角形 142"/>
          <p:cNvSpPr/>
          <p:nvPr/>
        </p:nvSpPr>
        <p:spPr bwMode="auto">
          <a:xfrm>
            <a:off x="298418" y="5142838"/>
            <a:ext cx="5301176" cy="1028843"/>
          </a:xfrm>
          <a:prstGeom prst="roundRect">
            <a:avLst/>
          </a:prstGeom>
          <a:noFill/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endParaRPr lang="ja-JP" altLang="en-US" sz="1800" dirty="0">
              <a:solidFill>
                <a:srgbClr val="000000"/>
              </a:solidFill>
            </a:endParaRPr>
          </a:p>
        </p:txBody>
      </p:sp>
      <p:cxnSp>
        <p:nvCxnSpPr>
          <p:cNvPr id="144" name="直線コネクタ 143"/>
          <p:cNvCxnSpPr>
            <a:stCxn id="143" idx="3"/>
            <a:endCxn id="131" idx="1"/>
          </p:cNvCxnSpPr>
          <p:nvPr/>
        </p:nvCxnSpPr>
        <p:spPr bwMode="auto">
          <a:xfrm flipV="1">
            <a:off x="5599594" y="5613809"/>
            <a:ext cx="505116" cy="43451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8" name="Text Box 31"/>
          <p:cNvSpPr txBox="1">
            <a:spLocks noChangeArrowheads="1"/>
          </p:cNvSpPr>
          <p:nvPr/>
        </p:nvSpPr>
        <p:spPr bwMode="auto">
          <a:xfrm>
            <a:off x="6278596" y="1970496"/>
            <a:ext cx="2090637" cy="369332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800" kern="0" dirty="0" smtClean="0">
                <a:solidFill>
                  <a:srgbClr val="000000"/>
                </a:solidFill>
              </a:rPr>
              <a:t>(</a:t>
            </a:r>
            <a:r>
              <a:rPr kumimoji="0" lang="ja-JP" altLang="en-US" sz="1800" kern="0" dirty="0" smtClean="0">
                <a:solidFill>
                  <a:srgbClr val="000000"/>
                </a:solidFill>
              </a:rPr>
              <a:t>日立超</a:t>
            </a:r>
            <a:r>
              <a:rPr kumimoji="0" lang="en-US" altLang="ja-JP" sz="1800" kern="0" dirty="0" smtClean="0">
                <a:solidFill>
                  <a:srgbClr val="000000"/>
                </a:solidFill>
              </a:rPr>
              <a:t>L)</a:t>
            </a:r>
            <a:r>
              <a:rPr kumimoji="0" lang="ja-JP" altLang="en-US" sz="1800" kern="0" dirty="0" smtClean="0">
                <a:solidFill>
                  <a:srgbClr val="000000"/>
                </a:solidFill>
              </a:rPr>
              <a:t>保有技術</a:t>
            </a:r>
            <a:endParaRPr kumimoji="0" lang="en-US" altLang="ja-JP" sz="1800" kern="0" dirty="0">
              <a:solidFill>
                <a:srgbClr val="000000"/>
              </a:solidFill>
            </a:endParaRPr>
          </a:p>
        </p:txBody>
      </p:sp>
      <p:sp>
        <p:nvSpPr>
          <p:cNvPr id="108" name="タイトル 11"/>
          <p:cNvSpPr>
            <a:spLocks noGrp="1"/>
          </p:cNvSpPr>
          <p:nvPr>
            <p:ph type="title"/>
          </p:nvPr>
        </p:nvSpPr>
        <p:spPr bwMode="auto">
          <a:xfrm>
            <a:off x="784978" y="169716"/>
            <a:ext cx="7553007" cy="4492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ja-JP" altLang="en-US" dirty="0" smtClean="0">
                <a:solidFill>
                  <a:schemeClr val="tx1"/>
                </a:solidFill>
                <a:latin typeface="HGSｺﾞｼｯｸE" pitchFamily="50" charset="-128"/>
                <a:ea typeface="HGSｺﾞｼｯｸE" pitchFamily="50" charset="-128"/>
              </a:rPr>
              <a:t>日立</a:t>
            </a:r>
            <a:r>
              <a:rPr lang="ja-JP" altLang="en-US" dirty="0">
                <a:solidFill>
                  <a:schemeClr val="tx1"/>
                </a:solidFill>
                <a:latin typeface="HGSｺﾞｼｯｸE" pitchFamily="50" charset="-128"/>
                <a:ea typeface="HGSｺﾞｼｯｸE" pitchFamily="50" charset="-128"/>
              </a:rPr>
              <a:t>超Ｌ周辺監視へ</a:t>
            </a:r>
            <a:r>
              <a:rPr lang="ja-JP" altLang="en-US" dirty="0" smtClean="0">
                <a:solidFill>
                  <a:schemeClr val="tx1"/>
                </a:solidFill>
                <a:latin typeface="HGSｺﾞｼｯｸE" pitchFamily="50" charset="-128"/>
                <a:ea typeface="HGSｺﾞｼｯｸE" pitchFamily="50" charset="-128"/>
              </a:rPr>
              <a:t>の取組み（</a:t>
            </a:r>
            <a:r>
              <a:rPr lang="en-US" altLang="ja-JP" dirty="0" smtClean="0">
                <a:solidFill>
                  <a:schemeClr val="tx1"/>
                </a:solidFill>
                <a:latin typeface="HGSｺﾞｼｯｸE" pitchFamily="50" charset="-128"/>
                <a:ea typeface="HGSｺﾞｼｯｸE" pitchFamily="50" charset="-128"/>
              </a:rPr>
              <a:t>Visconti2</a:t>
            </a:r>
            <a:r>
              <a:rPr lang="ja-JP" altLang="en-US" dirty="0" smtClean="0">
                <a:solidFill>
                  <a:schemeClr val="tx1"/>
                </a:solidFill>
                <a:latin typeface="HGSｺﾞｼｯｸE" pitchFamily="50" charset="-128"/>
                <a:ea typeface="HGSｺﾞｼｯｸE" pitchFamily="50" charset="-128"/>
              </a:rPr>
              <a:t>）</a:t>
            </a:r>
          </a:p>
        </p:txBody>
      </p:sp>
      <p:sp>
        <p:nvSpPr>
          <p:cNvPr id="115" name="Text Box 2"/>
          <p:cNvSpPr txBox="1">
            <a:spLocks noChangeArrowheads="1"/>
          </p:cNvSpPr>
          <p:nvPr/>
        </p:nvSpPr>
        <p:spPr bwMode="auto">
          <a:xfrm>
            <a:off x="181261" y="132181"/>
            <a:ext cx="1209675" cy="45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lIns="54000" tIns="10800" rIns="54000" bIns="10800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solidFill>
                  <a:srgbClr val="1C1C1C"/>
                </a:solidFill>
                <a:ea typeface="HGPｺﾞｼｯｸE" pitchFamily="50" charset="-128"/>
              </a:rPr>
              <a:t>２</a:t>
            </a:r>
            <a:r>
              <a:rPr lang="en-US" altLang="ja-JP" sz="2800" dirty="0" smtClean="0">
                <a:solidFill>
                  <a:srgbClr val="1C1C1C"/>
                </a:solidFill>
                <a:ea typeface="HGPｺﾞｼｯｸE" pitchFamily="50" charset="-128"/>
              </a:rPr>
              <a:t>-</a:t>
            </a:r>
            <a:r>
              <a:rPr lang="ja-JP" altLang="en-US" sz="2800" dirty="0" smtClean="0">
                <a:solidFill>
                  <a:srgbClr val="1C1C1C"/>
                </a:solidFill>
                <a:ea typeface="HGPｺﾞｼｯｸE" pitchFamily="50" charset="-128"/>
              </a:rPr>
              <a:t>５</a:t>
            </a:r>
            <a:endParaRPr lang="en-US" altLang="ja-JP" sz="2800" dirty="0">
              <a:solidFill>
                <a:srgbClr val="1C1C1C"/>
              </a:solidFill>
              <a:ea typeface="HGPｺﾞｼｯｸE" pitchFamily="50" charset="-128"/>
            </a:endParaRPr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753330" y="1175199"/>
            <a:ext cx="7037504" cy="95410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半導体メーカ各社とのかかわりの表現に。</a:t>
            </a:r>
            <a:endParaRPr lang="en-US" altLang="ja-JP" sz="2800" b="1" dirty="0" smtClean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他メーカーも。</a:t>
            </a:r>
            <a:endParaRPr lang="ja-JP" altLang="en-US" sz="2800" b="1" dirty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1303749" y="2584125"/>
            <a:ext cx="7399783" cy="18158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高橋さん差換え：浦川さんの資料＋</a:t>
            </a:r>
            <a:r>
              <a:rPr lang="en-US" altLang="ja-JP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OS</a:t>
            </a:r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マージ</a:t>
            </a:r>
            <a:endParaRPr lang="en-US" altLang="ja-JP" sz="2800" b="1" dirty="0" smtClean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endParaRPr lang="en-US" altLang="ja-JP" sz="2800" b="1" dirty="0" smtClean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　　　　</a:t>
            </a:r>
            <a:r>
              <a:rPr lang="en-US" altLang="ja-JP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OS</a:t>
            </a:r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：</a:t>
            </a:r>
            <a:r>
              <a:rPr lang="en-US" altLang="ja-JP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Linux/AGL</a:t>
            </a:r>
            <a:r>
              <a:rPr lang="ja-JP" altLang="en-US" sz="2800" b="1" dirty="0" err="1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、</a:t>
            </a:r>
            <a:r>
              <a:rPr lang="en-US" altLang="ja-JP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INTEGRITY</a:t>
            </a:r>
          </a:p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　　　　　　</a:t>
            </a:r>
            <a:r>
              <a:rPr lang="en-US" altLang="ja-JP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QNX</a:t>
            </a:r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2058661" y="202432"/>
            <a:ext cx="5955476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デバイス軸：各デバイスメーカー例</a:t>
            </a:r>
            <a:endParaRPr lang="ja-JP" altLang="en-US" sz="2800" b="1" dirty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961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5"/>
          <p:cNvSpPr txBox="1">
            <a:spLocks noChangeArrowheads="1"/>
          </p:cNvSpPr>
          <p:nvPr/>
        </p:nvSpPr>
        <p:spPr bwMode="auto">
          <a:xfrm>
            <a:off x="287079" y="2247042"/>
            <a:ext cx="66863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/>
            <a:r>
              <a:rPr lang="en-US" altLang="ja-JP" sz="2000" i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Contents</a:t>
            </a:r>
            <a:r>
              <a:rPr lang="ja-JP" altLang="en-US" sz="2000" i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２</a:t>
            </a:r>
            <a:r>
              <a:rPr lang="en-US" altLang="ja-JP" sz="2000" i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.</a:t>
            </a:r>
            <a:r>
              <a:rPr lang="en-US" altLang="ja-JP" sz="200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Drive Computing Solution</a:t>
            </a:r>
          </a:p>
        </p:txBody>
      </p:sp>
      <p:sp>
        <p:nvSpPr>
          <p:cNvPr id="6" name="Text Box 35"/>
          <p:cNvSpPr txBox="1">
            <a:spLocks noChangeArrowheads="1"/>
          </p:cNvSpPr>
          <p:nvPr/>
        </p:nvSpPr>
        <p:spPr bwMode="auto">
          <a:xfrm>
            <a:off x="896678" y="3026763"/>
            <a:ext cx="752430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ja-JP" altLang="en-US" sz="200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アクセラレーション技術（</a:t>
            </a:r>
            <a:r>
              <a:rPr lang="en-US" altLang="ja-JP" sz="200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GPU</a:t>
            </a:r>
            <a:r>
              <a:rPr lang="ja-JP" altLang="en-US" sz="200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応用技術</a:t>
            </a:r>
            <a:r>
              <a:rPr lang="en-US" altLang="ja-JP" sz="200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/FPGA</a:t>
            </a:r>
            <a:r>
              <a:rPr lang="ja-JP" altLang="en-US" sz="200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要素技術</a:t>
            </a:r>
            <a:r>
              <a:rPr lang="en-US" altLang="ja-JP" sz="200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/</a:t>
            </a:r>
            <a:r>
              <a:rPr lang="ja-JP" altLang="en-US" sz="200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実績）</a:t>
            </a:r>
            <a:endParaRPr lang="en-US" altLang="ja-JP" sz="2000" dirty="0" smtClean="0">
              <a:solidFill>
                <a:schemeClr val="tx1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pPr eaLnBrk="1" hangingPunct="1">
              <a:lnSpc>
                <a:spcPct val="150000"/>
              </a:lnSpc>
            </a:pPr>
            <a:r>
              <a:rPr lang="ja-JP" altLang="en-US" sz="200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　　・機械学習</a:t>
            </a:r>
            <a:endParaRPr lang="en-US" altLang="ja-JP" sz="2000" dirty="0" smtClean="0">
              <a:solidFill>
                <a:schemeClr val="tx1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pPr eaLnBrk="1" hangingPunct="1">
              <a:lnSpc>
                <a:spcPct val="150000"/>
              </a:lnSpc>
            </a:pPr>
            <a:r>
              <a:rPr lang="ja-JP" altLang="en-US" sz="200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　　・画像処理</a:t>
            </a:r>
            <a:endParaRPr lang="en-US" altLang="ja-JP" sz="2000" dirty="0" smtClean="0">
              <a:solidFill>
                <a:schemeClr val="tx1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917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2E7BD-7B30-4A79-AF4E-2991678D7F7F}" type="slidenum">
              <a:rPr lang="en-US" altLang="ja-JP" smtClean="0"/>
              <a:pPr>
                <a:defRPr/>
              </a:pPr>
              <a:t>12</a:t>
            </a:fld>
            <a:endParaRPr lang="en-US" altLang="ja-JP" dirty="0"/>
          </a:p>
        </p:txBody>
      </p:sp>
      <p:pic>
        <p:nvPicPr>
          <p:cNvPr id="4" name="Picture 88" descr="[イラスト]機器・設備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13" y="4498975"/>
            <a:ext cx="1804987" cy="180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727075" y="2366963"/>
            <a:ext cx="6662738" cy="18780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ja-JP" altLang="en-US" sz="2000" dirty="0">
                <a:solidFill>
                  <a:srgbClr val="0000FF"/>
                </a:solidFill>
                <a:latin typeface="+mn-ea"/>
                <a:ea typeface="+mn-ea"/>
              </a:rPr>
              <a:t>■ 開発内容</a:t>
            </a:r>
            <a:endParaRPr lang="en-US" altLang="ja-JP" sz="2000" dirty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ja-JP" sz="16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● 顧客アルゴリズムの</a:t>
            </a:r>
            <a:r>
              <a:rPr lang="en-US" altLang="ja-JP" sz="1600" dirty="0">
                <a:solidFill>
                  <a:srgbClr val="292929"/>
                </a:solidFill>
                <a:latin typeface="+mn-ea"/>
                <a:ea typeface="+mn-ea"/>
              </a:rPr>
              <a:t>C</a:t>
            </a: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ソースコード</a:t>
            </a:r>
            <a:endParaRPr lang="en-US" altLang="ja-JP" sz="1600" dirty="0">
              <a:solidFill>
                <a:srgbClr val="292929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　 　チューニング</a:t>
            </a:r>
            <a:r>
              <a:rPr lang="en-US" altLang="ja-JP" sz="1600" dirty="0">
                <a:solidFill>
                  <a:srgbClr val="292929"/>
                </a:solidFill>
                <a:latin typeface="+mn-ea"/>
                <a:ea typeface="+mn-ea"/>
              </a:rPr>
              <a:t>(</a:t>
            </a: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演算精度最適化</a:t>
            </a:r>
            <a:r>
              <a:rPr lang="en-US" altLang="ja-JP" sz="1600" dirty="0">
                <a:solidFill>
                  <a:srgbClr val="292929"/>
                </a:solidFill>
                <a:latin typeface="+mn-ea"/>
                <a:ea typeface="+mn-ea"/>
              </a:rPr>
              <a:t>)</a:t>
            </a:r>
          </a:p>
          <a:p>
            <a:pPr>
              <a:defRPr/>
            </a:pPr>
            <a:r>
              <a:rPr lang="en-US" altLang="ja-JP" sz="1600" dirty="0">
                <a:solidFill>
                  <a:srgbClr val="292929"/>
                </a:solidFill>
                <a:latin typeface="+mn-ea"/>
                <a:ea typeface="+mn-ea"/>
              </a:rPr>
              <a:t> </a:t>
            </a: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● </a:t>
            </a:r>
            <a:r>
              <a:rPr lang="en-US" altLang="ja-JP" sz="1600" dirty="0">
                <a:solidFill>
                  <a:srgbClr val="292929"/>
                </a:solidFill>
                <a:latin typeface="+mn-ea"/>
                <a:ea typeface="+mn-ea"/>
              </a:rPr>
              <a:t>GPU</a:t>
            </a: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向け並列性抽出・スレッドブロック設計</a:t>
            </a:r>
            <a:endParaRPr lang="en-US" altLang="ja-JP" sz="1600" dirty="0">
              <a:solidFill>
                <a:srgbClr val="292929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ja-JP" sz="1600" dirty="0">
                <a:solidFill>
                  <a:srgbClr val="292929"/>
                </a:solidFill>
                <a:latin typeface="+mn-ea"/>
                <a:ea typeface="+mn-ea"/>
              </a:rPr>
              <a:t> </a:t>
            </a: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● </a:t>
            </a:r>
            <a:r>
              <a:rPr lang="en-US" altLang="ja-JP" sz="1600" dirty="0">
                <a:solidFill>
                  <a:srgbClr val="292929"/>
                </a:solidFill>
                <a:latin typeface="+mn-ea"/>
                <a:ea typeface="+mn-ea"/>
              </a:rPr>
              <a:t>CUDA</a:t>
            </a: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ベースの</a:t>
            </a:r>
            <a:r>
              <a:rPr lang="en-US" altLang="ja-JP" sz="1600" dirty="0">
                <a:solidFill>
                  <a:srgbClr val="292929"/>
                </a:solidFill>
                <a:latin typeface="+mn-ea"/>
                <a:ea typeface="+mn-ea"/>
              </a:rPr>
              <a:t>GPU</a:t>
            </a: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向け</a:t>
            </a:r>
            <a:r>
              <a:rPr lang="en-US" altLang="ja-JP" sz="1600" dirty="0">
                <a:solidFill>
                  <a:srgbClr val="292929"/>
                </a:solidFill>
                <a:latin typeface="+mn-ea"/>
                <a:ea typeface="+mn-ea"/>
              </a:rPr>
              <a:t>C</a:t>
            </a: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ソースコード開発</a:t>
            </a:r>
            <a:endParaRPr lang="en-US" altLang="ja-JP" sz="1600" dirty="0">
              <a:solidFill>
                <a:srgbClr val="292929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ja-JP" sz="1600" dirty="0">
                <a:solidFill>
                  <a:srgbClr val="292929"/>
                </a:solidFill>
                <a:latin typeface="+mn-ea"/>
                <a:ea typeface="+mn-ea"/>
              </a:rPr>
              <a:t> </a:t>
            </a: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●</a:t>
            </a:r>
            <a:r>
              <a:rPr lang="en-US" altLang="ja-JP" sz="1600" dirty="0">
                <a:solidFill>
                  <a:srgbClr val="292929"/>
                </a:solidFill>
                <a:latin typeface="+mn-ea"/>
                <a:ea typeface="+mn-ea"/>
              </a:rPr>
              <a:t> NVIDIA JETSON PRO</a:t>
            </a: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開発キットを含む</a:t>
            </a:r>
            <a:endParaRPr lang="en-US" altLang="ja-JP" sz="1600" dirty="0">
              <a:solidFill>
                <a:srgbClr val="292929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　　 </a:t>
            </a:r>
            <a:r>
              <a:rPr lang="en-US" altLang="ja-JP" sz="1600" dirty="0" err="1">
                <a:solidFill>
                  <a:srgbClr val="292929"/>
                </a:solidFill>
                <a:latin typeface="+mn-ea"/>
                <a:ea typeface="+mn-ea"/>
              </a:rPr>
              <a:t>Tegra</a:t>
            </a:r>
            <a:r>
              <a:rPr lang="en-US" altLang="ja-JP" sz="1600" dirty="0">
                <a:solidFill>
                  <a:srgbClr val="292929"/>
                </a:solidFill>
                <a:latin typeface="+mn-ea"/>
                <a:ea typeface="+mn-ea"/>
              </a:rPr>
              <a:t> K1(</a:t>
            </a: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将来はＸ</a:t>
            </a:r>
            <a:r>
              <a:rPr lang="en-US" altLang="ja-JP" sz="1600" dirty="0">
                <a:solidFill>
                  <a:srgbClr val="292929"/>
                </a:solidFill>
                <a:latin typeface="+mn-ea"/>
                <a:ea typeface="+mn-ea"/>
              </a:rPr>
              <a:t>1</a:t>
            </a: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）を用いた性能評価</a:t>
            </a:r>
            <a:endParaRPr lang="en-US" altLang="ja-JP" sz="1600" dirty="0">
              <a:solidFill>
                <a:srgbClr val="292929"/>
              </a:solidFill>
              <a:latin typeface="+mn-ea"/>
              <a:ea typeface="+mn-ea"/>
            </a:endParaRPr>
          </a:p>
        </p:txBody>
      </p:sp>
      <p:grpSp>
        <p:nvGrpSpPr>
          <p:cNvPr id="6" name="グループ化 32"/>
          <p:cNvGrpSpPr>
            <a:grpSpLocks/>
          </p:cNvGrpSpPr>
          <p:nvPr/>
        </p:nvGrpSpPr>
        <p:grpSpPr bwMode="auto">
          <a:xfrm>
            <a:off x="5205413" y="2449513"/>
            <a:ext cx="3213100" cy="2105025"/>
            <a:chOff x="3971500" y="2500154"/>
            <a:chExt cx="2954740" cy="1885058"/>
          </a:xfrm>
        </p:grpSpPr>
        <p:sp>
          <p:nvSpPr>
            <p:cNvPr id="7" name="角丸四角形 6"/>
            <p:cNvSpPr/>
            <p:nvPr/>
          </p:nvSpPr>
          <p:spPr>
            <a:xfrm>
              <a:off x="4105806" y="2500154"/>
              <a:ext cx="2527003" cy="1444358"/>
            </a:xfrm>
            <a:prstGeom prst="roundRect">
              <a:avLst>
                <a:gd name="adj" fmla="val 3723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0000FF"/>
                </a:solidFill>
                <a:latin typeface="+mn-ea"/>
              </a:endParaRPr>
            </a:p>
          </p:txBody>
        </p:sp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2754" y="2559533"/>
              <a:ext cx="2365220" cy="133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正方形/長方形 8"/>
            <p:cNvSpPr/>
            <p:nvPr/>
          </p:nvSpPr>
          <p:spPr>
            <a:xfrm>
              <a:off x="4660550" y="2778790"/>
              <a:ext cx="416057" cy="688060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5428432" y="2805800"/>
              <a:ext cx="432116" cy="288588"/>
            </a:xfrm>
            <a:prstGeom prst="rect">
              <a:avLst/>
            </a:prstGeom>
            <a:solidFill>
              <a:srgbClr val="83C937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11" name="タイトル 22"/>
            <p:cNvSpPr txBox="1">
              <a:spLocks/>
            </p:cNvSpPr>
            <p:nvPr/>
          </p:nvSpPr>
          <p:spPr bwMode="gray">
            <a:xfrm>
              <a:off x="3971500" y="3840734"/>
              <a:ext cx="2954740" cy="544478"/>
            </a:xfrm>
            <a:prstGeom prst="rect">
              <a:avLst/>
            </a:prstGeom>
          </p:spPr>
          <p:txBody>
            <a:bodyPr lIns="295232" tIns="147616" rIns="295232" bIns="147616">
              <a:spAutoFit/>
            </a:bodyPr>
            <a:lstStyle>
              <a:lvl1pPr algn="l" defTabSz="2952323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kumimoji="1" sz="5400" kern="1200">
                  <a:solidFill>
                    <a:schemeClr val="tx1"/>
                  </a:solidFill>
                  <a:latin typeface="+mj-ea"/>
                  <a:ea typeface="+mj-ea"/>
                  <a:cs typeface="+mj-cs"/>
                </a:defRPr>
              </a:lvl1pPr>
            </a:lstStyle>
            <a:p>
              <a:pPr algn="ctr">
                <a:defRPr/>
              </a:pPr>
              <a:r>
                <a:rPr lang="ja-JP" altLang="en-US" sz="1600" dirty="0" smtClean="0">
                  <a:solidFill>
                    <a:srgbClr val="0000FF"/>
                  </a:solidFill>
                  <a:latin typeface="+mn-ea"/>
                  <a:ea typeface="+mn-ea"/>
                </a:rPr>
                <a:t>歩行者認識</a:t>
              </a:r>
              <a:endParaRPr lang="en-US" altLang="ja-JP" sz="1600" dirty="0" smtClean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5449888" y="6002338"/>
            <a:ext cx="2398712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ja-JP" altLang="en-US" sz="1600" dirty="0">
                <a:solidFill>
                  <a:srgbClr val="0000FF"/>
                </a:solidFill>
                <a:latin typeface="+mn-ea"/>
                <a:ea typeface="+mn-ea"/>
              </a:rPr>
              <a:t>リアルタイム画質改善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4981575"/>
            <a:ext cx="15621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テキスト ボックス 13"/>
          <p:cNvSpPr txBox="1"/>
          <p:nvPr/>
        </p:nvSpPr>
        <p:spPr>
          <a:xfrm>
            <a:off x="725488" y="4468813"/>
            <a:ext cx="6662737" cy="2122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ja-JP" altLang="en-US" sz="2000" dirty="0">
                <a:solidFill>
                  <a:srgbClr val="0000FF"/>
                </a:solidFill>
                <a:latin typeface="+mn-ea"/>
                <a:ea typeface="+mn-ea"/>
              </a:rPr>
              <a:t>■ 開発事例</a:t>
            </a:r>
            <a:endParaRPr lang="en-US" altLang="ja-JP" sz="2000" dirty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ja-JP" sz="16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● カメラ対象物のリアルタイム画質改善</a:t>
            </a:r>
            <a:endParaRPr lang="en-US" altLang="ja-JP" sz="1600" dirty="0">
              <a:solidFill>
                <a:srgbClr val="292929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　　</a:t>
            </a:r>
            <a:r>
              <a:rPr lang="en-US" altLang="ja-JP" sz="1600" dirty="0">
                <a:solidFill>
                  <a:srgbClr val="292929"/>
                </a:solidFill>
                <a:latin typeface="+mn-ea"/>
                <a:ea typeface="+mn-ea"/>
              </a:rPr>
              <a:t>(</a:t>
            </a: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画像改善処理高速化プログラミング</a:t>
            </a:r>
            <a:r>
              <a:rPr lang="en-US" altLang="ja-JP" sz="1600" dirty="0">
                <a:solidFill>
                  <a:srgbClr val="292929"/>
                </a:solidFill>
                <a:latin typeface="+mn-ea"/>
                <a:ea typeface="+mn-ea"/>
              </a:rPr>
              <a:t>)</a:t>
            </a:r>
          </a:p>
          <a:p>
            <a:pPr>
              <a:defRPr/>
            </a:pPr>
            <a:r>
              <a:rPr lang="en-US" altLang="ja-JP" sz="1600" dirty="0">
                <a:solidFill>
                  <a:srgbClr val="292929"/>
                </a:solidFill>
                <a:latin typeface="+mn-ea"/>
                <a:ea typeface="+mn-ea"/>
              </a:rPr>
              <a:t> </a:t>
            </a: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● ロボット向け並列プログラムの</a:t>
            </a:r>
            <a:endParaRPr lang="en-US" altLang="ja-JP" sz="1600" dirty="0">
              <a:solidFill>
                <a:srgbClr val="292929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　　アルゴリズム高速化</a:t>
            </a:r>
            <a:endParaRPr lang="en-US" altLang="ja-JP" sz="1600" dirty="0">
              <a:solidFill>
                <a:srgbClr val="292929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ja-JP" sz="1600" dirty="0">
                <a:solidFill>
                  <a:srgbClr val="292929"/>
                </a:solidFill>
                <a:latin typeface="+mn-ea"/>
                <a:ea typeface="+mn-ea"/>
              </a:rPr>
              <a:t> </a:t>
            </a: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● 先進運転支援システム</a:t>
            </a:r>
            <a:r>
              <a:rPr lang="en-US" altLang="ja-JP" sz="1600" dirty="0">
                <a:solidFill>
                  <a:srgbClr val="292929"/>
                </a:solidFill>
                <a:latin typeface="+mn-ea"/>
                <a:ea typeface="+mn-ea"/>
              </a:rPr>
              <a:t>(ADAS)</a:t>
            </a: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の白線認識、</a:t>
            </a:r>
            <a:endParaRPr lang="en-US" altLang="ja-JP" sz="1600" dirty="0">
              <a:solidFill>
                <a:srgbClr val="292929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　　ステレオカメラにおける並列プログラムの</a:t>
            </a:r>
            <a:endParaRPr lang="en-US" altLang="ja-JP" sz="1600" dirty="0">
              <a:solidFill>
                <a:srgbClr val="292929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ja-JP" altLang="en-US" sz="1600" dirty="0">
                <a:solidFill>
                  <a:srgbClr val="292929"/>
                </a:solidFill>
                <a:latin typeface="+mn-ea"/>
                <a:ea typeface="+mn-ea"/>
              </a:rPr>
              <a:t>　　アルゴリズム高速化</a:t>
            </a:r>
            <a:endParaRPr lang="en-US" altLang="ja-JP" sz="2000" dirty="0">
              <a:solidFill>
                <a:srgbClr val="292929"/>
              </a:solidFill>
              <a:latin typeface="+mn-ea"/>
              <a:ea typeface="+mn-ea"/>
            </a:endParaRPr>
          </a:p>
        </p:txBody>
      </p:sp>
      <p:sp>
        <p:nvSpPr>
          <p:cNvPr id="15" name="右矢印 14"/>
          <p:cNvSpPr/>
          <p:nvPr/>
        </p:nvSpPr>
        <p:spPr bwMode="auto">
          <a:xfrm>
            <a:off x="6627813" y="5337175"/>
            <a:ext cx="252412" cy="274638"/>
          </a:xfrm>
          <a:prstGeom prst="rightArrow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anchor="ctr">
            <a:spAutoFit/>
          </a:bodyPr>
          <a:lstStyle/>
          <a:p>
            <a:pPr algn="ctr">
              <a:defRPr/>
            </a:pPr>
            <a:endParaRPr lang="ja-JP" altLang="en-US" sz="3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155575" y="904875"/>
            <a:ext cx="8050213" cy="1265238"/>
          </a:xfrm>
          <a:prstGeom prst="roundRect">
            <a:avLst>
              <a:gd name="adj" fmla="val 7399"/>
            </a:avLst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ja-JP" altLang="en-US" sz="1700" dirty="0">
                <a:solidFill>
                  <a:schemeClr val="tx1"/>
                </a:solidFill>
                <a:latin typeface="+mn-ea"/>
                <a:ea typeface="+mn-ea"/>
              </a:rPr>
              <a:t>　・お客様のアルゴリズム</a:t>
            </a:r>
            <a:r>
              <a:rPr lang="en-US" altLang="ja-JP" sz="1700" dirty="0">
                <a:solidFill>
                  <a:schemeClr val="tx1"/>
                </a:solidFill>
                <a:latin typeface="+mn-ea"/>
                <a:ea typeface="+mn-ea"/>
              </a:rPr>
              <a:t>(C/C++</a:t>
            </a:r>
            <a:r>
              <a:rPr lang="ja-JP" altLang="en-US" sz="1700" dirty="0">
                <a:solidFill>
                  <a:schemeClr val="tx1"/>
                </a:solidFill>
                <a:latin typeface="+mn-ea"/>
                <a:ea typeface="+mn-ea"/>
              </a:rPr>
              <a:t>等で記述</a:t>
            </a:r>
            <a:r>
              <a:rPr lang="en-US" altLang="ja-JP" sz="17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ja-JP" altLang="en-US" sz="1700" dirty="0">
                <a:solidFill>
                  <a:schemeClr val="tx1"/>
                </a:solidFill>
                <a:latin typeface="+mn-ea"/>
                <a:ea typeface="+mn-ea"/>
              </a:rPr>
              <a:t>を解析・最適化し、</a:t>
            </a:r>
            <a:r>
              <a:rPr lang="en-US" altLang="ja-JP" sz="1700" dirty="0">
                <a:solidFill>
                  <a:schemeClr val="tx1"/>
                </a:solidFill>
                <a:latin typeface="+mn-ea"/>
                <a:ea typeface="+mn-ea"/>
              </a:rPr>
              <a:t>CUDA</a:t>
            </a:r>
            <a:r>
              <a:rPr lang="ja-JP" altLang="en-US" sz="1700" dirty="0">
                <a:solidFill>
                  <a:schemeClr val="tx1"/>
                </a:solidFill>
                <a:latin typeface="+mn-ea"/>
                <a:ea typeface="+mn-ea"/>
              </a:rPr>
              <a:t>ベースの</a:t>
            </a:r>
            <a:r>
              <a:rPr lang="en-US" altLang="ja-JP" sz="1700" dirty="0">
                <a:solidFill>
                  <a:schemeClr val="tx1"/>
                </a:solidFill>
                <a:latin typeface="+mn-ea"/>
                <a:ea typeface="+mn-ea"/>
              </a:rPr>
              <a:t>GPGPU</a:t>
            </a:r>
            <a:r>
              <a:rPr lang="ja-JP" altLang="en-US" sz="1700" dirty="0">
                <a:solidFill>
                  <a:schemeClr val="tx1"/>
                </a:solidFill>
                <a:latin typeface="+mn-ea"/>
                <a:ea typeface="+mn-ea"/>
              </a:rPr>
              <a:t>向け</a:t>
            </a:r>
            <a:endParaRPr lang="en-US" altLang="ja-JP" sz="17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ja-JP" altLang="en-US" sz="1700" dirty="0">
                <a:solidFill>
                  <a:schemeClr val="tx1"/>
                </a:solidFill>
                <a:latin typeface="+mn-ea"/>
                <a:ea typeface="+mn-ea"/>
              </a:rPr>
              <a:t>　　ソースコード開発を行い、</a:t>
            </a:r>
            <a:r>
              <a:rPr lang="en-US" altLang="ja-JP" sz="1700" dirty="0">
                <a:solidFill>
                  <a:schemeClr val="tx1"/>
                </a:solidFill>
                <a:latin typeface="+mn-ea"/>
                <a:ea typeface="+mn-ea"/>
              </a:rPr>
              <a:t>NVIDIA</a:t>
            </a:r>
            <a:r>
              <a:rPr lang="ja-JP" altLang="en-US" sz="1700" dirty="0">
                <a:solidFill>
                  <a:schemeClr val="tx1"/>
                </a:solidFill>
                <a:latin typeface="+mn-ea"/>
                <a:ea typeface="+mn-ea"/>
              </a:rPr>
              <a:t>社製</a:t>
            </a:r>
            <a:r>
              <a:rPr lang="en-US" altLang="ja-JP" sz="1700" dirty="0" err="1">
                <a:solidFill>
                  <a:schemeClr val="tx1"/>
                </a:solidFill>
                <a:latin typeface="+mn-ea"/>
                <a:ea typeface="+mn-ea"/>
              </a:rPr>
              <a:t>Tegra</a:t>
            </a:r>
            <a:r>
              <a:rPr lang="ja-JP" altLang="en-US" sz="1700" dirty="0">
                <a:solidFill>
                  <a:schemeClr val="tx1"/>
                </a:solidFill>
                <a:latin typeface="+mn-ea"/>
                <a:ea typeface="+mn-ea"/>
              </a:rPr>
              <a:t>に移植いたします。</a:t>
            </a:r>
            <a:endParaRPr lang="en-US" altLang="ja-JP" sz="17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ja-JP" altLang="en-US" sz="1700" dirty="0">
                <a:solidFill>
                  <a:schemeClr val="tx1"/>
                </a:solidFill>
                <a:latin typeface="+mn-ea"/>
                <a:ea typeface="+mn-ea"/>
              </a:rPr>
              <a:t>　・既存システムを</a:t>
            </a:r>
            <a:r>
              <a:rPr lang="en-US" altLang="ja-JP" sz="1700" dirty="0">
                <a:solidFill>
                  <a:schemeClr val="tx1"/>
                </a:solidFill>
                <a:latin typeface="+mn-ea"/>
                <a:ea typeface="+mn-ea"/>
              </a:rPr>
              <a:t>GPGPU</a:t>
            </a:r>
            <a:r>
              <a:rPr lang="ja-JP" altLang="en-US" sz="1700" dirty="0">
                <a:solidFill>
                  <a:schemeClr val="tx1"/>
                </a:solidFill>
                <a:latin typeface="+mn-ea"/>
                <a:ea typeface="+mn-ea"/>
              </a:rPr>
              <a:t>システムに移行することでシステム処理能力が大幅に向上し</a:t>
            </a:r>
            <a:endParaRPr lang="en-US" altLang="ja-JP" sz="17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ja-JP" altLang="en-US" sz="1700" dirty="0">
                <a:solidFill>
                  <a:schemeClr val="tx1"/>
                </a:solidFill>
                <a:latin typeface="+mn-ea"/>
                <a:ea typeface="+mn-ea"/>
              </a:rPr>
              <a:t>　　ます。</a:t>
            </a:r>
            <a:endParaRPr lang="en-US" altLang="ja-JP" sz="17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565150" y="4429125"/>
            <a:ext cx="8077200" cy="2178050"/>
          </a:xfrm>
          <a:prstGeom prst="roundRect">
            <a:avLst>
              <a:gd name="adj" fmla="val 4393"/>
            </a:avLst>
          </a:prstGeom>
          <a:noFill/>
          <a:ln w="254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ja-JP" altLang="en-US" sz="1800">
              <a:solidFill>
                <a:schemeClr val="tx1"/>
              </a:solidFill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565150" y="2303463"/>
            <a:ext cx="8077200" cy="2044700"/>
          </a:xfrm>
          <a:prstGeom prst="roundRect">
            <a:avLst>
              <a:gd name="adj" fmla="val 4393"/>
            </a:avLst>
          </a:prstGeom>
          <a:noFill/>
          <a:ln w="254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ja-JP" altLang="en-US" sz="1800">
              <a:solidFill>
                <a:schemeClr val="tx1"/>
              </a:solidFill>
            </a:endParaRPr>
          </a:p>
        </p:txBody>
      </p:sp>
      <p:sp>
        <p:nvSpPr>
          <p:cNvPr id="19" name="タイトル 71"/>
          <p:cNvSpPr>
            <a:spLocks noGrp="1"/>
          </p:cNvSpPr>
          <p:nvPr>
            <p:ph type="title"/>
          </p:nvPr>
        </p:nvSpPr>
        <p:spPr>
          <a:xfrm>
            <a:off x="900260" y="187965"/>
            <a:ext cx="7183377" cy="424732"/>
          </a:xfrm>
        </p:spPr>
        <p:txBody>
          <a:bodyPr/>
          <a:lstStyle/>
          <a:p>
            <a:pPr eaLnBrk="1" hangingPunct="1">
              <a:defRPr/>
            </a:pPr>
            <a:r>
              <a:rPr lang="ja-JP" altLang="en-US" sz="2400" dirty="0" smtClean="0"/>
              <a:t>画像処理最適化技術：並列プロセッサ</a:t>
            </a:r>
            <a:r>
              <a:rPr lang="en-US" altLang="ja-JP" sz="2400" dirty="0" smtClean="0"/>
              <a:t>/GPGPU</a:t>
            </a:r>
            <a:endParaRPr lang="ja-JP" altLang="en-US" sz="2400" dirty="0">
              <a:latin typeface="+mn-ea"/>
              <a:ea typeface="+mn-ea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181261" y="132181"/>
            <a:ext cx="1209675" cy="45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lIns="54000" tIns="10800" rIns="54000" bIns="10800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solidFill>
                  <a:srgbClr val="1C1C1C"/>
                </a:solidFill>
                <a:latin typeface="HGPｺﾞｼｯｸE" pitchFamily="50" charset="-128"/>
                <a:ea typeface="HGPｺﾞｼｯｸE" pitchFamily="50" charset="-128"/>
              </a:rPr>
              <a:t>３</a:t>
            </a:r>
            <a:r>
              <a:rPr lang="en-US" altLang="ja-JP" sz="2800" dirty="0" smtClean="0">
                <a:solidFill>
                  <a:srgbClr val="1C1C1C"/>
                </a:solidFill>
                <a:latin typeface="HGPｺﾞｼｯｸE" pitchFamily="50" charset="-128"/>
                <a:ea typeface="HGPｺﾞｼｯｸE" pitchFamily="50" charset="-128"/>
              </a:rPr>
              <a:t>-</a:t>
            </a:r>
            <a:r>
              <a:rPr lang="ja-JP" altLang="en-US" sz="2800" dirty="0" smtClean="0">
                <a:solidFill>
                  <a:srgbClr val="1C1C1C"/>
                </a:solidFill>
                <a:latin typeface="HGPｺﾞｼｯｸE" pitchFamily="50" charset="-128"/>
                <a:ea typeface="HGPｺﾞｼｯｸE" pitchFamily="50" charset="-128"/>
              </a:rPr>
              <a:t>２</a:t>
            </a:r>
            <a:endParaRPr lang="en-US" altLang="ja-JP" sz="2800" dirty="0">
              <a:solidFill>
                <a:srgbClr val="1C1C1C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10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1"/>
          <p:cNvSpPr txBox="1">
            <a:spLocks noChangeArrowheads="1"/>
          </p:cNvSpPr>
          <p:nvPr/>
        </p:nvSpPr>
        <p:spPr bwMode="auto">
          <a:xfrm>
            <a:off x="180431" y="122404"/>
            <a:ext cx="719161" cy="714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ja-JP" altLang="en-US" sz="5000" i="1" dirty="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rPr>
              <a:t>２</a:t>
            </a:r>
            <a:endParaRPr lang="en-US" altLang="ja-JP" sz="5000" i="1" dirty="0">
              <a:solidFill>
                <a:schemeClr val="tx1"/>
              </a:solidFill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 bwMode="auto">
          <a:xfrm>
            <a:off x="646509" y="254114"/>
            <a:ext cx="7381875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tabLst>
                <a:tab pos="896938" algn="l"/>
              </a:tabLs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tabLst>
                <a:tab pos="896938" algn="l"/>
              </a:tabLs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tabLst>
                <a:tab pos="896938" algn="l"/>
              </a:tabLs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tabLst>
                <a:tab pos="896938" algn="l"/>
              </a:tabLs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tabLst>
                <a:tab pos="896938" algn="l"/>
              </a:tabLs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96938" algn="l"/>
              </a:tabLs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96938" algn="l"/>
              </a:tabLs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96938" algn="l"/>
              </a:tabLs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96938" algn="l"/>
              </a:tabLs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r>
              <a:rPr lang="en-US" altLang="ja-JP" sz="2600" dirty="0" smtClean="0">
                <a:solidFill>
                  <a:schemeClr val="tx1"/>
                </a:solidFill>
                <a:latin typeface="+mn-ea"/>
                <a:ea typeface="+mn-ea"/>
              </a:rPr>
              <a:t>-3.</a:t>
            </a:r>
            <a:r>
              <a:rPr lang="ja-JP" altLang="en-US" sz="2600" dirty="0" smtClean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en-US" altLang="ja-JP" sz="2600" dirty="0" smtClean="0">
                <a:solidFill>
                  <a:schemeClr val="tx1"/>
                </a:solidFill>
                <a:latin typeface="+mn-ea"/>
                <a:ea typeface="+mn-ea"/>
              </a:rPr>
              <a:t>FPGA</a:t>
            </a:r>
            <a:r>
              <a:rPr lang="ja-JP" altLang="en-US" sz="2600" dirty="0" smtClean="0">
                <a:solidFill>
                  <a:schemeClr val="tx1"/>
                </a:solidFill>
                <a:latin typeface="+mn-ea"/>
                <a:ea typeface="+mn-ea"/>
              </a:rPr>
              <a:t>アクセラレータ技術への取組み</a:t>
            </a:r>
            <a:endParaRPr lang="ja-JP" altLang="en-US" sz="2600" dirty="0">
              <a:solidFill>
                <a:srgbClr val="1C1C1C"/>
              </a:solidFill>
              <a:latin typeface="+mn-ea"/>
              <a:ea typeface="+mn-ea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18332" y="935902"/>
            <a:ext cx="7704856" cy="5909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1800" dirty="0" smtClean="0"/>
              <a:t>・演算電力効率の高い</a:t>
            </a:r>
            <a:r>
              <a:rPr lang="en-US" altLang="ja-JP" sz="1800" dirty="0" smtClean="0"/>
              <a:t>FPGA</a:t>
            </a:r>
            <a:r>
              <a:rPr lang="ja-JP" altLang="en-US" sz="1800" dirty="0" smtClean="0"/>
              <a:t>デバイスの</a:t>
            </a:r>
            <a:r>
              <a:rPr lang="ja-JP" altLang="en-US" sz="1800" dirty="0"/>
              <a:t>活用</a:t>
            </a:r>
            <a:r>
              <a:rPr lang="ja-JP" altLang="en-US" sz="1800" dirty="0" smtClean="0"/>
              <a:t>分野を拡大</a:t>
            </a:r>
            <a:endParaRPr lang="en-US" altLang="ja-JP" sz="1800" dirty="0" smtClean="0"/>
          </a:p>
          <a:p>
            <a:r>
              <a:rPr kumimoji="1" lang="ja-JP" altLang="en-US" sz="1800" dirty="0" smtClean="0"/>
              <a:t>・特に自動車</a:t>
            </a:r>
            <a:r>
              <a:rPr lang="ja-JP" altLang="en-US" sz="1800" dirty="0" smtClean="0"/>
              <a:t>、医療</a:t>
            </a:r>
            <a:r>
              <a:rPr kumimoji="1" lang="ja-JP" altLang="en-US" sz="1800" dirty="0" smtClean="0"/>
              <a:t>などの制約の厳しい</a:t>
            </a:r>
            <a:r>
              <a:rPr lang="ja-JP" altLang="en-US" sz="1800" dirty="0" smtClean="0"/>
              <a:t>組</a:t>
            </a:r>
            <a:r>
              <a:rPr lang="ja-JP" altLang="en-US" sz="1800" dirty="0"/>
              <a:t>込機器を</a:t>
            </a:r>
            <a:r>
              <a:rPr lang="ja-JP" altLang="en-US" sz="1800" dirty="0" smtClean="0"/>
              <a:t>ターゲット</a:t>
            </a:r>
            <a:endParaRPr kumimoji="1" lang="ja-JP" altLang="en-US" sz="1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935902"/>
            <a:ext cx="595035" cy="3139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 sz="1600" dirty="0"/>
              <a:t>目的</a:t>
            </a:r>
            <a:endParaRPr kumimoji="1" lang="ja-JP" altLang="en-US" sz="1600" dirty="0"/>
          </a:p>
        </p:txBody>
      </p:sp>
      <p:graphicFrame>
        <p:nvGraphicFramePr>
          <p:cNvPr id="89" name="表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263548"/>
              </p:ext>
            </p:extLst>
          </p:nvPr>
        </p:nvGraphicFramePr>
        <p:xfrm>
          <a:off x="5076056" y="2282884"/>
          <a:ext cx="3852428" cy="18542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512168"/>
                <a:gridCol w="23402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/>
                        <a:t>実現機能</a:t>
                      </a:r>
                      <a:endParaRPr kumimoji="1" lang="ja-JP" altLang="en-US" sz="1200" dirty="0">
                        <a:solidFill>
                          <a:schemeClr val="accent5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lt1"/>
                          </a:solidFill>
                        </a:rPr>
                        <a:t>FPGA</a:t>
                      </a:r>
                      <a:r>
                        <a:rPr kumimoji="1" lang="ja-JP" altLang="en-US" sz="1200" dirty="0" smtClean="0">
                          <a:solidFill>
                            <a:schemeClr val="lt1"/>
                          </a:solidFill>
                        </a:rPr>
                        <a:t>アクセラレーション</a:t>
                      </a:r>
                      <a:endParaRPr kumimoji="1" lang="ja-JP" altLang="en-US" sz="1200" dirty="0">
                        <a:solidFill>
                          <a:schemeClr val="accent5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走行戦略</a:t>
                      </a:r>
                      <a:r>
                        <a:rPr kumimoji="1" lang="en-US" altLang="ja-JP" sz="1200" dirty="0" smtClean="0"/>
                        <a:t>/</a:t>
                      </a:r>
                      <a:r>
                        <a:rPr kumimoji="1" lang="ja-JP" altLang="en-US" sz="1200" dirty="0" smtClean="0"/>
                        <a:t>認識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機械学習</a:t>
                      </a:r>
                      <a:r>
                        <a:rPr kumimoji="1" lang="en-US" altLang="ja-JP" sz="1200" dirty="0" smtClean="0"/>
                        <a:t>(</a:t>
                      </a:r>
                      <a:r>
                        <a:rPr kumimoji="1" lang="ja-JP" altLang="en-US" sz="1200" dirty="0" smtClean="0"/>
                        <a:t>画像、運転、危険回避</a:t>
                      </a:r>
                      <a:r>
                        <a:rPr kumimoji="1" lang="en-US" altLang="ja-JP" sz="1200" dirty="0" smtClean="0"/>
                        <a:t>)</a:t>
                      </a:r>
                      <a:endParaRPr kumimoji="1" lang="ja-JP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コンピュータビジョン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画像処理・検知・追跡・認識</a:t>
                      </a:r>
                      <a:endParaRPr kumimoji="1" lang="ja-JP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レーダ</a:t>
                      </a:r>
                      <a:r>
                        <a:rPr kumimoji="1" lang="en-US" altLang="ja-JP" sz="1200" dirty="0" smtClean="0"/>
                        <a:t>/</a:t>
                      </a:r>
                      <a:r>
                        <a:rPr kumimoji="1" lang="ja-JP" altLang="en-US" sz="1200" dirty="0" smtClean="0"/>
                        <a:t>ライダー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信号処理・フィルタ処理・歪補正</a:t>
                      </a:r>
                      <a:endParaRPr kumimoji="1" lang="en-US" altLang="ja-JP" sz="1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セキュリティ</a:t>
                      </a:r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暗号通信・生体認証</a:t>
                      </a:r>
                      <a:endParaRPr kumimoji="1" lang="ja-JP" altLang="en-US" sz="12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" name="グループ化 1036"/>
          <p:cNvGrpSpPr/>
          <p:nvPr/>
        </p:nvGrpSpPr>
        <p:grpSpPr>
          <a:xfrm>
            <a:off x="827584" y="1556792"/>
            <a:ext cx="4248472" cy="2592141"/>
            <a:chOff x="827584" y="4005064"/>
            <a:chExt cx="4248472" cy="2592141"/>
          </a:xfrm>
        </p:grpSpPr>
        <p:grpSp>
          <p:nvGrpSpPr>
            <p:cNvPr id="6" name="グループ化 1031"/>
            <p:cNvGrpSpPr/>
            <p:nvPr/>
          </p:nvGrpSpPr>
          <p:grpSpPr>
            <a:xfrm>
              <a:off x="827584" y="4005064"/>
              <a:ext cx="4248472" cy="2592141"/>
              <a:chOff x="4788024" y="4047719"/>
              <a:chExt cx="4248472" cy="2592141"/>
            </a:xfrm>
          </p:grpSpPr>
          <p:grpSp>
            <p:nvGrpSpPr>
              <p:cNvPr id="7" name="グループ化 1028"/>
              <p:cNvGrpSpPr/>
              <p:nvPr/>
            </p:nvGrpSpPr>
            <p:grpSpPr>
              <a:xfrm>
                <a:off x="4788024" y="4047719"/>
                <a:ext cx="4248472" cy="2405617"/>
                <a:chOff x="454222" y="4249578"/>
                <a:chExt cx="4301740" cy="2435779"/>
              </a:xfrm>
            </p:grpSpPr>
            <p:graphicFrame>
              <p:nvGraphicFramePr>
                <p:cNvPr id="8" name="図表 7"/>
                <p:cNvGraphicFramePr/>
                <p:nvPr>
                  <p:extLst>
                    <p:ext uri="{D42A27DB-BD31-4B8C-83A1-F6EECF244321}">
                      <p14:modId xmlns:p14="http://schemas.microsoft.com/office/powerpoint/2010/main" val="4097589474"/>
                    </p:ext>
                  </p:extLst>
                </p:nvPr>
              </p:nvGraphicFramePr>
              <p:xfrm>
                <a:off x="454222" y="4249578"/>
                <a:ext cx="4301740" cy="2435779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2" r:lo="rId3" r:qs="rId4" r:cs="rId5"/>
                </a:graphicData>
              </a:graphic>
            </p:graphicFrame>
            <p:sp>
              <p:nvSpPr>
                <p:cNvPr id="13" name="テキスト ボックス 12"/>
                <p:cNvSpPr txBox="1"/>
                <p:nvPr/>
              </p:nvSpPr>
              <p:spPr>
                <a:xfrm>
                  <a:off x="454222" y="4315565"/>
                  <a:ext cx="1119217" cy="5493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 sz="1100" dirty="0" smtClean="0"/>
                    <a:t>・単眼カメラ</a:t>
                  </a:r>
                  <a:endParaRPr lang="en-US" altLang="ja-JP" sz="1100" dirty="0" smtClean="0"/>
                </a:p>
                <a:p>
                  <a:r>
                    <a:rPr kumimoji="1" lang="ja-JP" altLang="en-US" sz="1100" dirty="0" smtClean="0"/>
                    <a:t>・ステレオカメラ</a:t>
                  </a:r>
                  <a:endParaRPr kumimoji="1" lang="en-US" altLang="ja-JP" sz="1100" dirty="0" smtClean="0"/>
                </a:p>
                <a:p>
                  <a:r>
                    <a:rPr lang="ja-JP" altLang="en-US" sz="1100" dirty="0" smtClean="0"/>
                    <a:t>・全周囲カメラ</a:t>
                  </a:r>
                  <a:endParaRPr kumimoji="1" lang="ja-JP" altLang="en-US" sz="1100" dirty="0"/>
                </a:p>
              </p:txBody>
            </p:sp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454222" y="5534740"/>
                  <a:ext cx="1006648" cy="5562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 sz="1100" dirty="0" smtClean="0"/>
                    <a:t>・センサー</a:t>
                  </a:r>
                  <a:endParaRPr lang="en-US" altLang="ja-JP" sz="1100" dirty="0" smtClean="0"/>
                </a:p>
                <a:p>
                  <a:r>
                    <a:rPr lang="ja-JP" altLang="en-US" sz="1100" dirty="0" smtClean="0"/>
                    <a:t>  フュージョン</a:t>
                  </a:r>
                  <a:endParaRPr lang="en-US" altLang="ja-JP" sz="1100" dirty="0"/>
                </a:p>
                <a:p>
                  <a:r>
                    <a:rPr lang="ja-JP" altLang="en-US" sz="1100" dirty="0" smtClean="0"/>
                    <a:t>  システム</a:t>
                  </a:r>
                  <a:endParaRPr kumimoji="1" lang="ja-JP" altLang="en-US" sz="1100" dirty="0"/>
                </a:p>
              </p:txBody>
            </p:sp>
            <p:sp>
              <p:nvSpPr>
                <p:cNvPr id="16" name="テキスト ボックス 15"/>
                <p:cNvSpPr txBox="1"/>
                <p:nvPr/>
              </p:nvSpPr>
              <p:spPr>
                <a:xfrm>
                  <a:off x="3593516" y="4318062"/>
                  <a:ext cx="1016625" cy="3970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 sz="1100" dirty="0" smtClean="0"/>
                    <a:t>・短距離ミリ波</a:t>
                  </a:r>
                  <a:endParaRPr lang="en-US" altLang="ja-JP" sz="1100" dirty="0" smtClean="0"/>
                </a:p>
                <a:p>
                  <a:r>
                    <a:rPr kumimoji="1" lang="ja-JP" altLang="en-US" sz="1100" dirty="0" smtClean="0"/>
                    <a:t>・長距離ミリ波</a:t>
                  </a:r>
                  <a:endParaRPr kumimoji="1" lang="ja-JP" altLang="en-US" sz="1100" dirty="0"/>
                </a:p>
              </p:txBody>
            </p:sp>
            <p:sp>
              <p:nvSpPr>
                <p:cNvPr id="17" name="テキスト ボックス 16"/>
                <p:cNvSpPr txBox="1"/>
                <p:nvPr/>
              </p:nvSpPr>
              <p:spPr>
                <a:xfrm>
                  <a:off x="3593516" y="5534740"/>
                  <a:ext cx="960519" cy="3970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1100" dirty="0" smtClean="0"/>
                    <a:t>・</a:t>
                  </a:r>
                  <a:r>
                    <a:rPr kumimoji="1" lang="ja-JP" altLang="en-US" sz="1100" dirty="0" err="1" smtClean="0"/>
                    <a:t>車車</a:t>
                  </a:r>
                  <a:r>
                    <a:rPr kumimoji="1" lang="ja-JP" altLang="en-US" sz="1100" dirty="0" smtClean="0"/>
                    <a:t>間通信</a:t>
                  </a:r>
                  <a:endParaRPr kumimoji="1" lang="en-US" altLang="ja-JP" sz="1100" dirty="0" smtClean="0"/>
                </a:p>
                <a:p>
                  <a:r>
                    <a:rPr lang="ja-JP" altLang="en-US" sz="1100" dirty="0" smtClean="0"/>
                    <a:t>・車路間通信</a:t>
                  </a:r>
                  <a:endParaRPr kumimoji="1" lang="ja-JP" altLang="en-US" sz="1100" dirty="0"/>
                </a:p>
              </p:txBody>
            </p:sp>
            <p:grpSp>
              <p:nvGrpSpPr>
                <p:cNvPr id="9" name="グループ化 18"/>
                <p:cNvGrpSpPr/>
                <p:nvPr/>
              </p:nvGrpSpPr>
              <p:grpSpPr>
                <a:xfrm>
                  <a:off x="1276247" y="4888418"/>
                  <a:ext cx="170520" cy="229156"/>
                  <a:chOff x="287754" y="5085184"/>
                  <a:chExt cx="261283" cy="351130"/>
                </a:xfrm>
              </p:grpSpPr>
              <p:sp>
                <p:nvSpPr>
                  <p:cNvPr id="14" name="フローチャート: 手作業 13"/>
                  <p:cNvSpPr/>
                  <p:nvPr/>
                </p:nvSpPr>
                <p:spPr bwMode="auto">
                  <a:xfrm rot="16200000">
                    <a:off x="251520" y="5157192"/>
                    <a:ext cx="288491" cy="216024"/>
                  </a:xfrm>
                  <a:prstGeom prst="flowChartManualOperation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ja-JP" altLang="en-US" sz="2000" b="0" i="0" u="none" strike="noStrike" cap="none" normalizeH="0" baseline="0" smtClean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HGPｺﾞｼｯｸE" pitchFamily="50" charset="-128"/>
                      <a:ea typeface="HGPｺﾞｼｯｸE" pitchFamily="50" charset="-128"/>
                    </a:endParaRPr>
                  </a:p>
                </p:txBody>
              </p:sp>
              <p:sp>
                <p:nvSpPr>
                  <p:cNvPr id="18" name="正方形/長方形 17"/>
                  <p:cNvSpPr/>
                  <p:nvPr/>
                </p:nvSpPr>
                <p:spPr bwMode="auto">
                  <a:xfrm>
                    <a:off x="395765" y="5085184"/>
                    <a:ext cx="153272" cy="35113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ja-JP" altLang="en-US" sz="2000" b="0" i="0" u="none" strike="noStrike" cap="none" normalizeH="0" baseline="0" smtClean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HGPｺﾞｼｯｸE" pitchFamily="50" charset="-128"/>
                      <a:ea typeface="HGPｺﾞｼｯｸE" pitchFamily="50" charset="-128"/>
                    </a:endParaRPr>
                  </a:p>
                </p:txBody>
              </p:sp>
            </p:grpSp>
            <p:grpSp>
              <p:nvGrpSpPr>
                <p:cNvPr id="10" name="グループ化 20"/>
                <p:cNvGrpSpPr/>
                <p:nvPr/>
              </p:nvGrpSpPr>
              <p:grpSpPr>
                <a:xfrm>
                  <a:off x="1187624" y="5157192"/>
                  <a:ext cx="170520" cy="229156"/>
                  <a:chOff x="287754" y="5085184"/>
                  <a:chExt cx="261283" cy="351130"/>
                </a:xfrm>
              </p:grpSpPr>
              <p:sp>
                <p:nvSpPr>
                  <p:cNvPr id="22" name="フローチャート: 手作業 21"/>
                  <p:cNvSpPr/>
                  <p:nvPr/>
                </p:nvSpPr>
                <p:spPr bwMode="auto">
                  <a:xfrm rot="16200000">
                    <a:off x="251520" y="5157192"/>
                    <a:ext cx="288491" cy="216024"/>
                  </a:xfrm>
                  <a:prstGeom prst="flowChartManualOperation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ja-JP" altLang="en-US" sz="2000" b="0" i="0" u="none" strike="noStrike" cap="none" normalizeH="0" baseline="0" smtClean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HGPｺﾞｼｯｸE" pitchFamily="50" charset="-128"/>
                      <a:ea typeface="HGPｺﾞｼｯｸE" pitchFamily="50" charset="-128"/>
                    </a:endParaRPr>
                  </a:p>
                </p:txBody>
              </p:sp>
              <p:sp>
                <p:nvSpPr>
                  <p:cNvPr id="23" name="正方形/長方形 22"/>
                  <p:cNvSpPr/>
                  <p:nvPr/>
                </p:nvSpPr>
                <p:spPr bwMode="auto">
                  <a:xfrm>
                    <a:off x="395765" y="5085184"/>
                    <a:ext cx="153272" cy="35113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ja-JP" altLang="en-US" sz="2000" b="0" i="0" u="none" strike="noStrike" cap="none" normalizeH="0" baseline="0" smtClean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HGPｺﾞｼｯｸE" pitchFamily="50" charset="-128"/>
                      <a:ea typeface="HGPｺﾞｼｯｸE" pitchFamily="50" charset="-128"/>
                    </a:endParaRPr>
                  </a:p>
                </p:txBody>
              </p:sp>
            </p:grpSp>
            <p:grpSp>
              <p:nvGrpSpPr>
                <p:cNvPr id="12" name="グループ化 26"/>
                <p:cNvGrpSpPr/>
                <p:nvPr/>
              </p:nvGrpSpPr>
              <p:grpSpPr>
                <a:xfrm>
                  <a:off x="992283" y="4903264"/>
                  <a:ext cx="170520" cy="229156"/>
                  <a:chOff x="287754" y="5085184"/>
                  <a:chExt cx="261283" cy="351130"/>
                </a:xfrm>
              </p:grpSpPr>
              <p:sp>
                <p:nvSpPr>
                  <p:cNvPr id="28" name="フローチャート: 手作業 27"/>
                  <p:cNvSpPr/>
                  <p:nvPr/>
                </p:nvSpPr>
                <p:spPr bwMode="auto">
                  <a:xfrm rot="16200000">
                    <a:off x="251520" y="5157192"/>
                    <a:ext cx="288491" cy="216024"/>
                  </a:xfrm>
                  <a:prstGeom prst="flowChartManualOperation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ja-JP" altLang="en-US" sz="2000" b="0" i="0" u="none" strike="noStrike" cap="none" normalizeH="0" baseline="0" smtClean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HGPｺﾞｼｯｸE" pitchFamily="50" charset="-128"/>
                      <a:ea typeface="HGPｺﾞｼｯｸE" pitchFamily="50" charset="-128"/>
                    </a:endParaRPr>
                  </a:p>
                </p:txBody>
              </p:sp>
              <p:sp>
                <p:nvSpPr>
                  <p:cNvPr id="29" name="正方形/長方形 28"/>
                  <p:cNvSpPr/>
                  <p:nvPr/>
                </p:nvSpPr>
                <p:spPr bwMode="auto">
                  <a:xfrm>
                    <a:off x="395765" y="5085184"/>
                    <a:ext cx="153272" cy="35113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ja-JP" altLang="en-US" sz="2000" b="0" i="0" u="none" strike="noStrike" cap="none" normalizeH="0" baseline="0" smtClean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HGPｺﾞｼｯｸE" pitchFamily="50" charset="-128"/>
                      <a:ea typeface="HGPｺﾞｼｯｸE" pitchFamily="50" charset="-128"/>
                    </a:endParaRPr>
                  </a:p>
                </p:txBody>
              </p:sp>
            </p:grpSp>
            <p:grpSp>
              <p:nvGrpSpPr>
                <p:cNvPr id="19" name="グループ化 36"/>
                <p:cNvGrpSpPr/>
                <p:nvPr/>
              </p:nvGrpSpPr>
              <p:grpSpPr>
                <a:xfrm>
                  <a:off x="3777150" y="4716351"/>
                  <a:ext cx="245962" cy="296825"/>
                  <a:chOff x="180431" y="5292298"/>
                  <a:chExt cx="545869" cy="571850"/>
                </a:xfrm>
              </p:grpSpPr>
              <p:sp>
                <p:nvSpPr>
                  <p:cNvPr id="31" name="正方形/長方形 30"/>
                  <p:cNvSpPr/>
                  <p:nvPr/>
                </p:nvSpPr>
                <p:spPr bwMode="auto">
                  <a:xfrm>
                    <a:off x="180431" y="5368816"/>
                    <a:ext cx="143097" cy="440614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ja-JP" altLang="en-US" sz="2000" b="0" i="0" u="none" strike="noStrike" cap="none" normalizeH="0" baseline="0" smtClean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HGPｺﾞｼｯｸE" pitchFamily="50" charset="-128"/>
                      <a:ea typeface="HGPｺﾞｼｯｸE" pitchFamily="50" charset="-128"/>
                    </a:endParaRPr>
                  </a:p>
                </p:txBody>
              </p:sp>
              <p:sp>
                <p:nvSpPr>
                  <p:cNvPr id="36" name="円弧 35"/>
                  <p:cNvSpPr/>
                  <p:nvPr/>
                </p:nvSpPr>
                <p:spPr bwMode="auto">
                  <a:xfrm>
                    <a:off x="428783" y="5292298"/>
                    <a:ext cx="297517" cy="499842"/>
                  </a:xfrm>
                  <a:prstGeom prst="arc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8" name="円弧 37"/>
                  <p:cNvSpPr/>
                  <p:nvPr/>
                </p:nvSpPr>
                <p:spPr bwMode="auto">
                  <a:xfrm>
                    <a:off x="356775" y="5364306"/>
                    <a:ext cx="297517" cy="499842"/>
                  </a:xfrm>
                  <a:prstGeom prst="arc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9" name="円弧 38"/>
                  <p:cNvSpPr/>
                  <p:nvPr/>
                </p:nvSpPr>
                <p:spPr bwMode="auto">
                  <a:xfrm>
                    <a:off x="284767" y="5436314"/>
                    <a:ext cx="297517" cy="355826"/>
                  </a:xfrm>
                  <a:prstGeom prst="arc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0" name="円弧 39"/>
                  <p:cNvSpPr/>
                  <p:nvPr/>
                </p:nvSpPr>
                <p:spPr bwMode="auto">
                  <a:xfrm>
                    <a:off x="212759" y="5508322"/>
                    <a:ext cx="297517" cy="355826"/>
                  </a:xfrm>
                  <a:prstGeom prst="arc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20" name="グループ化 41"/>
                <p:cNvGrpSpPr/>
                <p:nvPr/>
              </p:nvGrpSpPr>
              <p:grpSpPr>
                <a:xfrm>
                  <a:off x="3777150" y="5029485"/>
                  <a:ext cx="245962" cy="296825"/>
                  <a:chOff x="180431" y="5292298"/>
                  <a:chExt cx="545869" cy="571850"/>
                </a:xfrm>
              </p:grpSpPr>
              <p:sp>
                <p:nvSpPr>
                  <p:cNvPr id="43" name="正方形/長方形 42"/>
                  <p:cNvSpPr/>
                  <p:nvPr/>
                </p:nvSpPr>
                <p:spPr bwMode="auto">
                  <a:xfrm>
                    <a:off x="180431" y="5368816"/>
                    <a:ext cx="143097" cy="440614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ja-JP" altLang="en-US" sz="2000" b="0" i="0" u="none" strike="noStrike" cap="none" normalizeH="0" baseline="0" smtClean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HGPｺﾞｼｯｸE" pitchFamily="50" charset="-128"/>
                      <a:ea typeface="HGPｺﾞｼｯｸE" pitchFamily="50" charset="-128"/>
                    </a:endParaRPr>
                  </a:p>
                </p:txBody>
              </p:sp>
              <p:sp>
                <p:nvSpPr>
                  <p:cNvPr id="44" name="円弧 43"/>
                  <p:cNvSpPr/>
                  <p:nvPr/>
                </p:nvSpPr>
                <p:spPr bwMode="auto">
                  <a:xfrm>
                    <a:off x="428783" y="5292298"/>
                    <a:ext cx="297517" cy="499842"/>
                  </a:xfrm>
                  <a:prstGeom prst="arc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5" name="円弧 44"/>
                  <p:cNvSpPr/>
                  <p:nvPr/>
                </p:nvSpPr>
                <p:spPr bwMode="auto">
                  <a:xfrm>
                    <a:off x="356775" y="5364306"/>
                    <a:ext cx="297517" cy="499842"/>
                  </a:xfrm>
                  <a:prstGeom prst="arc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6" name="円弧 45"/>
                  <p:cNvSpPr/>
                  <p:nvPr/>
                </p:nvSpPr>
                <p:spPr bwMode="auto">
                  <a:xfrm>
                    <a:off x="284767" y="5436314"/>
                    <a:ext cx="297517" cy="355826"/>
                  </a:xfrm>
                  <a:prstGeom prst="arc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7" name="円弧 46"/>
                  <p:cNvSpPr/>
                  <p:nvPr/>
                </p:nvSpPr>
                <p:spPr bwMode="auto">
                  <a:xfrm>
                    <a:off x="212759" y="5508322"/>
                    <a:ext cx="297517" cy="355826"/>
                  </a:xfrm>
                  <a:prstGeom prst="arc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21" name="グループ化 1024"/>
                <p:cNvGrpSpPr/>
                <p:nvPr/>
              </p:nvGrpSpPr>
              <p:grpSpPr>
                <a:xfrm>
                  <a:off x="3673611" y="5929419"/>
                  <a:ext cx="282472" cy="309403"/>
                  <a:chOff x="4390735" y="6356698"/>
                  <a:chExt cx="282472" cy="309403"/>
                </a:xfrm>
              </p:grpSpPr>
              <p:sp>
                <p:nvSpPr>
                  <p:cNvPr id="50" name="円弧 49"/>
                  <p:cNvSpPr/>
                  <p:nvPr/>
                </p:nvSpPr>
                <p:spPr bwMode="auto">
                  <a:xfrm>
                    <a:off x="4539149" y="6356698"/>
                    <a:ext cx="134058" cy="259448"/>
                  </a:xfrm>
                  <a:prstGeom prst="arc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1" name="円弧 50"/>
                  <p:cNvSpPr/>
                  <p:nvPr/>
                </p:nvSpPr>
                <p:spPr bwMode="auto">
                  <a:xfrm>
                    <a:off x="4506703" y="6394075"/>
                    <a:ext cx="134058" cy="259448"/>
                  </a:xfrm>
                  <a:prstGeom prst="arc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2" name="円弧 51"/>
                  <p:cNvSpPr/>
                  <p:nvPr/>
                </p:nvSpPr>
                <p:spPr bwMode="auto">
                  <a:xfrm>
                    <a:off x="4474258" y="6431451"/>
                    <a:ext cx="134058" cy="184695"/>
                  </a:xfrm>
                  <a:prstGeom prst="arc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3" name="円弧 52"/>
                  <p:cNvSpPr/>
                  <p:nvPr/>
                </p:nvSpPr>
                <p:spPr bwMode="auto">
                  <a:xfrm>
                    <a:off x="4441812" y="6468828"/>
                    <a:ext cx="134058" cy="184695"/>
                  </a:xfrm>
                  <a:prstGeom prst="arc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60" name="直線コネクタ 59"/>
                  <p:cNvCxnSpPr/>
                  <p:nvPr/>
                </p:nvCxnSpPr>
                <p:spPr bwMode="auto">
                  <a:xfrm>
                    <a:off x="4390735" y="6653523"/>
                    <a:ext cx="192227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2" name="直線コネクタ 61"/>
                  <p:cNvCxnSpPr/>
                  <p:nvPr/>
                </p:nvCxnSpPr>
                <p:spPr bwMode="auto">
                  <a:xfrm flipV="1">
                    <a:off x="4582962" y="6476323"/>
                    <a:ext cx="0" cy="18977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diamond" w="med" len="med"/>
                  </a:ln>
                  <a:effectLst/>
                </p:spPr>
              </p:cxnSp>
            </p:grpSp>
            <p:grpSp>
              <p:nvGrpSpPr>
                <p:cNvPr id="24" name="グループ化 66"/>
                <p:cNvGrpSpPr/>
                <p:nvPr/>
              </p:nvGrpSpPr>
              <p:grpSpPr>
                <a:xfrm flipH="1">
                  <a:off x="3923928" y="6081819"/>
                  <a:ext cx="282472" cy="309403"/>
                  <a:chOff x="4390735" y="6356698"/>
                  <a:chExt cx="282472" cy="309403"/>
                </a:xfrm>
              </p:grpSpPr>
              <p:sp>
                <p:nvSpPr>
                  <p:cNvPr id="68" name="円弧 67"/>
                  <p:cNvSpPr/>
                  <p:nvPr/>
                </p:nvSpPr>
                <p:spPr bwMode="auto">
                  <a:xfrm>
                    <a:off x="4539149" y="6356698"/>
                    <a:ext cx="134058" cy="259448"/>
                  </a:xfrm>
                  <a:prstGeom prst="arc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9" name="円弧 68"/>
                  <p:cNvSpPr/>
                  <p:nvPr/>
                </p:nvSpPr>
                <p:spPr bwMode="auto">
                  <a:xfrm>
                    <a:off x="4506703" y="6394075"/>
                    <a:ext cx="134058" cy="259448"/>
                  </a:xfrm>
                  <a:prstGeom prst="arc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0" name="円弧 69"/>
                  <p:cNvSpPr/>
                  <p:nvPr/>
                </p:nvSpPr>
                <p:spPr bwMode="auto">
                  <a:xfrm>
                    <a:off x="4474258" y="6431451"/>
                    <a:ext cx="134058" cy="184695"/>
                  </a:xfrm>
                  <a:prstGeom prst="arc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1" name="円弧 70"/>
                  <p:cNvSpPr/>
                  <p:nvPr/>
                </p:nvSpPr>
                <p:spPr bwMode="auto">
                  <a:xfrm>
                    <a:off x="4441812" y="6468828"/>
                    <a:ext cx="134058" cy="184695"/>
                  </a:xfrm>
                  <a:prstGeom prst="arc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72" name="直線コネクタ 71"/>
                  <p:cNvCxnSpPr/>
                  <p:nvPr/>
                </p:nvCxnSpPr>
                <p:spPr bwMode="auto">
                  <a:xfrm>
                    <a:off x="4390735" y="6653523"/>
                    <a:ext cx="192227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3" name="直線コネクタ 72"/>
                  <p:cNvCxnSpPr/>
                  <p:nvPr/>
                </p:nvCxnSpPr>
                <p:spPr bwMode="auto">
                  <a:xfrm flipV="1">
                    <a:off x="4582962" y="6476323"/>
                    <a:ext cx="0" cy="18977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diamond" w="med" len="med"/>
                  </a:ln>
                  <a:effectLst/>
                </p:spPr>
              </p:cxnSp>
            </p:grpSp>
            <p:sp>
              <p:nvSpPr>
                <p:cNvPr id="1027" name="ストライプ矢印 1026"/>
                <p:cNvSpPr/>
                <p:nvPr/>
              </p:nvSpPr>
              <p:spPr bwMode="auto">
                <a:xfrm rot="5400000">
                  <a:off x="1835856" y="5418455"/>
                  <a:ext cx="431888" cy="317470"/>
                </a:xfrm>
                <a:prstGeom prst="stripedRightArrow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ja-JP" altLang="en-US" sz="2000" b="0" i="0" u="none" strike="noStrike" cap="none" normalizeH="0" baseline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HGPｺﾞｼｯｸE" pitchFamily="50" charset="-128"/>
                    <a:ea typeface="HGPｺﾞｼｯｸE" pitchFamily="50" charset="-128"/>
                  </a:endParaRPr>
                </a:p>
              </p:txBody>
            </p:sp>
            <p:sp>
              <p:nvSpPr>
                <p:cNvPr id="82" name="ストライプ矢印 81"/>
                <p:cNvSpPr/>
                <p:nvPr/>
              </p:nvSpPr>
              <p:spPr bwMode="auto">
                <a:xfrm rot="10800000">
                  <a:off x="2392157" y="6228451"/>
                  <a:ext cx="431888" cy="317470"/>
                </a:xfrm>
                <a:prstGeom prst="stripedRightArrow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ja-JP" altLang="en-US" sz="2000" b="0" i="0" u="none" strike="noStrike" cap="none" normalizeH="0" baseline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HGPｺﾞｼｯｸE" pitchFamily="50" charset="-128"/>
                    <a:ea typeface="HGPｺﾞｼｯｸE" pitchFamily="50" charset="-128"/>
                  </a:endParaRPr>
                </a:p>
              </p:txBody>
            </p:sp>
            <p:sp>
              <p:nvSpPr>
                <p:cNvPr id="83" name="ストライプ矢印 82"/>
                <p:cNvSpPr/>
                <p:nvPr/>
              </p:nvSpPr>
              <p:spPr bwMode="auto">
                <a:xfrm rot="8100000">
                  <a:off x="2383423" y="5391149"/>
                  <a:ext cx="431888" cy="317470"/>
                </a:xfrm>
                <a:prstGeom prst="stripedRightArrow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ja-JP" altLang="en-US" sz="2000" b="0" i="0" u="none" strike="noStrike" cap="none" normalizeH="0" baseline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HGPｺﾞｼｯｸE" pitchFamily="50" charset="-128"/>
                    <a:ea typeface="HGPｺﾞｼｯｸE" pitchFamily="50" charset="-128"/>
                  </a:endParaRPr>
                </a:p>
              </p:txBody>
            </p:sp>
          </p:grpSp>
          <p:sp>
            <p:nvSpPr>
              <p:cNvPr id="1030" name="テキスト ボックス 1029"/>
              <p:cNvSpPr txBox="1"/>
              <p:nvPr/>
            </p:nvSpPr>
            <p:spPr>
              <a:xfrm>
                <a:off x="5580112" y="6381328"/>
                <a:ext cx="2836033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2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車載アプリケーションでの</a:t>
                </a:r>
                <a:r>
                  <a:rPr lang="en-US" altLang="ja-JP" sz="12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FPGA</a:t>
                </a:r>
                <a:r>
                  <a:rPr lang="ja-JP" altLang="en-US" sz="1200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活用分野</a:t>
                </a:r>
                <a:endParaRPr kumimoji="1" lang="ja-JP" altLang="en-US" sz="1200" dirty="0">
                  <a:solidFill>
                    <a:schemeClr val="accent5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031" name="正方形/長方形 1030"/>
              <p:cNvSpPr/>
              <p:nvPr/>
            </p:nvSpPr>
            <p:spPr bwMode="auto">
              <a:xfrm>
                <a:off x="4860032" y="4112889"/>
                <a:ext cx="4032448" cy="2526971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2000" b="0" i="0" u="none" strike="noStrike" cap="none" normalizeH="0" baseline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</p:grpSp>
        <p:grpSp>
          <p:nvGrpSpPr>
            <p:cNvPr id="25" name="グループ化 1035"/>
            <p:cNvGrpSpPr/>
            <p:nvPr/>
          </p:nvGrpSpPr>
          <p:grpSpPr>
            <a:xfrm>
              <a:off x="1299876" y="5808316"/>
              <a:ext cx="504056" cy="416493"/>
              <a:chOff x="251520" y="5792222"/>
              <a:chExt cx="504056" cy="416493"/>
            </a:xfrm>
          </p:grpSpPr>
          <p:sp>
            <p:nvSpPr>
              <p:cNvPr id="1035" name="六角形 1034"/>
              <p:cNvSpPr/>
              <p:nvPr/>
            </p:nvSpPr>
            <p:spPr bwMode="auto">
              <a:xfrm>
                <a:off x="251520" y="5792222"/>
                <a:ext cx="288491" cy="187427"/>
              </a:xfrm>
              <a:prstGeom prst="hexagon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2000" b="0" i="0" u="none" strike="noStrike" cap="none" normalizeH="0" baseline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  <p:sp>
            <p:nvSpPr>
              <p:cNvPr id="93" name="六角形 92"/>
              <p:cNvSpPr/>
              <p:nvPr/>
            </p:nvSpPr>
            <p:spPr bwMode="auto">
              <a:xfrm>
                <a:off x="467085" y="5877272"/>
                <a:ext cx="288491" cy="187427"/>
              </a:xfrm>
              <a:prstGeom prst="hexagon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2000" b="0" i="0" u="none" strike="noStrike" cap="none" normalizeH="0" baseline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  <p:sp>
            <p:nvSpPr>
              <p:cNvPr id="94" name="六角形 93"/>
              <p:cNvSpPr/>
              <p:nvPr/>
            </p:nvSpPr>
            <p:spPr bwMode="auto">
              <a:xfrm>
                <a:off x="251520" y="5949280"/>
                <a:ext cx="288491" cy="187427"/>
              </a:xfrm>
              <a:prstGeom prst="hexagon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2000" b="0" i="0" u="none" strike="noStrike" cap="none" normalizeH="0" baseline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  <p:sp>
            <p:nvSpPr>
              <p:cNvPr id="95" name="六角形 94"/>
              <p:cNvSpPr/>
              <p:nvPr/>
            </p:nvSpPr>
            <p:spPr bwMode="auto">
              <a:xfrm>
                <a:off x="467085" y="6021288"/>
                <a:ext cx="288491" cy="187427"/>
              </a:xfrm>
              <a:prstGeom prst="hexagon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2000" b="0" i="0" u="none" strike="noStrike" cap="none" normalizeH="0" baseline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</p:grpSp>
      </p:grpSp>
      <p:sp>
        <p:nvSpPr>
          <p:cNvPr id="99" name="テキスト ボックス 98"/>
          <p:cNvSpPr txBox="1"/>
          <p:nvPr/>
        </p:nvSpPr>
        <p:spPr>
          <a:xfrm>
            <a:off x="251520" y="1627008"/>
            <a:ext cx="595035" cy="3139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 sz="1600" dirty="0"/>
              <a:t>車載</a:t>
            </a:r>
            <a:endParaRPr kumimoji="1" lang="ja-JP" altLang="en-US" sz="1600" dirty="0"/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5076056" y="1621962"/>
            <a:ext cx="595035" cy="3139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 sz="1600" dirty="0"/>
              <a:t>機能</a:t>
            </a:r>
            <a:endParaRPr kumimoji="1" lang="ja-JP" altLang="en-US" sz="1600" dirty="0"/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5189071" y="1999260"/>
            <a:ext cx="3954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 smtClean="0">
                <a:solidFill>
                  <a:schemeClr val="accent5">
                    <a:lumMod val="25000"/>
                  </a:schemeClr>
                </a:solidFill>
              </a:rPr>
              <a:t>車載アプリケーションで実現される機能</a:t>
            </a:r>
            <a:r>
              <a:rPr lang="ja-JP" altLang="en-US" sz="1200" dirty="0" smtClean="0">
                <a:solidFill>
                  <a:schemeClr val="accent5">
                    <a:lumMod val="25000"/>
                  </a:schemeClr>
                </a:solidFill>
              </a:rPr>
              <a:t>と</a:t>
            </a:r>
            <a:r>
              <a:rPr lang="en-US" altLang="ja-JP" sz="1200" dirty="0" smtClean="0">
                <a:solidFill>
                  <a:schemeClr val="accent5">
                    <a:lumMod val="25000"/>
                  </a:schemeClr>
                </a:solidFill>
              </a:rPr>
              <a:t>FPGA</a:t>
            </a:r>
            <a:r>
              <a:rPr lang="ja-JP" altLang="en-US" sz="1200" dirty="0" smtClean="0">
                <a:solidFill>
                  <a:schemeClr val="accent5">
                    <a:lumMod val="25000"/>
                  </a:schemeClr>
                </a:solidFill>
              </a:rPr>
              <a:t>の</a:t>
            </a:r>
            <a:r>
              <a:rPr lang="ja-JP" altLang="en-US" sz="1200" dirty="0" smtClean="0">
                <a:solidFill>
                  <a:schemeClr val="accent5">
                    <a:lumMod val="25000"/>
                  </a:schemeClr>
                </a:solidFill>
              </a:rPr>
              <a:t>位置付け</a:t>
            </a:r>
            <a:endParaRPr kumimoji="1" lang="ja-JP" altLang="en-US" sz="1200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02" name="テキスト ボックス 101"/>
          <p:cNvSpPr txBox="1"/>
          <p:nvPr/>
        </p:nvSpPr>
        <p:spPr>
          <a:xfrm>
            <a:off x="251520" y="4223666"/>
            <a:ext cx="595035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 sz="1600" dirty="0"/>
              <a:t>事例</a:t>
            </a:r>
            <a:endParaRPr kumimoji="1" lang="ja-JP" altLang="en-US" sz="1600" dirty="0"/>
          </a:p>
        </p:txBody>
      </p:sp>
      <p:graphicFrame>
        <p:nvGraphicFramePr>
          <p:cNvPr id="103" name="表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347447"/>
              </p:ext>
            </p:extLst>
          </p:nvPr>
        </p:nvGraphicFramePr>
        <p:xfrm>
          <a:off x="997567" y="4223666"/>
          <a:ext cx="7949670" cy="2509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2348620"/>
                <a:gridCol w="56010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/>
                        <a:t>設計フェーズ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/>
                        <a:t>アクセラレータ</a:t>
                      </a:r>
                      <a:r>
                        <a:rPr kumimoji="1" lang="ja-JP" altLang="en-US" sz="1400" dirty="0" smtClean="0"/>
                        <a:t>技術の開発事例</a:t>
                      </a:r>
                      <a:endParaRPr kumimoji="1" lang="ja-JP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dirty="0" smtClean="0"/>
                        <a:t>システム要件に基づき</a:t>
                      </a:r>
                      <a:r>
                        <a:rPr kumimoji="1" lang="en-US" altLang="ja-JP" sz="1400" dirty="0" smtClean="0"/>
                        <a:t>HW/SW</a:t>
                      </a:r>
                      <a:r>
                        <a:rPr kumimoji="1" lang="ja-JP" altLang="en-US" sz="1400" dirty="0" smtClean="0"/>
                        <a:t>分割</a:t>
                      </a:r>
                      <a:endParaRPr kumimoji="1" lang="en-US" altLang="ja-JP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・</a:t>
                      </a:r>
                      <a:r>
                        <a:rPr kumimoji="1" lang="en-US" altLang="ja-JP" sz="1400" dirty="0" smtClean="0"/>
                        <a:t>C++/OpenCL</a:t>
                      </a:r>
                      <a:r>
                        <a:rPr kumimoji="1" lang="ja-JP" altLang="en-US" sz="1400" dirty="0" smtClean="0"/>
                        <a:t>など高位言語による</a:t>
                      </a:r>
                      <a:r>
                        <a:rPr kumimoji="1" lang="en-US" altLang="ja-JP" sz="1400" dirty="0" smtClean="0"/>
                        <a:t>FPGA</a:t>
                      </a:r>
                      <a:r>
                        <a:rPr kumimoji="1" lang="ja-JP" altLang="en-US" sz="1400" dirty="0" smtClean="0"/>
                        <a:t>設計</a:t>
                      </a:r>
                      <a:endParaRPr kumimoji="1" lang="en-US" altLang="ja-JP" sz="1400" dirty="0" smtClean="0"/>
                    </a:p>
                    <a:p>
                      <a:r>
                        <a:rPr kumimoji="1" lang="ja-JP" altLang="en-US" sz="1400" dirty="0" smtClean="0"/>
                        <a:t>・</a:t>
                      </a:r>
                      <a:r>
                        <a:rPr kumimoji="1" lang="en-US" altLang="ja-JP" sz="1400" dirty="0" smtClean="0"/>
                        <a:t>C++/OpenCL/CUDA-C</a:t>
                      </a:r>
                      <a:r>
                        <a:rPr kumimoji="1" lang="ja-JP" altLang="en-US" sz="1400" dirty="0" smtClean="0"/>
                        <a:t>など多種言語混在でのラピッド・プロトタイピング</a:t>
                      </a:r>
                      <a:endParaRPr kumimoji="1" lang="en-US" altLang="ja-JP" sz="1400" dirty="0" smtClean="0"/>
                    </a:p>
                    <a:p>
                      <a:r>
                        <a:rPr kumimoji="1" lang="ja-JP" altLang="en-US" sz="1400" dirty="0" smtClean="0"/>
                        <a:t>・</a:t>
                      </a:r>
                      <a:r>
                        <a:rPr kumimoji="1" lang="en-US" altLang="ja-JP" sz="1400" dirty="0" smtClean="0"/>
                        <a:t>HDL</a:t>
                      </a:r>
                      <a:r>
                        <a:rPr kumimoji="1" lang="ja-JP" altLang="en-US" sz="1400" dirty="0" smtClean="0"/>
                        <a:t>記述による</a:t>
                      </a:r>
                      <a:r>
                        <a:rPr kumimoji="1" lang="en-US" altLang="ja-JP" sz="1400" dirty="0" smtClean="0"/>
                        <a:t>FPGA, ASIC</a:t>
                      </a:r>
                      <a:r>
                        <a:rPr kumimoji="1" lang="ja-JP" altLang="en-US" sz="1400" dirty="0" smtClean="0"/>
                        <a:t>デバイス最適化設計</a:t>
                      </a:r>
                      <a:endParaRPr kumimoji="1" lang="en-US" altLang="ja-JP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dirty="0" smtClean="0"/>
                        <a:t>FPGA</a:t>
                      </a:r>
                      <a:r>
                        <a:rPr kumimoji="1" lang="ja-JP" altLang="en-US" sz="1400" dirty="0" smtClean="0"/>
                        <a:t>高信頼化技術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・回路多重化に</a:t>
                      </a:r>
                      <a:r>
                        <a:rPr kumimoji="1" lang="ja-JP" altLang="en-US" sz="1400" dirty="0" smtClean="0"/>
                        <a:t>よる</a:t>
                      </a:r>
                      <a:r>
                        <a:rPr kumimoji="1" lang="en-US" altLang="ja-JP" sz="1400" dirty="0" smtClean="0"/>
                        <a:t>CRAM</a:t>
                      </a:r>
                      <a:r>
                        <a:rPr kumimoji="1" lang="ja-JP" altLang="en-US" sz="1400" dirty="0" smtClean="0"/>
                        <a:t>の中性子線高耐性設計</a:t>
                      </a:r>
                      <a:endParaRPr kumimoji="1" lang="en-US" altLang="ja-JP" sz="1400" dirty="0" smtClean="0"/>
                    </a:p>
                    <a:p>
                      <a:r>
                        <a:rPr kumimoji="1" lang="ja-JP" altLang="en-US" sz="1400" dirty="0" smtClean="0"/>
                        <a:t>・故障部位の</a:t>
                      </a:r>
                      <a:r>
                        <a:rPr kumimoji="1" lang="ja-JP" altLang="en-US" sz="1400" dirty="0" smtClean="0"/>
                        <a:t>部分回復技術による保全性向上設計</a:t>
                      </a:r>
                      <a:endParaRPr kumimoji="1" lang="ja-JP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dirty="0" smtClean="0"/>
                        <a:t>システム小型化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・</a:t>
                      </a:r>
                      <a:r>
                        <a:rPr kumimoji="1" lang="en-US" altLang="ja-JP" sz="1400" dirty="0" smtClean="0"/>
                        <a:t>FPGA</a:t>
                      </a:r>
                      <a:r>
                        <a:rPr kumimoji="1" lang="ja-JP" altLang="en-US" sz="1400" dirty="0" smtClean="0"/>
                        <a:t>内蔵</a:t>
                      </a:r>
                      <a:r>
                        <a:rPr kumimoji="1" lang="en-US" altLang="ja-JP" sz="1400" dirty="0" smtClean="0"/>
                        <a:t>CPU</a:t>
                      </a:r>
                      <a:r>
                        <a:rPr kumimoji="1" lang="ja-JP" altLang="en-US" sz="1400" dirty="0" smtClean="0"/>
                        <a:t>を活用した高電力効率設計</a:t>
                      </a:r>
                      <a:endParaRPr kumimoji="1" lang="en-US" altLang="ja-JP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dirty="0" smtClean="0"/>
                        <a:t>演算性能向上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・ハイエンド</a:t>
                      </a:r>
                      <a:r>
                        <a:rPr kumimoji="1" lang="en-US" altLang="ja-JP" sz="1400" dirty="0" smtClean="0"/>
                        <a:t>FPGA</a:t>
                      </a:r>
                      <a:r>
                        <a:rPr kumimoji="1" lang="ja-JP" altLang="en-US" sz="1400" dirty="0" smtClean="0"/>
                        <a:t>における高速演算</a:t>
                      </a:r>
                      <a:r>
                        <a:rPr kumimoji="1" lang="en-US" altLang="ja-JP" sz="1400" dirty="0" smtClean="0"/>
                        <a:t>IP</a:t>
                      </a:r>
                      <a:r>
                        <a:rPr kumimoji="1" lang="ja-JP" altLang="en-US" sz="1400" dirty="0" smtClean="0"/>
                        <a:t>の活用</a:t>
                      </a:r>
                      <a:endParaRPr kumimoji="1" lang="en-US" altLang="ja-JP" sz="1400" dirty="0" smtClean="0"/>
                    </a:p>
                    <a:p>
                      <a:r>
                        <a:rPr kumimoji="1" lang="ja-JP" altLang="en-US" sz="1400" dirty="0" smtClean="0"/>
                        <a:t>・高位</a:t>
                      </a:r>
                      <a:r>
                        <a:rPr kumimoji="1" lang="ja-JP" altLang="en-US" sz="1400" dirty="0" smtClean="0"/>
                        <a:t>言語</a:t>
                      </a:r>
                      <a:r>
                        <a:rPr kumimoji="1" lang="en-US" altLang="ja-JP" sz="1400" dirty="0" smtClean="0"/>
                        <a:t>/HDL</a:t>
                      </a:r>
                      <a:r>
                        <a:rPr kumimoji="1" lang="ja-JP" altLang="en-US" sz="1400" dirty="0" smtClean="0"/>
                        <a:t>記述に</a:t>
                      </a:r>
                      <a:r>
                        <a:rPr kumimoji="1" lang="ja-JP" altLang="en-US" sz="1400" dirty="0" smtClean="0"/>
                        <a:t>よるアルゴリズム</a:t>
                      </a:r>
                      <a:r>
                        <a:rPr kumimoji="1" lang="ja-JP" altLang="en-US" sz="1400" dirty="0" smtClean="0"/>
                        <a:t>の超並列化</a:t>
                      </a:r>
                      <a:endParaRPr kumimoji="1" lang="ja-JP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5" name="テキスト ボックス 64"/>
          <p:cNvSpPr txBox="1"/>
          <p:nvPr/>
        </p:nvSpPr>
        <p:spPr>
          <a:xfrm>
            <a:off x="5671091" y="873053"/>
            <a:ext cx="5088252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・アルゴ、高位合成⇒ＦＰＧＡの工程</a:t>
            </a:r>
            <a:endParaRPr lang="en-US" altLang="ja-JP" sz="2000" b="1" dirty="0" smtClean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0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・ソフト、ハードの切り分けから実現</a:t>
            </a:r>
            <a:endParaRPr lang="en-US" altLang="ja-JP" sz="2000" b="1" dirty="0" smtClean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0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小倉さん資料を参照（森重さんから送付）</a:t>
            </a:r>
            <a:endParaRPr lang="ja-JP" altLang="en-US" sz="2000" b="1" dirty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129996" y="2373693"/>
            <a:ext cx="559769" cy="27699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FPGA</a:t>
            </a:r>
            <a:endParaRPr kumimoji="1" lang="ja-JP" altLang="en-US" sz="1200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3248555" y="2370909"/>
            <a:ext cx="559769" cy="27699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FPGA</a:t>
            </a:r>
            <a:endParaRPr kumimoji="1" lang="ja-JP" altLang="en-US" sz="1200" dirty="0"/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3255505" y="3527790"/>
            <a:ext cx="559769" cy="27699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FPGA</a:t>
            </a:r>
            <a:endParaRPr kumimoji="1" lang="ja-JP" altLang="en-US" sz="1200" dirty="0"/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2129996" y="3525770"/>
            <a:ext cx="559769" cy="27699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FPGA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908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1"/>
          <p:cNvSpPr>
            <a:spLocks noChangeArrowheads="1"/>
          </p:cNvSpPr>
          <p:nvPr/>
        </p:nvSpPr>
        <p:spPr bwMode="auto">
          <a:xfrm>
            <a:off x="611560" y="240264"/>
            <a:ext cx="6984776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ja-JP" sz="2600" dirty="0" smtClean="0">
                <a:latin typeface="+mn-ea"/>
                <a:ea typeface="+mn-ea"/>
              </a:rPr>
              <a:t>-</a:t>
            </a:r>
            <a:r>
              <a:rPr lang="en-US" altLang="ja-JP" sz="2600" dirty="0">
                <a:latin typeface="+mn-ea"/>
                <a:ea typeface="+mn-ea"/>
              </a:rPr>
              <a:t>4</a:t>
            </a:r>
            <a:r>
              <a:rPr lang="en-US" altLang="ja-JP" sz="2600" dirty="0" smtClean="0">
                <a:latin typeface="+mn-ea"/>
                <a:ea typeface="+mn-ea"/>
              </a:rPr>
              <a:t>.</a:t>
            </a:r>
            <a:r>
              <a:rPr lang="ja-JP" altLang="en-US" sz="2600" dirty="0" smtClean="0">
                <a:latin typeface="+mn-ea"/>
                <a:ea typeface="+mn-ea"/>
              </a:rPr>
              <a:t>　</a:t>
            </a:r>
            <a:r>
              <a:rPr lang="en-US" altLang="ja-JP" sz="2600" dirty="0" smtClean="0">
                <a:latin typeface="+mn-ea"/>
                <a:ea typeface="+mn-ea"/>
              </a:rPr>
              <a:t>FPGA</a:t>
            </a:r>
            <a:r>
              <a:rPr lang="ja-JP" altLang="en-US" sz="2600" dirty="0" smtClean="0">
                <a:latin typeface="+mn-ea"/>
                <a:ea typeface="+mn-ea"/>
              </a:rPr>
              <a:t>技術　要求と実績</a:t>
            </a:r>
            <a:endParaRPr lang="en-US" altLang="ja-JP" sz="2600" dirty="0">
              <a:latin typeface="+mn-ea"/>
              <a:ea typeface="+mn-ea"/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582389"/>
              </p:ext>
            </p:extLst>
          </p:nvPr>
        </p:nvGraphicFramePr>
        <p:xfrm>
          <a:off x="467544" y="3212976"/>
          <a:ext cx="8217179" cy="3280519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{8A107856-5554-42FB-B03E-39F5DBC370BA}</a:tableStyleId>
              </a:tblPr>
              <a:tblGrid>
                <a:gridCol w="1448425"/>
                <a:gridCol w="2117710"/>
                <a:gridCol w="2380772"/>
                <a:gridCol w="2270272"/>
              </a:tblGrid>
              <a:tr h="30158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cap="none" spc="0" dirty="0">
                          <a:ln w="1905"/>
                          <a:solidFill>
                            <a:schemeClr val="bg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</a:rPr>
                        <a:t>案</a:t>
                      </a:r>
                      <a:r>
                        <a:rPr lang="ja-JP" altLang="en-US" sz="1400" u="none" strike="noStrike" cap="none" spc="0" dirty="0" smtClean="0">
                          <a:ln w="1905"/>
                          <a:solidFill>
                            <a:schemeClr val="bg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</a:rPr>
                        <a:t>件名</a:t>
                      </a:r>
                      <a:endParaRPr lang="ja-JP" altLang="en-US" sz="1400" b="1" i="0" u="none" strike="noStrike" cap="none" spc="0" dirty="0">
                        <a:ln w="1905"/>
                        <a:solidFill>
                          <a:schemeClr val="bg1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cap="none" spc="0" dirty="0" smtClean="0">
                          <a:ln w="1905"/>
                          <a:solidFill>
                            <a:schemeClr val="bg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</a:rPr>
                        <a:t>ストレージ</a:t>
                      </a:r>
                      <a:endParaRPr lang="en-US" sz="1400" b="1" i="0" u="none" strike="noStrike" cap="none" spc="0" dirty="0">
                        <a:ln w="1905"/>
                        <a:solidFill>
                          <a:schemeClr val="bg1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cap="none" spc="0" dirty="0" smtClean="0">
                          <a:ln w="1905"/>
                          <a:solidFill>
                            <a:schemeClr val="bg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</a:rPr>
                        <a:t>高安全</a:t>
                      </a:r>
                      <a:r>
                        <a:rPr lang="en-US" altLang="ja-JP" sz="1400" u="none" strike="noStrike" cap="none" spc="0" dirty="0" smtClean="0">
                          <a:ln w="1905"/>
                          <a:solidFill>
                            <a:schemeClr val="bg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</a:rPr>
                        <a:t>FPGA</a:t>
                      </a:r>
                      <a:r>
                        <a:rPr lang="ja-JP" altLang="en-US" sz="1400" u="none" strike="noStrike" cap="none" spc="0" dirty="0" smtClean="0">
                          <a:ln w="1905"/>
                          <a:solidFill>
                            <a:schemeClr val="bg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</a:rPr>
                        <a:t>技術開発</a:t>
                      </a:r>
                      <a:endParaRPr lang="en-US" sz="1400" b="1" i="0" u="none" strike="noStrike" cap="none" spc="0" dirty="0">
                        <a:ln w="1905"/>
                        <a:solidFill>
                          <a:schemeClr val="bg1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cap="none" spc="0" dirty="0" smtClean="0">
                          <a:ln w="1905"/>
                          <a:solidFill>
                            <a:schemeClr val="bg1"/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</a:rPr>
                        <a:t>機械学習</a:t>
                      </a:r>
                      <a:endParaRPr lang="en-US" sz="1400" b="1" i="0" u="none" strike="noStrike" cap="none" spc="0" dirty="0">
                        <a:ln w="1905"/>
                        <a:solidFill>
                          <a:schemeClr val="bg1"/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0158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effectLst/>
                        </a:rPr>
                        <a:t>開発期間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13/6</a:t>
                      </a:r>
                      <a:r>
                        <a:rPr lang="ja-JP" altLang="en-US" sz="1400" u="none" strike="noStrike" dirty="0">
                          <a:effectLst/>
                        </a:rPr>
                        <a:t>～</a:t>
                      </a:r>
                      <a:r>
                        <a:rPr lang="en-US" altLang="ja-JP" sz="1400" u="none" strike="noStrike" dirty="0">
                          <a:effectLst/>
                        </a:rPr>
                        <a:t>'14/3</a:t>
                      </a:r>
                      <a:endParaRPr lang="en-US" altLang="ja-JP" sz="1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14/1</a:t>
                      </a:r>
                      <a:r>
                        <a:rPr lang="ja-JP" altLang="en-US" sz="1400" u="none" strike="noStrike" dirty="0">
                          <a:effectLst/>
                        </a:rPr>
                        <a:t>～</a:t>
                      </a:r>
                      <a:r>
                        <a:rPr lang="en-US" altLang="ja-JP" sz="1400" u="none" strike="noStrike" dirty="0">
                          <a:effectLst/>
                        </a:rPr>
                        <a:t>'14/9</a:t>
                      </a:r>
                      <a:endParaRPr lang="en-US" altLang="ja-JP" sz="1400" b="0" i="0" u="none" strike="noStrike" dirty="0">
                        <a:solidFill>
                          <a:schemeClr val="accent6"/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 smtClean="0">
                          <a:effectLst/>
                        </a:rPr>
                        <a:t>15/4</a:t>
                      </a:r>
                      <a:r>
                        <a:rPr lang="ja-JP" altLang="en-US" sz="1400" u="none" strike="noStrike" dirty="0" smtClean="0">
                          <a:effectLst/>
                        </a:rPr>
                        <a:t>～</a:t>
                      </a:r>
                      <a:r>
                        <a:rPr lang="en-US" altLang="ja-JP" sz="1400" u="none" strike="noStrike" dirty="0" smtClean="0">
                          <a:effectLst/>
                        </a:rPr>
                        <a:t>'16/9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</a:tr>
              <a:tr h="30158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FPGA</a:t>
                      </a:r>
                      <a:r>
                        <a:rPr lang="ja-JP" altLang="en-US" sz="1400" u="none" strike="noStrike" dirty="0" smtClean="0">
                          <a:effectLst/>
                        </a:rPr>
                        <a:t>型式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ALTERA</a:t>
                      </a:r>
                      <a:endParaRPr lang="en-US" sz="1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XILINX</a:t>
                      </a:r>
                      <a:endParaRPr lang="en-US" sz="1400" u="none" strike="noStrike" dirty="0" smtClean="0">
                        <a:solidFill>
                          <a:schemeClr val="accent6"/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ALTERA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</a:tr>
              <a:tr h="30158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ARM</a:t>
                      </a:r>
                      <a:r>
                        <a:rPr lang="en-US" sz="1400" u="none" strike="noStrike" baseline="0" dirty="0" smtClean="0">
                          <a:effectLst/>
                        </a:rPr>
                        <a:t> A9 x 2Core</a:t>
                      </a:r>
                      <a:endParaRPr lang="en-US" sz="1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-</a:t>
                      </a:r>
                      <a:endParaRPr lang="en-US" sz="1400" u="none" strike="noStrike" dirty="0" smtClean="0">
                        <a:solidFill>
                          <a:schemeClr val="accent6"/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</a:tr>
              <a:tr h="30158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StratixV</a:t>
                      </a:r>
                      <a:r>
                        <a:rPr lang="en-US" sz="1400" u="none" strike="noStrike" dirty="0">
                          <a:effectLst/>
                        </a:rPr>
                        <a:t>  </a:t>
                      </a:r>
                      <a:r>
                        <a:rPr lang="en-US" sz="1400" u="none" strike="noStrike" dirty="0" smtClean="0">
                          <a:effectLst/>
                        </a:rPr>
                        <a:t>5SGXEABN</a:t>
                      </a:r>
                      <a:endParaRPr lang="en-US" sz="1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Vertex7  XC7VX485T</a:t>
                      </a:r>
                      <a:endParaRPr lang="en-US" sz="1400" b="0" i="0" u="none" strike="noStrike" dirty="0">
                        <a:solidFill>
                          <a:schemeClr val="accent6"/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 smtClean="0">
                          <a:effectLst/>
                        </a:rPr>
                        <a:t>StratixV</a:t>
                      </a:r>
                      <a:r>
                        <a:rPr lang="en-US" sz="1400" u="none" strike="noStrike" dirty="0" smtClean="0">
                          <a:effectLst/>
                        </a:rPr>
                        <a:t>  5SGXEA7N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</a:tr>
              <a:tr h="30158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CycloneV</a:t>
                      </a:r>
                      <a:r>
                        <a:rPr lang="en-US" sz="1400" u="none" strike="noStrike" dirty="0">
                          <a:effectLst/>
                        </a:rPr>
                        <a:t> ST  5CSTFD6D5</a:t>
                      </a:r>
                      <a:endParaRPr lang="en-US" sz="1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Kintex7  XC7K325T</a:t>
                      </a:r>
                      <a:endParaRPr lang="en-US" sz="1400" b="0" i="0" u="none" strike="noStrike" dirty="0">
                        <a:solidFill>
                          <a:schemeClr val="accent6"/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effectLst/>
                        </a:rPr>
                        <a:t>　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</a:tr>
              <a:tr h="552701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 smtClean="0">
                          <a:effectLst/>
                        </a:rPr>
                        <a:t>機能・用途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PCI Express</a:t>
                      </a:r>
                      <a:r>
                        <a:rPr lang="ja-JP" altLang="en-US" sz="1400" u="none" strike="noStrike" dirty="0">
                          <a:effectLst/>
                        </a:rPr>
                        <a:t>を用いた</a:t>
                      </a:r>
                      <a:br>
                        <a:rPr lang="ja-JP" altLang="en-US" sz="1400" u="none" strike="noStrike" dirty="0">
                          <a:effectLst/>
                        </a:rPr>
                      </a:br>
                      <a:r>
                        <a:rPr lang="ja-JP" altLang="en-US" sz="1400" u="none" strike="noStrike" dirty="0">
                          <a:effectLst/>
                        </a:rPr>
                        <a:t>高速ストレージ</a:t>
                      </a:r>
                      <a:endParaRPr lang="ja-JP" altLang="en-US" sz="1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</a:rPr>
                        <a:t>放射線耐性</a:t>
                      </a:r>
                      <a:r>
                        <a:rPr lang="zh-TW" altLang="en-US" sz="1400" u="none" strike="noStrike" dirty="0" smtClean="0">
                          <a:effectLst/>
                        </a:rPr>
                        <a:t>向上 評価</a:t>
                      </a:r>
                      <a:r>
                        <a:rPr lang="zh-TW" altLang="en-US" sz="1400" u="none" strike="noStrike" dirty="0">
                          <a:effectLst/>
                        </a:rPr>
                        <a:t>試作</a:t>
                      </a:r>
                      <a:endParaRPr lang="zh-TW" altLang="en-US" sz="1400" b="0" i="0" u="none" strike="noStrike" dirty="0">
                        <a:solidFill>
                          <a:schemeClr val="accent6"/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 smtClean="0">
                          <a:effectLst/>
                        </a:rPr>
                        <a:t>画像認識</a:t>
                      </a:r>
                      <a:endParaRPr lang="en-US" altLang="ja-JP" sz="14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ja-JP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コンピュータ・ビジョン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</a:tr>
              <a:tr h="3015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 smtClean="0">
                          <a:effectLst/>
                        </a:rPr>
                        <a:t>動作</a:t>
                      </a:r>
                      <a:r>
                        <a:rPr lang="zh-CN" altLang="en-US" sz="1400" u="none" strike="noStrike" dirty="0">
                          <a:effectLst/>
                        </a:rPr>
                        <a:t>周波数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800/200MHz</a:t>
                      </a:r>
                      <a:endParaRPr lang="en-US" sz="1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100MHz</a:t>
                      </a:r>
                      <a:endParaRPr lang="en-US" sz="1400" b="0" i="0" u="none" strike="noStrike" dirty="0">
                        <a:solidFill>
                          <a:schemeClr val="accent6"/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baseline="0" dirty="0" smtClean="0">
                          <a:effectLst/>
                        </a:rPr>
                        <a:t>TBD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</a:tr>
              <a:tr h="61672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effectLst/>
                        </a:rPr>
                        <a:t>キーワード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 smtClean="0">
                          <a:effectLst/>
                        </a:rPr>
                        <a:t>DB</a:t>
                      </a:r>
                      <a:r>
                        <a:rPr lang="ja-JP" altLang="en-US" sz="1400" u="none" strike="noStrike" dirty="0" smtClean="0">
                          <a:effectLst/>
                        </a:rPr>
                        <a:t>アクセラレーション</a:t>
                      </a:r>
                      <a:endParaRPr lang="en-US" sz="14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PCIe, </a:t>
                      </a:r>
                      <a:r>
                        <a:rPr lang="en-US" sz="1400" u="none" strike="noStrike" dirty="0">
                          <a:effectLst/>
                        </a:rPr>
                        <a:t>HPS, DDR3</a:t>
                      </a:r>
                      <a:endParaRPr lang="en-US" sz="1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 smtClean="0"/>
                        <a:t>高信頼化技術</a:t>
                      </a:r>
                      <a:endParaRPr lang="en-US" sz="14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SEM</a:t>
                      </a:r>
                      <a:r>
                        <a:rPr lang="en-US" sz="1400" u="none" strike="noStrike" dirty="0">
                          <a:effectLst/>
                        </a:rPr>
                        <a:t>, Partial </a:t>
                      </a:r>
                      <a:r>
                        <a:rPr lang="en-US" sz="1400" u="none" strike="noStrike" dirty="0" err="1">
                          <a:effectLst/>
                        </a:rPr>
                        <a:t>Reconfig</a:t>
                      </a:r>
                      <a:endParaRPr lang="en-US" sz="1400" b="0" i="0" u="none" strike="noStrike" dirty="0">
                        <a:solidFill>
                          <a:schemeClr val="accent6"/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 smtClean="0">
                          <a:effectLst/>
                        </a:rPr>
                        <a:t>多層ニューラルネット</a:t>
                      </a:r>
                      <a:endParaRPr lang="en-US" altLang="ja-JP" sz="14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CNN,</a:t>
                      </a:r>
                      <a:r>
                        <a:rPr lang="en-US" sz="14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400" u="none" strike="noStrike" baseline="0" dirty="0" err="1" smtClean="0">
                          <a:effectLst/>
                        </a:rPr>
                        <a:t>AlexNet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marL="7545" marR="7545" marT="8172" marB="0" anchor="ctr"/>
                </a:tc>
              </a:tr>
            </a:tbl>
          </a:graphicData>
        </a:graphic>
      </p:graphicFrame>
      <p:sp>
        <p:nvSpPr>
          <p:cNvPr id="6" name="Text Box 41"/>
          <p:cNvSpPr txBox="1">
            <a:spLocks noChangeArrowheads="1"/>
          </p:cNvSpPr>
          <p:nvPr/>
        </p:nvSpPr>
        <p:spPr bwMode="auto">
          <a:xfrm>
            <a:off x="107504" y="122404"/>
            <a:ext cx="1224136" cy="714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ja-JP" altLang="en-US" sz="5000" i="1" dirty="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rPr>
              <a:t>２</a:t>
            </a:r>
            <a:endParaRPr lang="en-US" altLang="ja-JP" sz="5000" i="1" dirty="0">
              <a:solidFill>
                <a:schemeClr val="tx1"/>
              </a:solidFill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7" name="スライド番号プレースホルダ 317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</p:spPr>
        <p:txBody>
          <a:bodyPr lIns="36000" tIns="36000" rIns="36000" bIns="36000"/>
          <a:lstStyle/>
          <a:p>
            <a:pPr>
              <a:defRPr/>
            </a:pPr>
            <a:fld id="{5C35FF61-C257-4D26-AFB1-7A43F2AC24B7}" type="slidenum">
              <a:rPr lang="en-US" altLang="ja-JP" smtClean="0"/>
              <a:pPr>
                <a:defRPr/>
              </a:pPr>
              <a:t>14</a:t>
            </a:fld>
            <a:endParaRPr lang="en-US" altLang="ja-JP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1520" y="2383838"/>
            <a:ext cx="595035" cy="3139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 sz="1600" dirty="0"/>
              <a:t>実績</a:t>
            </a:r>
            <a:endParaRPr kumimoji="1" lang="ja-JP" altLang="en-US" sz="16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1520" y="908720"/>
            <a:ext cx="595035" cy="3139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 sz="1600" dirty="0"/>
              <a:t>要求</a:t>
            </a:r>
            <a:endParaRPr kumimoji="1" lang="ja-JP" altLang="en-US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19" y="940788"/>
            <a:ext cx="3827277" cy="2128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角丸四角形 2"/>
          <p:cNvSpPr/>
          <p:nvPr/>
        </p:nvSpPr>
        <p:spPr bwMode="auto">
          <a:xfrm>
            <a:off x="6372200" y="3166868"/>
            <a:ext cx="2232248" cy="3430484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0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99592" y="924252"/>
            <a:ext cx="4291559" cy="97872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・</a:t>
            </a:r>
            <a:r>
              <a:rPr lang="ja-JP" altLang="en-US" sz="1600" dirty="0" smtClean="0"/>
              <a:t>一般</a:t>
            </a:r>
            <a:r>
              <a:rPr lang="ja-JP" altLang="en-US" sz="1600" dirty="0"/>
              <a:t>道</a:t>
            </a:r>
            <a:r>
              <a:rPr lang="ja-JP" altLang="en-US" sz="1600" dirty="0" smtClean="0"/>
              <a:t>自動運転に向け、</a:t>
            </a:r>
            <a:r>
              <a:rPr kumimoji="1" lang="ja-JP" altLang="en-US" sz="1600" dirty="0" smtClean="0"/>
              <a:t>車載デバイスに求め</a:t>
            </a:r>
            <a:endParaRPr kumimoji="1" lang="en-US" altLang="ja-JP" sz="1600" dirty="0" smtClean="0"/>
          </a:p>
          <a:p>
            <a:r>
              <a:rPr lang="en-US" altLang="ja-JP" sz="1600" dirty="0"/>
              <a:t> </a:t>
            </a:r>
            <a:r>
              <a:rPr lang="en-US" altLang="ja-JP" sz="1600" dirty="0" smtClean="0"/>
              <a:t> </a:t>
            </a:r>
            <a:r>
              <a:rPr kumimoji="1" lang="ja-JP" altLang="en-US" sz="1600" dirty="0" smtClean="0"/>
              <a:t>られる要求性能は</a:t>
            </a:r>
            <a:r>
              <a:rPr lang="ja-JP" altLang="en-US" sz="1600" dirty="0" smtClean="0"/>
              <a:t>３桁以上増大</a:t>
            </a:r>
            <a:endParaRPr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 smtClean="0"/>
              <a:t>CPU</a:t>
            </a:r>
            <a:r>
              <a:rPr kumimoji="1" lang="ja-JP" altLang="en-US" sz="1600" dirty="0" smtClean="0"/>
              <a:t>処理性能の伸びは小さいと予想</a:t>
            </a:r>
            <a:endParaRPr kumimoji="1" lang="en-US" altLang="ja-JP" sz="1600" dirty="0" smtClean="0"/>
          </a:p>
          <a:p>
            <a:r>
              <a:rPr lang="ja-JP" altLang="en-US" sz="1600" dirty="0" smtClean="0"/>
              <a:t>・大規模演算性能を要する</a:t>
            </a:r>
            <a:r>
              <a:rPr lang="en-US" altLang="ja-JP" sz="1600" dirty="0" smtClean="0"/>
              <a:t>AI</a:t>
            </a:r>
            <a:r>
              <a:rPr lang="ja-JP" altLang="en-US" sz="1600" dirty="0" smtClean="0"/>
              <a:t>応用が進む</a:t>
            </a:r>
            <a:endParaRPr kumimoji="1" lang="ja-JP" altLang="en-US" sz="1600" dirty="0"/>
          </a:p>
        </p:txBody>
      </p:sp>
      <p:sp>
        <p:nvSpPr>
          <p:cNvPr id="15" name="角丸四角形 14"/>
          <p:cNvSpPr/>
          <p:nvPr/>
        </p:nvSpPr>
        <p:spPr bwMode="auto">
          <a:xfrm>
            <a:off x="4139952" y="3166868"/>
            <a:ext cx="2232248" cy="3430484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0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99592" y="2383838"/>
            <a:ext cx="4291559" cy="75713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・ストレージ向けアクセラレータ</a:t>
            </a:r>
            <a:r>
              <a:rPr kumimoji="1" lang="en-US" altLang="ja-JP" sz="1600" dirty="0" smtClean="0"/>
              <a:t>FPGA</a:t>
            </a:r>
            <a:r>
              <a:rPr kumimoji="1" lang="ja-JP" altLang="en-US" sz="1600" dirty="0" smtClean="0"/>
              <a:t>実績あり</a:t>
            </a:r>
            <a:endParaRPr kumimoji="1" lang="en-US" altLang="ja-JP" sz="1600" dirty="0" smtClean="0"/>
          </a:p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 smtClean="0"/>
              <a:t>FPGA</a:t>
            </a:r>
            <a:r>
              <a:rPr kumimoji="1" lang="ja-JP" altLang="en-US" sz="1600" dirty="0" smtClean="0"/>
              <a:t>高信頼化技術の実績あり</a:t>
            </a:r>
            <a:endParaRPr kumimoji="1" lang="en-US" altLang="ja-JP" sz="1600" dirty="0" smtClean="0"/>
          </a:p>
          <a:p>
            <a:r>
              <a:rPr lang="ja-JP" altLang="en-US" sz="1600" dirty="0" smtClean="0"/>
              <a:t>・機械学習など過負荷演算の業務実施中</a:t>
            </a:r>
            <a:endParaRPr lang="en-US" altLang="ja-JP" sz="16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99592" y="1988840"/>
            <a:ext cx="4291559" cy="31393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・</a:t>
            </a:r>
            <a:r>
              <a:rPr kumimoji="1" lang="en-US" altLang="ja-JP" sz="1600" dirty="0" smtClean="0"/>
              <a:t>2023</a:t>
            </a:r>
            <a:r>
              <a:rPr kumimoji="1" lang="ja-JP" altLang="en-US" sz="1600" dirty="0" smtClean="0"/>
              <a:t>に向け、アクセラレータ市場急伸を予測</a:t>
            </a:r>
            <a:endParaRPr lang="en-US" altLang="ja-JP" sz="1600" dirty="0" smtClean="0"/>
          </a:p>
        </p:txBody>
      </p:sp>
      <p:sp>
        <p:nvSpPr>
          <p:cNvPr id="12" name="右矢印 11"/>
          <p:cNvSpPr/>
          <p:nvPr/>
        </p:nvSpPr>
        <p:spPr bwMode="auto">
          <a:xfrm rot="16200000">
            <a:off x="8064388" y="2024844"/>
            <a:ext cx="1080120" cy="2880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0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930739" y="2188256"/>
            <a:ext cx="745717" cy="2585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1200" dirty="0" smtClean="0"/>
              <a:t>３桁以上</a:t>
            </a:r>
            <a:endParaRPr kumimoji="1" lang="ja-JP" altLang="en-US" sz="1200" dirty="0"/>
          </a:p>
        </p:txBody>
      </p:sp>
      <p:sp>
        <p:nvSpPr>
          <p:cNvPr id="20" name="右カーブ矢印 19"/>
          <p:cNvSpPr/>
          <p:nvPr/>
        </p:nvSpPr>
        <p:spPr bwMode="auto">
          <a:xfrm>
            <a:off x="323528" y="1268760"/>
            <a:ext cx="504056" cy="919496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0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4401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 bwMode="auto">
          <a:xfrm>
            <a:off x="1762972" y="3430458"/>
            <a:ext cx="2696816" cy="15028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srgbClr val="000000"/>
              </a:solidFill>
            </a:endParaRPr>
          </a:p>
        </p:txBody>
      </p:sp>
      <p:sp>
        <p:nvSpPr>
          <p:cNvPr id="108" name="雲形吹き出し 107"/>
          <p:cNvSpPr/>
          <p:nvPr/>
        </p:nvSpPr>
        <p:spPr bwMode="auto">
          <a:xfrm>
            <a:off x="3032691" y="3559724"/>
            <a:ext cx="1362328" cy="1148257"/>
          </a:xfrm>
          <a:prstGeom prst="cloudCallout">
            <a:avLst>
              <a:gd name="adj1" fmla="val -14866"/>
              <a:gd name="adj2" fmla="val 41043"/>
            </a:avLst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srgbClr val="000000"/>
              </a:solidFill>
            </a:endParaRPr>
          </a:p>
        </p:txBody>
      </p:sp>
      <p:pic>
        <p:nvPicPr>
          <p:cNvPr id="1027" name="Picture 3" descr="C:\Users\20076171\Desktop\画像\b3-a003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204" y="3872476"/>
            <a:ext cx="590630" cy="59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2973699" y="4482609"/>
            <a:ext cx="1394934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（</a:t>
            </a:r>
            <a:r>
              <a:rPr lang="en-US" altLang="ja-JP" sz="12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Edge</a:t>
            </a:r>
            <a:r>
              <a:rPr lang="ja-JP" altLang="en-US" sz="12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 </a:t>
            </a:r>
            <a:r>
              <a:rPr lang="en-US" altLang="ja-JP" sz="12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Computing</a:t>
            </a:r>
            <a:r>
              <a:rPr lang="ja-JP" altLang="en-US" sz="12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）</a:t>
            </a:r>
          </a:p>
        </p:txBody>
      </p:sp>
      <p:cxnSp>
        <p:nvCxnSpPr>
          <p:cNvPr id="17" name="直線コネクタ 16"/>
          <p:cNvCxnSpPr>
            <a:stCxn id="1032" idx="3"/>
            <a:endCxn id="1027" idx="1"/>
          </p:cNvCxnSpPr>
          <p:nvPr/>
        </p:nvCxnSpPr>
        <p:spPr bwMode="auto">
          <a:xfrm>
            <a:off x="2835184" y="4166467"/>
            <a:ext cx="513020" cy="132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テキスト ボックス 22"/>
          <p:cNvSpPr txBox="1"/>
          <p:nvPr/>
        </p:nvSpPr>
        <p:spPr>
          <a:xfrm>
            <a:off x="2750828" y="3301192"/>
            <a:ext cx="646331" cy="2585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12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基地局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750" y="3680750"/>
            <a:ext cx="971434" cy="97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" name="テキスト ボックス 140"/>
          <p:cNvSpPr txBox="1"/>
          <p:nvPr/>
        </p:nvSpPr>
        <p:spPr>
          <a:xfrm>
            <a:off x="3111380" y="3613944"/>
            <a:ext cx="1253869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solidFill>
                  <a:srgbClr val="000000"/>
                </a:solidFill>
                <a:latin typeface="HGPｺﾞｼｯｸE"/>
                <a:ea typeface="HGPｺﾞｼｯｸE"/>
              </a:rPr>
              <a:t>ローカル</a:t>
            </a:r>
            <a:r>
              <a:rPr lang="ja-JP" altLang="en-US" sz="12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クラウド</a:t>
            </a:r>
          </a:p>
        </p:txBody>
      </p:sp>
      <p:sp>
        <p:nvSpPr>
          <p:cNvPr id="88" name="四角形吹き出し 87"/>
          <p:cNvSpPr/>
          <p:nvPr/>
        </p:nvSpPr>
        <p:spPr bwMode="auto">
          <a:xfrm>
            <a:off x="4943181" y="965168"/>
            <a:ext cx="4063402" cy="2218030"/>
          </a:xfrm>
          <a:prstGeom prst="wedgeRectCallout">
            <a:avLst>
              <a:gd name="adj1" fmla="val -74569"/>
              <a:gd name="adj2" fmla="val 65481"/>
            </a:avLst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srgbClr val="000000"/>
              </a:solidFill>
            </a:endParaRPr>
          </a:p>
        </p:txBody>
      </p:sp>
      <p:sp>
        <p:nvSpPr>
          <p:cNvPr id="2" name="雲形吹き出し 1"/>
          <p:cNvSpPr/>
          <p:nvPr/>
        </p:nvSpPr>
        <p:spPr bwMode="auto">
          <a:xfrm>
            <a:off x="125361" y="877527"/>
            <a:ext cx="3670115" cy="2123770"/>
          </a:xfrm>
          <a:prstGeom prst="cloudCallout">
            <a:avLst>
              <a:gd name="adj1" fmla="val -14866"/>
              <a:gd name="adj2" fmla="val 41043"/>
            </a:avLst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srgbClr val="00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829631" y="967622"/>
            <a:ext cx="1249060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センター</a:t>
            </a:r>
            <a:r>
              <a:rPr lang="ja-JP" altLang="en-US" sz="1200" dirty="0">
                <a:solidFill>
                  <a:srgbClr val="000000"/>
                </a:solidFill>
                <a:latin typeface="HGPｺﾞｼｯｸE"/>
                <a:ea typeface="HGPｺﾞｼｯｸE"/>
              </a:rPr>
              <a:t>クラウド</a:t>
            </a:r>
            <a:endParaRPr lang="ja-JP" altLang="en-US" sz="1200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</p:txBody>
      </p:sp>
      <p:pic>
        <p:nvPicPr>
          <p:cNvPr id="18" name="Picture 2" descr="C:\Users\20076171\Desktop\画像\b3-a003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25" y="2080981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20076171\Desktop\画像\b3-a003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18" y="2080983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20076171\Desktop\画像\b3-a003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884" y="1218780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20076171\Desktop\画像\b3-a003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5" y="1226154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>
            <a:stCxn id="18" idx="0"/>
          </p:cNvCxnSpPr>
          <p:nvPr/>
        </p:nvCxnSpPr>
        <p:spPr bwMode="auto">
          <a:xfrm flipH="1" flipV="1">
            <a:off x="2678137" y="1723605"/>
            <a:ext cx="1" cy="35737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5" name="直線矢印コネクタ 34"/>
          <p:cNvCxnSpPr>
            <a:endCxn id="26" idx="2"/>
          </p:cNvCxnSpPr>
          <p:nvPr/>
        </p:nvCxnSpPr>
        <p:spPr bwMode="auto">
          <a:xfrm flipH="1" flipV="1">
            <a:off x="1792298" y="1730979"/>
            <a:ext cx="661863" cy="35000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8" name="直線矢印コネクタ 37"/>
          <p:cNvCxnSpPr>
            <a:stCxn id="26" idx="2"/>
            <a:endCxn id="24" idx="0"/>
          </p:cNvCxnSpPr>
          <p:nvPr/>
        </p:nvCxnSpPr>
        <p:spPr bwMode="auto">
          <a:xfrm flipH="1">
            <a:off x="1771631" y="1730979"/>
            <a:ext cx="20667" cy="35000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41" name="直線矢印コネクタ 40"/>
          <p:cNvCxnSpPr/>
          <p:nvPr/>
        </p:nvCxnSpPr>
        <p:spPr bwMode="auto">
          <a:xfrm flipH="1">
            <a:off x="1944698" y="1723605"/>
            <a:ext cx="509463" cy="35737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42" name="四角形吹き出し 141"/>
          <p:cNvSpPr/>
          <p:nvPr/>
        </p:nvSpPr>
        <p:spPr bwMode="auto">
          <a:xfrm>
            <a:off x="4930887" y="967622"/>
            <a:ext cx="4063402" cy="2218030"/>
          </a:xfrm>
          <a:prstGeom prst="wedgeRectCallout">
            <a:avLst>
              <a:gd name="adj1" fmla="val -82191"/>
              <a:gd name="adj2" fmla="val -1677"/>
            </a:avLst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srgbClr val="000000"/>
              </a:solidFill>
            </a:endParaRPr>
          </a:p>
        </p:txBody>
      </p:sp>
      <p:grpSp>
        <p:nvGrpSpPr>
          <p:cNvPr id="82" name="グループ化 81"/>
          <p:cNvGrpSpPr/>
          <p:nvPr/>
        </p:nvGrpSpPr>
        <p:grpSpPr>
          <a:xfrm>
            <a:off x="5538085" y="1954164"/>
            <a:ext cx="1194558" cy="1054510"/>
            <a:chOff x="7624915" y="1614948"/>
            <a:chExt cx="1194558" cy="1054510"/>
          </a:xfrm>
        </p:grpSpPr>
        <p:sp>
          <p:nvSpPr>
            <p:cNvPr id="83" name="正方形/長方形 82"/>
            <p:cNvSpPr/>
            <p:nvPr/>
          </p:nvSpPr>
          <p:spPr bwMode="auto">
            <a:xfrm>
              <a:off x="7624915" y="1614948"/>
              <a:ext cx="1194558" cy="10545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84" name="テキスト ボックス 83"/>
            <p:cNvSpPr txBox="1"/>
            <p:nvPr/>
          </p:nvSpPr>
          <p:spPr>
            <a:xfrm>
              <a:off x="7624915" y="1614948"/>
              <a:ext cx="119455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学習エンジン</a:t>
              </a:r>
            </a:p>
          </p:txBody>
        </p:sp>
        <p:sp>
          <p:nvSpPr>
            <p:cNvPr id="85" name="正方形/長方形 84"/>
            <p:cNvSpPr/>
            <p:nvPr/>
          </p:nvSpPr>
          <p:spPr bwMode="auto">
            <a:xfrm>
              <a:off x="7801897" y="1927748"/>
              <a:ext cx="774290" cy="2181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ja-JP" altLang="en-US" sz="1200" dirty="0" smtClean="0">
                  <a:solidFill>
                    <a:srgbClr val="000000"/>
                  </a:solidFill>
                </a:rPr>
                <a:t>汎用</a:t>
              </a:r>
              <a:r>
                <a:rPr lang="en-US" altLang="ja-JP" sz="1200" dirty="0" smtClean="0">
                  <a:solidFill>
                    <a:srgbClr val="000000"/>
                  </a:solidFill>
                </a:rPr>
                <a:t>CPU</a:t>
              </a:r>
              <a:endParaRPr lang="ja-JP" alt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6" name="正方形/長方形 85"/>
            <p:cNvSpPr/>
            <p:nvPr/>
          </p:nvSpPr>
          <p:spPr bwMode="auto">
            <a:xfrm>
              <a:off x="7799443" y="2146514"/>
              <a:ext cx="774290" cy="2181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ja-JP" sz="1200" dirty="0">
                  <a:solidFill>
                    <a:srgbClr val="000000"/>
                  </a:solidFill>
                </a:rPr>
                <a:t>GPU</a:t>
              </a:r>
              <a:endParaRPr lang="ja-JP" alt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7" name="正方形/長方形 86"/>
            <p:cNvSpPr/>
            <p:nvPr/>
          </p:nvSpPr>
          <p:spPr bwMode="auto">
            <a:xfrm>
              <a:off x="7804363" y="2365280"/>
              <a:ext cx="774290" cy="21814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ja-JP" sz="1200" dirty="0">
                  <a:solidFill>
                    <a:srgbClr val="000000"/>
                  </a:solidFill>
                </a:rPr>
                <a:t>FPGA</a:t>
              </a:r>
              <a:endParaRPr lang="ja-JP" altLang="en-US" sz="12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76" name="グループ化 75"/>
          <p:cNvGrpSpPr/>
          <p:nvPr/>
        </p:nvGrpSpPr>
        <p:grpSpPr>
          <a:xfrm>
            <a:off x="5407807" y="1823886"/>
            <a:ext cx="1194558" cy="1054510"/>
            <a:chOff x="7624915" y="1614948"/>
            <a:chExt cx="1194558" cy="1054510"/>
          </a:xfrm>
        </p:grpSpPr>
        <p:sp>
          <p:nvSpPr>
            <p:cNvPr id="77" name="正方形/長方形 76"/>
            <p:cNvSpPr/>
            <p:nvPr/>
          </p:nvSpPr>
          <p:spPr bwMode="auto">
            <a:xfrm>
              <a:off x="7624915" y="1614948"/>
              <a:ext cx="1194558" cy="10545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78" name="テキスト ボックス 77"/>
            <p:cNvSpPr txBox="1"/>
            <p:nvPr/>
          </p:nvSpPr>
          <p:spPr>
            <a:xfrm>
              <a:off x="7624915" y="1614948"/>
              <a:ext cx="119455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学習エンジン</a:t>
              </a:r>
            </a:p>
          </p:txBody>
        </p:sp>
        <p:sp>
          <p:nvSpPr>
            <p:cNvPr id="79" name="正方形/長方形 78"/>
            <p:cNvSpPr/>
            <p:nvPr/>
          </p:nvSpPr>
          <p:spPr bwMode="auto">
            <a:xfrm>
              <a:off x="7801897" y="1927748"/>
              <a:ext cx="774290" cy="2181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ja-JP" altLang="en-US" sz="1200" dirty="0" smtClean="0">
                  <a:solidFill>
                    <a:srgbClr val="000000"/>
                  </a:solidFill>
                </a:rPr>
                <a:t>汎用</a:t>
              </a:r>
              <a:r>
                <a:rPr lang="en-US" altLang="ja-JP" sz="1200" dirty="0" smtClean="0">
                  <a:solidFill>
                    <a:srgbClr val="000000"/>
                  </a:solidFill>
                </a:rPr>
                <a:t>CPU</a:t>
              </a:r>
              <a:endParaRPr lang="ja-JP" alt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0" name="正方形/長方形 79"/>
            <p:cNvSpPr/>
            <p:nvPr/>
          </p:nvSpPr>
          <p:spPr bwMode="auto">
            <a:xfrm>
              <a:off x="7799443" y="2146514"/>
              <a:ext cx="774290" cy="2181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ja-JP" sz="1200" dirty="0">
                  <a:solidFill>
                    <a:srgbClr val="000000"/>
                  </a:solidFill>
                </a:rPr>
                <a:t>GPU</a:t>
              </a:r>
              <a:endParaRPr lang="ja-JP" alt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1" name="正方形/長方形 80"/>
            <p:cNvSpPr/>
            <p:nvPr/>
          </p:nvSpPr>
          <p:spPr bwMode="auto">
            <a:xfrm>
              <a:off x="7804363" y="2365280"/>
              <a:ext cx="774290" cy="21814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ja-JP" sz="1200" dirty="0">
                  <a:solidFill>
                    <a:srgbClr val="000000"/>
                  </a:solidFill>
                </a:rPr>
                <a:t>FPGA</a:t>
              </a:r>
              <a:endParaRPr lang="ja-JP" altLang="en-US" sz="12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68" name="グループ化 67"/>
          <p:cNvGrpSpPr/>
          <p:nvPr/>
        </p:nvGrpSpPr>
        <p:grpSpPr>
          <a:xfrm>
            <a:off x="5277529" y="1693608"/>
            <a:ext cx="1194558" cy="1054510"/>
            <a:chOff x="7624915" y="1614948"/>
            <a:chExt cx="1194558" cy="1054510"/>
          </a:xfrm>
        </p:grpSpPr>
        <p:sp>
          <p:nvSpPr>
            <p:cNvPr id="69" name="正方形/長方形 68"/>
            <p:cNvSpPr/>
            <p:nvPr/>
          </p:nvSpPr>
          <p:spPr bwMode="auto">
            <a:xfrm>
              <a:off x="7624915" y="1614948"/>
              <a:ext cx="1194558" cy="10545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7624915" y="1614948"/>
              <a:ext cx="119455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学習エンジン</a:t>
              </a:r>
            </a:p>
          </p:txBody>
        </p:sp>
        <p:sp>
          <p:nvSpPr>
            <p:cNvPr id="71" name="正方形/長方形 70"/>
            <p:cNvSpPr/>
            <p:nvPr/>
          </p:nvSpPr>
          <p:spPr bwMode="auto">
            <a:xfrm>
              <a:off x="7801897" y="1927748"/>
              <a:ext cx="774290" cy="2181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ja-JP" altLang="en-US" sz="1200" dirty="0" smtClean="0">
                  <a:solidFill>
                    <a:srgbClr val="000000"/>
                  </a:solidFill>
                </a:rPr>
                <a:t>汎用</a:t>
              </a:r>
              <a:r>
                <a:rPr lang="en-US" altLang="ja-JP" sz="1200" dirty="0" smtClean="0">
                  <a:solidFill>
                    <a:srgbClr val="000000"/>
                  </a:solidFill>
                </a:rPr>
                <a:t>CPU</a:t>
              </a:r>
              <a:endParaRPr lang="ja-JP" alt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2" name="正方形/長方形 71"/>
            <p:cNvSpPr/>
            <p:nvPr/>
          </p:nvSpPr>
          <p:spPr bwMode="auto">
            <a:xfrm>
              <a:off x="7799443" y="2146514"/>
              <a:ext cx="774290" cy="2181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ja-JP" sz="1200" dirty="0">
                  <a:solidFill>
                    <a:srgbClr val="000000"/>
                  </a:solidFill>
                </a:rPr>
                <a:t>GPU</a:t>
              </a:r>
              <a:endParaRPr lang="ja-JP" alt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3" name="正方形/長方形 72"/>
            <p:cNvSpPr/>
            <p:nvPr/>
          </p:nvSpPr>
          <p:spPr bwMode="auto">
            <a:xfrm>
              <a:off x="7804363" y="2365280"/>
              <a:ext cx="774290" cy="21814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ja-JP" sz="1200" dirty="0">
                  <a:solidFill>
                    <a:srgbClr val="000000"/>
                  </a:solidFill>
                </a:rPr>
                <a:t>FPGA</a:t>
              </a:r>
              <a:endParaRPr lang="ja-JP" altLang="en-US" sz="12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75" name="グループ化 74"/>
          <p:cNvGrpSpPr/>
          <p:nvPr/>
        </p:nvGrpSpPr>
        <p:grpSpPr>
          <a:xfrm>
            <a:off x="3314043" y="5985182"/>
            <a:ext cx="984428" cy="736104"/>
            <a:chOff x="5327882" y="2177617"/>
            <a:chExt cx="984428" cy="736104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882" y="2177617"/>
              <a:ext cx="984428" cy="736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正方形/長方形 73"/>
            <p:cNvSpPr/>
            <p:nvPr/>
          </p:nvSpPr>
          <p:spPr bwMode="auto">
            <a:xfrm>
              <a:off x="5626510" y="2455606"/>
              <a:ext cx="553064" cy="2359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76" y="3480386"/>
            <a:ext cx="670684" cy="670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08" y="5871478"/>
            <a:ext cx="631814" cy="631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タイトル 11"/>
          <p:cNvSpPr>
            <a:spLocks noGrp="1"/>
          </p:cNvSpPr>
          <p:nvPr>
            <p:ph type="title"/>
          </p:nvPr>
        </p:nvSpPr>
        <p:spPr>
          <a:xfrm>
            <a:off x="113191" y="179482"/>
            <a:ext cx="5795176" cy="424732"/>
          </a:xfrm>
        </p:spPr>
        <p:txBody>
          <a:bodyPr/>
          <a:lstStyle/>
          <a:p>
            <a:r>
              <a:rPr lang="ja-JP" altLang="en-US" dirty="0" smtClean="0"/>
              <a:t>階層型機械学習 と </a:t>
            </a:r>
            <a:r>
              <a:rPr lang="en-US" altLang="ja-JP" dirty="0" smtClean="0"/>
              <a:t>FPGA</a:t>
            </a:r>
            <a:r>
              <a:rPr lang="ja-JP" altLang="en-US" dirty="0" smtClean="0"/>
              <a:t>アクセラレーション</a:t>
            </a:r>
            <a:endParaRPr lang="ja-JP" altLang="en-US" dirty="0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A64E9-DEE1-40B5-88E8-A6C3DD001D0B}" type="slidenum">
              <a:rPr lang="en-US" altLang="ja-JP" smtClean="0">
                <a:solidFill>
                  <a:srgbClr val="000000"/>
                </a:solidFill>
              </a:rPr>
              <a:pPr/>
              <a:t>15</a:t>
            </a:fld>
            <a:endParaRPr lang="en-US" altLang="ja-JP">
              <a:solidFill>
                <a:srgbClr val="000000"/>
              </a:solidFill>
            </a:endParaRPr>
          </a:p>
        </p:txBody>
      </p:sp>
      <p:cxnSp>
        <p:nvCxnSpPr>
          <p:cNvPr id="4" name="直線矢印コネクタ 3"/>
          <p:cNvCxnSpPr>
            <a:endCxn id="18" idx="2"/>
          </p:cNvCxnSpPr>
          <p:nvPr/>
        </p:nvCxnSpPr>
        <p:spPr bwMode="auto">
          <a:xfrm flipV="1">
            <a:off x="2507226" y="2585806"/>
            <a:ext cx="170912" cy="10949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44" name="直線矢印コネクタ 43"/>
          <p:cNvCxnSpPr/>
          <p:nvPr/>
        </p:nvCxnSpPr>
        <p:spPr bwMode="auto">
          <a:xfrm flipH="1" flipV="1">
            <a:off x="1781964" y="2585808"/>
            <a:ext cx="242079" cy="109494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62" name="直線矢印コネクタ 61"/>
          <p:cNvCxnSpPr/>
          <p:nvPr/>
        </p:nvCxnSpPr>
        <p:spPr bwMode="auto">
          <a:xfrm flipH="1" flipV="1">
            <a:off x="339214" y="4015085"/>
            <a:ext cx="679001" cy="197009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65" name="直線矢印コネクタ 64"/>
          <p:cNvCxnSpPr>
            <a:stCxn id="105" idx="0"/>
          </p:cNvCxnSpPr>
          <p:nvPr/>
        </p:nvCxnSpPr>
        <p:spPr bwMode="auto">
          <a:xfrm flipH="1" flipV="1">
            <a:off x="3314043" y="4933329"/>
            <a:ext cx="229263" cy="92463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01" y="5825317"/>
            <a:ext cx="724136" cy="72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34" y="5786151"/>
            <a:ext cx="730660" cy="73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63" y="5981099"/>
            <a:ext cx="717141" cy="71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" name="直線矢印コネクタ 62"/>
          <p:cNvCxnSpPr/>
          <p:nvPr/>
        </p:nvCxnSpPr>
        <p:spPr bwMode="auto">
          <a:xfrm flipV="1">
            <a:off x="1863750" y="4933329"/>
            <a:ext cx="746715" cy="104777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64" name="直線矢印コネクタ 63"/>
          <p:cNvCxnSpPr/>
          <p:nvPr/>
        </p:nvCxnSpPr>
        <p:spPr bwMode="auto">
          <a:xfrm flipV="1">
            <a:off x="2675645" y="4933329"/>
            <a:ext cx="254905" cy="101763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61" name="直線矢印コネクタ 60"/>
          <p:cNvCxnSpPr>
            <a:stCxn id="95" idx="0"/>
          </p:cNvCxnSpPr>
          <p:nvPr/>
        </p:nvCxnSpPr>
        <p:spPr bwMode="auto">
          <a:xfrm flipH="1" flipV="1">
            <a:off x="3806257" y="4933329"/>
            <a:ext cx="424276" cy="92542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5" name="テキスト ボックス 94"/>
          <p:cNvSpPr txBox="1"/>
          <p:nvPr/>
        </p:nvSpPr>
        <p:spPr>
          <a:xfrm>
            <a:off x="3856071" y="5858758"/>
            <a:ext cx="748923" cy="24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渋滞情報</a:t>
            </a:r>
          </a:p>
        </p:txBody>
      </p:sp>
      <p:sp>
        <p:nvSpPr>
          <p:cNvPr id="105" name="テキスト ボックス 104"/>
          <p:cNvSpPr txBox="1"/>
          <p:nvPr/>
        </p:nvSpPr>
        <p:spPr>
          <a:xfrm>
            <a:off x="3248994" y="5857963"/>
            <a:ext cx="588623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信号機</a:t>
            </a:r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280398" y="3414644"/>
            <a:ext cx="421910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50" dirty="0">
                <a:solidFill>
                  <a:srgbClr val="000000"/>
                </a:solidFill>
                <a:latin typeface="HGPｺﾞｼｯｸE"/>
                <a:ea typeface="HGPｺﾞｼｯｸE"/>
              </a:rPr>
              <a:t>GPS</a:t>
            </a:r>
            <a:endParaRPr lang="ja-JP" altLang="en-US" sz="1050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940382" y="5498711"/>
            <a:ext cx="434734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50" dirty="0">
                <a:solidFill>
                  <a:srgbClr val="000000"/>
                </a:solidFill>
                <a:latin typeface="HGPｺﾞｼｯｸE"/>
                <a:ea typeface="HGPｺﾞｼｯｸE"/>
              </a:rPr>
              <a:t>V2X</a:t>
            </a:r>
            <a:endParaRPr lang="ja-JP" altLang="en-US" sz="1050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</p:txBody>
      </p:sp>
      <p:cxnSp>
        <p:nvCxnSpPr>
          <p:cNvPr id="31" name="直線矢印コネクタ 30"/>
          <p:cNvCxnSpPr/>
          <p:nvPr/>
        </p:nvCxnSpPr>
        <p:spPr bwMode="auto">
          <a:xfrm flipV="1">
            <a:off x="1187245" y="4933329"/>
            <a:ext cx="1049862" cy="101763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grpSp>
        <p:nvGrpSpPr>
          <p:cNvPr id="1040" name="グループ化 1039"/>
          <p:cNvGrpSpPr/>
          <p:nvPr/>
        </p:nvGrpSpPr>
        <p:grpSpPr>
          <a:xfrm>
            <a:off x="5147251" y="1563330"/>
            <a:ext cx="1194558" cy="1054510"/>
            <a:chOff x="7624915" y="1614948"/>
            <a:chExt cx="1194558" cy="1054510"/>
          </a:xfrm>
        </p:grpSpPr>
        <p:sp>
          <p:nvSpPr>
            <p:cNvPr id="1038" name="正方形/長方形 1037"/>
            <p:cNvSpPr/>
            <p:nvPr/>
          </p:nvSpPr>
          <p:spPr bwMode="auto">
            <a:xfrm>
              <a:off x="7624915" y="1614948"/>
              <a:ext cx="1194558" cy="10545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テキスト ボックス 1036"/>
            <p:cNvSpPr txBox="1"/>
            <p:nvPr/>
          </p:nvSpPr>
          <p:spPr>
            <a:xfrm>
              <a:off x="7624915" y="1614948"/>
              <a:ext cx="119455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学習エンジン</a:t>
              </a:r>
            </a:p>
          </p:txBody>
        </p:sp>
        <p:sp>
          <p:nvSpPr>
            <p:cNvPr id="1039" name="正方形/長方形 1038"/>
            <p:cNvSpPr/>
            <p:nvPr/>
          </p:nvSpPr>
          <p:spPr bwMode="auto">
            <a:xfrm>
              <a:off x="7801897" y="1927748"/>
              <a:ext cx="774290" cy="2181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ja-JP" altLang="en-US" sz="1200" dirty="0" smtClean="0">
                  <a:solidFill>
                    <a:srgbClr val="000000"/>
                  </a:solidFill>
                </a:rPr>
                <a:t>汎用</a:t>
              </a:r>
              <a:r>
                <a:rPr lang="en-US" altLang="ja-JP" sz="1200" dirty="0" smtClean="0">
                  <a:solidFill>
                    <a:srgbClr val="000000"/>
                  </a:solidFill>
                </a:rPr>
                <a:t>CPU</a:t>
              </a:r>
              <a:endParaRPr lang="ja-JP" alt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46" name="正方形/長方形 145"/>
            <p:cNvSpPr/>
            <p:nvPr/>
          </p:nvSpPr>
          <p:spPr bwMode="auto">
            <a:xfrm>
              <a:off x="7799443" y="2146514"/>
              <a:ext cx="774290" cy="2181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ja-JP" sz="1200" dirty="0">
                  <a:solidFill>
                    <a:srgbClr val="000000"/>
                  </a:solidFill>
                </a:rPr>
                <a:t>GPU</a:t>
              </a:r>
              <a:endParaRPr lang="ja-JP" alt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47" name="正方形/長方形 146"/>
            <p:cNvSpPr/>
            <p:nvPr/>
          </p:nvSpPr>
          <p:spPr bwMode="auto">
            <a:xfrm>
              <a:off x="7804363" y="2365280"/>
              <a:ext cx="774290" cy="21814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ja-JP" sz="1200" dirty="0">
                  <a:solidFill>
                    <a:srgbClr val="000000"/>
                  </a:solidFill>
                </a:rPr>
                <a:t>FPGA</a:t>
              </a:r>
              <a:endParaRPr lang="ja-JP" altLang="en-US" sz="1200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48" name="テキスト ボックス 147"/>
          <p:cNvSpPr txBox="1"/>
          <p:nvPr/>
        </p:nvSpPr>
        <p:spPr>
          <a:xfrm>
            <a:off x="4930887" y="967622"/>
            <a:ext cx="321434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階層型機械学習</a:t>
            </a:r>
            <a:endParaRPr lang="en-US" altLang="ja-JP" sz="1400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（</a:t>
            </a:r>
            <a:r>
              <a:rPr lang="en-US" altLang="ja-JP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DNN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型活用 高効率情報処理システム）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796251" y="1480331"/>
            <a:ext cx="2198038" cy="1449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GPU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に比べて高効率な</a:t>
            </a:r>
            <a:endParaRPr lang="en-US" altLang="ja-JP" sz="1400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r>
              <a:rPr lang="ja-JP" altLang="en-US" sz="1400" dirty="0">
                <a:solidFill>
                  <a:srgbClr val="000000"/>
                </a:solidFill>
                <a:latin typeface="HGPｺﾞｼｯｸE"/>
                <a:ea typeface="HGPｺﾞｼｯｸE"/>
              </a:rPr>
              <a:t> 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    </a:t>
            </a:r>
            <a:r>
              <a:rPr lang="en-US" altLang="ja-JP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FPGA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学習エンジン</a:t>
            </a:r>
            <a:endParaRPr lang="en-US" altLang="ja-JP" sz="1400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     （</a:t>
            </a:r>
            <a:r>
              <a:rPr lang="en-US" altLang="ja-JP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GFLOPS/W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 の向上）</a:t>
            </a:r>
            <a:endParaRPr lang="en-US" altLang="ja-JP" sz="1400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ハード性能考慮の</a:t>
            </a:r>
            <a:endParaRPr lang="en-US" altLang="ja-JP" sz="1400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     最適実装</a:t>
            </a:r>
            <a:endParaRPr lang="en-US" altLang="ja-JP" sz="1400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学習階層に応じた</a:t>
            </a:r>
            <a:endParaRPr lang="en-US" altLang="ja-JP" sz="1400" dirty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     スケーラブル</a:t>
            </a:r>
            <a:r>
              <a:rPr lang="en-US" altLang="ja-JP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DNN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構成</a:t>
            </a:r>
          </a:p>
        </p:txBody>
      </p:sp>
      <p:sp>
        <p:nvSpPr>
          <p:cNvPr id="22" name="左カーブ矢印 21"/>
          <p:cNvSpPr/>
          <p:nvPr/>
        </p:nvSpPr>
        <p:spPr bwMode="auto">
          <a:xfrm>
            <a:off x="5973165" y="2189584"/>
            <a:ext cx="212137" cy="272644"/>
          </a:xfrm>
          <a:prstGeom prst="curvedLeftArrow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srgbClr val="000000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119696" y="2185424"/>
            <a:ext cx="607859" cy="24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 dirty="0">
                <a:solidFill>
                  <a:srgbClr val="C5002A"/>
                </a:solidFill>
                <a:latin typeface="HGPｺﾞｼｯｸE"/>
                <a:ea typeface="HGPｺﾞｼｯｸE"/>
              </a:rPr>
              <a:t>最適化</a:t>
            </a:r>
            <a:endParaRPr lang="ja-JP" altLang="en-US" sz="1100" dirty="0" smtClean="0">
              <a:solidFill>
                <a:srgbClr val="C5002A"/>
              </a:solidFill>
              <a:latin typeface="HGPｺﾞｼｯｸE"/>
              <a:ea typeface="HGPｺﾞｼｯｸE"/>
            </a:endParaRPr>
          </a:p>
        </p:txBody>
      </p:sp>
      <p:cxnSp>
        <p:nvCxnSpPr>
          <p:cNvPr id="5" name="直線コネクタ 4"/>
          <p:cNvCxnSpPr/>
          <p:nvPr/>
        </p:nvCxnSpPr>
        <p:spPr bwMode="auto">
          <a:xfrm>
            <a:off x="4943181" y="2319496"/>
            <a:ext cx="0" cy="479322"/>
          </a:xfrm>
          <a:prstGeom prst="line">
            <a:avLst/>
          </a:prstGeom>
          <a:noFill/>
          <a:ln w="2857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直線矢印コネクタ 90"/>
          <p:cNvCxnSpPr/>
          <p:nvPr/>
        </p:nvCxnSpPr>
        <p:spPr bwMode="auto">
          <a:xfrm flipH="1" flipV="1">
            <a:off x="578505" y="4015086"/>
            <a:ext cx="1184467" cy="196601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2" name="直線矢印コネクタ 91"/>
          <p:cNvCxnSpPr/>
          <p:nvPr/>
        </p:nvCxnSpPr>
        <p:spPr bwMode="auto">
          <a:xfrm flipH="1" flipV="1">
            <a:off x="811162" y="4015085"/>
            <a:ext cx="1696064" cy="193587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7" name="四角形吹き出し 96"/>
          <p:cNvSpPr/>
          <p:nvPr/>
        </p:nvSpPr>
        <p:spPr bwMode="auto">
          <a:xfrm>
            <a:off x="4930887" y="3311409"/>
            <a:ext cx="4063402" cy="1444949"/>
          </a:xfrm>
          <a:prstGeom prst="wedgeRectCallout">
            <a:avLst>
              <a:gd name="adj1" fmla="val -68942"/>
              <a:gd name="adj2" fmla="val -2253"/>
            </a:avLst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srgbClr val="00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538057" y="3410431"/>
            <a:ext cx="2456232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rgbClr val="000000"/>
                </a:solidFill>
                <a:latin typeface="HGPｺﾞｼｯｸE"/>
                <a:ea typeface="HGPｺﾞｼｯｸE"/>
              </a:rPr>
              <a:t>基地局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近くのコンピュータリソースを</a:t>
            </a:r>
            <a:r>
              <a:rPr lang="ja-JP" altLang="en-US" sz="1400" dirty="0">
                <a:solidFill>
                  <a:srgbClr val="000000"/>
                </a:solidFill>
                <a:latin typeface="HGPｺﾞｼｯｸE"/>
                <a:ea typeface="HGPｺﾞｼｯｸE"/>
              </a:rPr>
              <a:t>ローカル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クラウドとして使い、ローカル反射制御を実施</a:t>
            </a:r>
            <a:endParaRPr lang="en-US" altLang="ja-JP" sz="1400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（センタークラウドは 高位の 学習や判断に使用）</a:t>
            </a:r>
            <a:endParaRPr lang="en-US" altLang="ja-JP" sz="1400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</p:txBody>
      </p:sp>
      <p:sp>
        <p:nvSpPr>
          <p:cNvPr id="34" name="フローチャート : 磁気ディスク 33"/>
          <p:cNvSpPr/>
          <p:nvPr/>
        </p:nvSpPr>
        <p:spPr bwMode="auto">
          <a:xfrm>
            <a:off x="586144" y="1527138"/>
            <a:ext cx="788972" cy="713258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200" dirty="0" smtClean="0">
                <a:solidFill>
                  <a:srgbClr val="000000"/>
                </a:solidFill>
              </a:rPr>
              <a:t>ﾋﾞｯｸﾞﾃﾞｰﾀ</a:t>
            </a:r>
            <a:endParaRPr lang="en-US" altLang="ja-JP" sz="1200" dirty="0" smtClean="0">
              <a:solidFill>
                <a:srgbClr val="000000"/>
              </a:solidFill>
            </a:endParaRPr>
          </a:p>
          <a:p>
            <a:pPr algn="ctr"/>
            <a:r>
              <a:rPr lang="ja-JP" altLang="en-US" sz="1200" dirty="0">
                <a:solidFill>
                  <a:srgbClr val="000000"/>
                </a:solidFill>
              </a:rPr>
              <a:t>解析</a:t>
            </a:r>
            <a:endParaRPr lang="ja-JP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923547" y="4845269"/>
            <a:ext cx="407074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動画認識、動画学習</a:t>
            </a:r>
            <a:endParaRPr lang="en-US" altLang="ja-JP" sz="1400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ja-JP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DNN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認識・学習アルゴリズムと階層型機械学習のアクセラレーション基盤構築</a:t>
            </a:r>
            <a:endParaRPr lang="en-US" altLang="ja-JP" sz="1400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ja-JP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FPGA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低電力演算実装</a:t>
            </a:r>
            <a:endParaRPr lang="en-US" altLang="ja-JP" sz="1400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ja-JP" sz="1400" dirty="0" err="1" smtClean="0">
                <a:solidFill>
                  <a:srgbClr val="000000"/>
                </a:solidFill>
                <a:latin typeface="HGPｺﾞｼｯｸE"/>
                <a:ea typeface="HGPｺﾞｼｯｸE"/>
              </a:rPr>
              <a:t>OpenCL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など高位</a:t>
            </a:r>
            <a:r>
              <a:rPr lang="ja-JP" altLang="en-US" sz="1400" dirty="0">
                <a:solidFill>
                  <a:srgbClr val="000000"/>
                </a:solidFill>
                <a:latin typeface="HGPｺﾞｼｯｸE"/>
                <a:ea typeface="HGPｺﾞｼｯｸE"/>
              </a:rPr>
              <a:t>言語に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よる</a:t>
            </a:r>
            <a:r>
              <a:rPr lang="en-US" altLang="ja-JP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FPGA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設計手法</a:t>
            </a:r>
          </a:p>
        </p:txBody>
      </p:sp>
      <p:grpSp>
        <p:nvGrpSpPr>
          <p:cNvPr id="89" name="グループ化 88"/>
          <p:cNvGrpSpPr/>
          <p:nvPr/>
        </p:nvGrpSpPr>
        <p:grpSpPr>
          <a:xfrm>
            <a:off x="5085805" y="3507612"/>
            <a:ext cx="1194558" cy="1054510"/>
            <a:chOff x="7624915" y="1614948"/>
            <a:chExt cx="1194558" cy="1054510"/>
          </a:xfrm>
        </p:grpSpPr>
        <p:sp>
          <p:nvSpPr>
            <p:cNvPr id="90" name="正方形/長方形 89"/>
            <p:cNvSpPr/>
            <p:nvPr/>
          </p:nvSpPr>
          <p:spPr bwMode="auto">
            <a:xfrm>
              <a:off x="7624915" y="1614948"/>
              <a:ext cx="1194558" cy="10545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93" name="テキスト ボックス 92"/>
            <p:cNvSpPr txBox="1"/>
            <p:nvPr/>
          </p:nvSpPr>
          <p:spPr>
            <a:xfrm>
              <a:off x="7624915" y="1614948"/>
              <a:ext cx="119455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学習エンジン</a:t>
              </a:r>
            </a:p>
          </p:txBody>
        </p:sp>
        <p:sp>
          <p:nvSpPr>
            <p:cNvPr id="94" name="正方形/長方形 93"/>
            <p:cNvSpPr/>
            <p:nvPr/>
          </p:nvSpPr>
          <p:spPr bwMode="auto">
            <a:xfrm>
              <a:off x="7801897" y="1927748"/>
              <a:ext cx="774290" cy="2181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ja-JP" altLang="en-US" sz="1200" dirty="0" smtClean="0">
                  <a:solidFill>
                    <a:srgbClr val="000000"/>
                  </a:solidFill>
                </a:rPr>
                <a:t>汎用</a:t>
              </a:r>
              <a:r>
                <a:rPr lang="en-US" altLang="ja-JP" sz="1200" dirty="0" smtClean="0">
                  <a:solidFill>
                    <a:srgbClr val="000000"/>
                  </a:solidFill>
                </a:rPr>
                <a:t>CPU</a:t>
              </a:r>
              <a:endParaRPr lang="ja-JP" alt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6" name="正方形/長方形 95"/>
            <p:cNvSpPr/>
            <p:nvPr/>
          </p:nvSpPr>
          <p:spPr bwMode="auto">
            <a:xfrm>
              <a:off x="7806817" y="2146514"/>
              <a:ext cx="774290" cy="2181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ja-JP" sz="1200" dirty="0">
                  <a:solidFill>
                    <a:srgbClr val="000000"/>
                  </a:solidFill>
                </a:rPr>
                <a:t>GPU</a:t>
              </a:r>
              <a:endParaRPr lang="ja-JP" alt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8" name="正方形/長方形 97"/>
            <p:cNvSpPr/>
            <p:nvPr/>
          </p:nvSpPr>
          <p:spPr bwMode="auto">
            <a:xfrm>
              <a:off x="7804363" y="2365280"/>
              <a:ext cx="774290" cy="21814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ja-JP" sz="1200" dirty="0">
                  <a:solidFill>
                    <a:srgbClr val="000000"/>
                  </a:solidFill>
                </a:rPr>
                <a:t>FPGA</a:t>
              </a:r>
              <a:endParaRPr lang="ja-JP" altLang="en-US" sz="1200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99" name="左カーブ矢印 98"/>
          <p:cNvSpPr/>
          <p:nvPr/>
        </p:nvSpPr>
        <p:spPr bwMode="auto">
          <a:xfrm>
            <a:off x="5911719" y="4133866"/>
            <a:ext cx="212137" cy="272644"/>
          </a:xfrm>
          <a:prstGeom prst="curvedLeftArrow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srgbClr val="000000"/>
              </a:solidFill>
            </a:endParaRPr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6058250" y="4129706"/>
            <a:ext cx="607859" cy="24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 dirty="0">
                <a:solidFill>
                  <a:srgbClr val="C5002A"/>
                </a:solidFill>
                <a:latin typeface="HGPｺﾞｼｯｸE"/>
                <a:ea typeface="HGPｺﾞｼｯｸE"/>
              </a:rPr>
              <a:t>最適化</a:t>
            </a:r>
            <a:endParaRPr lang="ja-JP" altLang="en-US" sz="1100" dirty="0" smtClean="0">
              <a:solidFill>
                <a:srgbClr val="C5002A"/>
              </a:solidFill>
              <a:latin typeface="HGPｺﾞｼｯｸE"/>
              <a:ea typeface="HGPｺﾞｼｯｸE"/>
            </a:endParaRPr>
          </a:p>
        </p:txBody>
      </p:sp>
      <p:sp>
        <p:nvSpPr>
          <p:cNvPr id="3" name="下矢印 2"/>
          <p:cNvSpPr/>
          <p:nvPr/>
        </p:nvSpPr>
        <p:spPr bwMode="auto">
          <a:xfrm>
            <a:off x="6491823" y="5869848"/>
            <a:ext cx="919242" cy="312209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srgbClr val="00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39809" y="6192189"/>
            <a:ext cx="3632726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2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FPGA</a:t>
            </a:r>
            <a:r>
              <a:rPr lang="ja-JP" altLang="en-US" sz="22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アクセラレーション技術</a:t>
            </a:r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673229" y="669679"/>
            <a:ext cx="4600940" cy="20313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ソフト取組・・・平山さん確認</a:t>
            </a:r>
            <a:endParaRPr lang="en-US" altLang="ja-JP" sz="1800" b="1" dirty="0" smtClean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1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ハード取組・・・小倉さん確認</a:t>
            </a:r>
            <a:endParaRPr lang="en-US" altLang="ja-JP" sz="1800" b="1" dirty="0" smtClean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endParaRPr lang="en-US" altLang="ja-JP" sz="1800" b="1" dirty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1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⇒次シートにつなげる</a:t>
            </a:r>
            <a:endParaRPr lang="en-US" altLang="ja-JP" sz="1800" b="1" dirty="0" smtClean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1800" b="1" dirty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  <a:r>
              <a:rPr lang="ja-JP" altLang="en-US" sz="1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　ソフト的にもハード的にも</a:t>
            </a:r>
            <a:endParaRPr lang="en-US" altLang="ja-JP" sz="1800" b="1" dirty="0" smtClean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1800" b="1" dirty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  <a:r>
              <a:rPr lang="ja-JP" altLang="en-US" sz="1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　処理速度が上がらないと・・・に</a:t>
            </a:r>
            <a:endParaRPr lang="en-US" altLang="ja-JP" sz="1800" b="1" dirty="0" smtClean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1800" b="1" dirty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  <a:r>
              <a:rPr lang="ja-JP" altLang="en-US" sz="1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　　</a:t>
            </a:r>
            <a:endParaRPr lang="ja-JP" altLang="en-US" sz="1800" b="1" dirty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350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5"/>
          <p:cNvSpPr txBox="1">
            <a:spLocks noChangeArrowheads="1"/>
          </p:cNvSpPr>
          <p:nvPr/>
        </p:nvSpPr>
        <p:spPr bwMode="auto">
          <a:xfrm>
            <a:off x="287079" y="2247042"/>
            <a:ext cx="66863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/>
            <a:r>
              <a:rPr lang="en-US" altLang="ja-JP" sz="2000" i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Contents</a:t>
            </a:r>
            <a:r>
              <a:rPr lang="ja-JP" altLang="en-US" sz="2000" i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３</a:t>
            </a:r>
            <a:r>
              <a:rPr lang="en-US" altLang="ja-JP" sz="2000" i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.</a:t>
            </a:r>
            <a:r>
              <a:rPr lang="en-US" altLang="ja-JP" sz="200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Drive Control Solution</a:t>
            </a:r>
            <a:endParaRPr lang="ja-JP" altLang="en-US" sz="2000" u="sng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35"/>
          <p:cNvSpPr txBox="1">
            <a:spLocks noChangeArrowheads="1"/>
          </p:cNvSpPr>
          <p:nvPr/>
        </p:nvSpPr>
        <p:spPr bwMode="auto">
          <a:xfrm>
            <a:off x="896678" y="3026763"/>
            <a:ext cx="7024578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ja-JP" altLang="en-US" sz="200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制御設計</a:t>
            </a:r>
            <a:endParaRPr lang="en-US" altLang="ja-JP" sz="2000" dirty="0" smtClean="0">
              <a:solidFill>
                <a:schemeClr val="tx1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pPr eaLnBrk="1" hangingPunct="1">
              <a:lnSpc>
                <a:spcPct val="150000"/>
              </a:lnSpc>
            </a:pPr>
            <a:r>
              <a:rPr lang="ja-JP" altLang="en-US" sz="200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　・開発プロセス</a:t>
            </a:r>
            <a:endParaRPr lang="en-US" altLang="ja-JP" sz="2000" dirty="0" smtClean="0">
              <a:solidFill>
                <a:schemeClr val="tx1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ja-JP" sz="200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Virtual Model Solution</a:t>
            </a:r>
          </a:p>
          <a:p>
            <a:pPr eaLnBrk="1" hangingPunct="1">
              <a:lnSpc>
                <a:spcPct val="150000"/>
              </a:lnSpc>
            </a:pPr>
            <a:r>
              <a:rPr lang="ja-JP" altLang="en-US" sz="200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　・仮想化検証</a:t>
            </a:r>
          </a:p>
          <a:p>
            <a:pPr eaLnBrk="1" hangingPunct="1">
              <a:lnSpc>
                <a:spcPct val="150000"/>
              </a:lnSpc>
            </a:pPr>
            <a:r>
              <a:rPr lang="ja-JP" altLang="en-US" sz="200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　・</a:t>
            </a:r>
            <a:r>
              <a:rPr lang="ja-JP" altLang="en-US" sz="200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設計環境の構築　</a:t>
            </a:r>
            <a:r>
              <a:rPr lang="en-US" altLang="ja-JP" sz="200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- </a:t>
            </a:r>
            <a:r>
              <a:rPr lang="ja-JP" altLang="en-US" sz="200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ツールの利便性向上と</a:t>
            </a:r>
            <a:r>
              <a:rPr lang="en-US" altLang="ja-JP" sz="200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DB</a:t>
            </a:r>
            <a:r>
              <a:rPr lang="ja-JP" altLang="en-US" sz="200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拡張性の確保 </a:t>
            </a:r>
            <a:r>
              <a:rPr lang="en-US" altLang="ja-JP" sz="200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15917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1081346" y="162912"/>
            <a:ext cx="5771585" cy="449263"/>
          </a:xfrm>
        </p:spPr>
        <p:txBody>
          <a:bodyPr/>
          <a:lstStyle/>
          <a:p>
            <a:r>
              <a:rPr lang="ja-JP" altLang="en-US" dirty="0">
                <a:latin typeface="HGPｺﾞｼｯｸE" pitchFamily="50" charset="-128"/>
                <a:ea typeface="HGPｺﾞｼｯｸE" pitchFamily="50" charset="-128"/>
              </a:rPr>
              <a:t>自動車走行制御（日立ＡＭＳ）</a:t>
            </a:r>
            <a:br>
              <a:rPr lang="ja-JP" altLang="en-US" dirty="0">
                <a:latin typeface="HGPｺﾞｼｯｸE" pitchFamily="50" charset="-128"/>
                <a:ea typeface="HGPｺﾞｼｯｸE" pitchFamily="50" charset="-128"/>
              </a:rPr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DA01BF-9166-4743-92CA-64243EA8BFCF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ja-JP">
              <a:solidFill>
                <a:srgbClr val="000000"/>
              </a:solidFill>
            </a:endParaRPr>
          </a:p>
        </p:txBody>
      </p:sp>
      <p:pic>
        <p:nvPicPr>
          <p:cNvPr id="7" name="Picture 1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900" y="4119209"/>
            <a:ext cx="4860031" cy="2002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テキスト ボックス 118"/>
          <p:cNvSpPr txBox="1">
            <a:spLocks noChangeArrowheads="1"/>
          </p:cNvSpPr>
          <p:nvPr/>
        </p:nvSpPr>
        <p:spPr bwMode="auto">
          <a:xfrm>
            <a:off x="609583" y="5978544"/>
            <a:ext cx="172076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1200" b="1" dirty="0">
                <a:solidFill>
                  <a:srgbClr val="000000"/>
                </a:solidFill>
              </a:rPr>
              <a:t>エンジン、ブレーキ</a:t>
            </a:r>
          </a:p>
        </p:txBody>
      </p:sp>
      <p:sp>
        <p:nvSpPr>
          <p:cNvPr id="9" name="テキスト ボックス 118"/>
          <p:cNvSpPr txBox="1">
            <a:spLocks noChangeArrowheads="1"/>
          </p:cNvSpPr>
          <p:nvPr/>
        </p:nvSpPr>
        <p:spPr bwMode="auto">
          <a:xfrm>
            <a:off x="2040904" y="4325770"/>
            <a:ext cx="906102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12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パワステ</a:t>
            </a:r>
          </a:p>
        </p:txBody>
      </p:sp>
      <p:sp>
        <p:nvSpPr>
          <p:cNvPr id="14" name="テキスト ボックス 118"/>
          <p:cNvSpPr txBox="1">
            <a:spLocks noChangeArrowheads="1"/>
          </p:cNvSpPr>
          <p:nvPr/>
        </p:nvSpPr>
        <p:spPr bwMode="auto">
          <a:xfrm>
            <a:off x="6519215" y="4055264"/>
            <a:ext cx="205157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12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ネットワーク（ＣＡＮ、ＬＩＮ）</a:t>
            </a:r>
          </a:p>
        </p:txBody>
      </p:sp>
      <p:sp>
        <p:nvSpPr>
          <p:cNvPr id="15" name="Text Box 108"/>
          <p:cNvSpPr txBox="1">
            <a:spLocks noChangeArrowheads="1"/>
          </p:cNvSpPr>
          <p:nvPr/>
        </p:nvSpPr>
        <p:spPr bwMode="auto">
          <a:xfrm>
            <a:off x="268463" y="1008276"/>
            <a:ext cx="75653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（保有技術</a:t>
            </a:r>
            <a:r>
              <a:rPr lang="ja-JP" altLang="en-US" sz="2400" dirty="0">
                <a:solidFill>
                  <a:srgbClr val="000000"/>
                </a:solidFill>
                <a:latin typeface="HGPｺﾞｼｯｸE"/>
                <a:ea typeface="HGPｺﾞｼｯｸE"/>
              </a:rPr>
              <a:t>）</a:t>
            </a:r>
          </a:p>
          <a:p>
            <a:pPr eaLnBrk="1" hangingPunct="1"/>
            <a:r>
              <a:rPr lang="ja-JP" altLang="en-US" sz="2400" dirty="0">
                <a:solidFill>
                  <a:srgbClr val="000000"/>
                </a:solidFill>
                <a:latin typeface="HGPｺﾞｼｯｸE"/>
                <a:ea typeface="HGPｺﾞｼｯｸE"/>
              </a:rPr>
              <a:t>・組込ソフト技術（各種マイコン向けドライバソフト）</a:t>
            </a:r>
            <a:endParaRPr lang="en-US" altLang="ja-JP" sz="2400" dirty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pPr eaLnBrk="1" hangingPunct="1"/>
            <a:r>
              <a:rPr lang="ja-JP" altLang="en-US" sz="2400" dirty="0">
                <a:solidFill>
                  <a:srgbClr val="000000"/>
                </a:solidFill>
                <a:latin typeface="HGPｺﾞｼｯｸE"/>
                <a:ea typeface="HGPｺﾞｼｯｸE"/>
              </a:rPr>
              <a:t>・車載ネットワーク制御</a:t>
            </a:r>
            <a:r>
              <a:rPr lang="en-US" altLang="ja-JP" sz="2400" dirty="0">
                <a:solidFill>
                  <a:srgbClr val="000000"/>
                </a:solidFill>
                <a:latin typeface="HGPｺﾞｼｯｸE"/>
                <a:ea typeface="HGPｺﾞｼｯｸE"/>
              </a:rPr>
              <a:t>(CAN/LIN/Ethernet)</a:t>
            </a:r>
          </a:p>
          <a:p>
            <a:pPr eaLnBrk="1" hangingPunct="1"/>
            <a:r>
              <a:rPr lang="ja-JP" altLang="en-US" sz="2400" dirty="0">
                <a:solidFill>
                  <a:srgbClr val="000000"/>
                </a:solidFill>
                <a:latin typeface="HGPｺﾞｼｯｸE"/>
                <a:ea typeface="HGPｺﾞｼｯｸE"/>
              </a:rPr>
              <a:t>・モデルベース開発技術（</a:t>
            </a:r>
            <a:r>
              <a:rPr lang="en-US" altLang="ja-JP" sz="2400" dirty="0">
                <a:solidFill>
                  <a:srgbClr val="000000"/>
                </a:solidFill>
                <a:latin typeface="HGPｺﾞｼｯｸE"/>
                <a:ea typeface="HGPｺﾞｼｯｸE"/>
              </a:rPr>
              <a:t>MATLAB, </a:t>
            </a:r>
            <a:r>
              <a:rPr lang="ja-JP" altLang="en-US" sz="2400" dirty="0">
                <a:solidFill>
                  <a:srgbClr val="000000"/>
                </a:solidFill>
                <a:latin typeface="HGPｺﾞｼｯｸE"/>
                <a:ea typeface="HGPｺﾞｼｯｸE"/>
              </a:rPr>
              <a:t>仮想</a:t>
            </a:r>
            <a:r>
              <a:rPr lang="en-US" altLang="ja-JP" sz="2400" dirty="0">
                <a:solidFill>
                  <a:srgbClr val="000000"/>
                </a:solidFill>
                <a:latin typeface="HGPｺﾞｼｯｸE"/>
                <a:ea typeface="HGPｺﾞｼｯｸE"/>
              </a:rPr>
              <a:t>HILS</a:t>
            </a:r>
            <a:r>
              <a:rPr lang="ja-JP" altLang="en-US" sz="2400" dirty="0">
                <a:solidFill>
                  <a:srgbClr val="000000"/>
                </a:solidFill>
                <a:latin typeface="HGPｺﾞｼｯｸE"/>
                <a:ea typeface="HGPｺﾞｼｯｸE"/>
              </a:rPr>
              <a:t>）</a:t>
            </a:r>
            <a:endParaRPr lang="en-US" altLang="ja-JP" sz="2400" dirty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pPr eaLnBrk="1" hangingPunct="1"/>
            <a:r>
              <a:rPr lang="ja-JP" altLang="en-US" sz="2400" dirty="0">
                <a:solidFill>
                  <a:srgbClr val="000000"/>
                </a:solidFill>
                <a:latin typeface="HGPｺﾞｼｯｸE"/>
                <a:ea typeface="HGPｺﾞｼｯｸE"/>
              </a:rPr>
              <a:t>・機能安全</a:t>
            </a:r>
            <a:r>
              <a:rPr lang="en-US" altLang="ja-JP" sz="2400" dirty="0">
                <a:solidFill>
                  <a:srgbClr val="000000"/>
                </a:solidFill>
                <a:latin typeface="HGPｺﾞｼｯｸE"/>
                <a:ea typeface="HGPｺﾞｼｯｸE"/>
              </a:rPr>
              <a:t>(ISO26262)/AUTOSAR</a:t>
            </a:r>
            <a:r>
              <a:rPr lang="ja-JP" altLang="en-US" sz="2400" dirty="0">
                <a:solidFill>
                  <a:srgbClr val="000000"/>
                </a:solidFill>
                <a:latin typeface="HGPｺﾞｼｯｸE"/>
                <a:ea typeface="HGPｺﾞｼｯｸE"/>
              </a:rPr>
              <a:t>対応</a:t>
            </a:r>
            <a:r>
              <a:rPr lang="ja-JP" altLang="en-US" sz="2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技術</a:t>
            </a:r>
            <a:endParaRPr lang="en-US" altLang="ja-JP" sz="2400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pPr eaLnBrk="1" hangingPunct="1"/>
            <a:r>
              <a:rPr lang="ja-JP" altLang="en-US" sz="2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（実績）</a:t>
            </a:r>
            <a:endParaRPr lang="en-US" altLang="ja-JP" sz="2400" dirty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pPr eaLnBrk="1" hangingPunct="1"/>
            <a:r>
              <a:rPr lang="ja-JP" altLang="en-US" sz="2400" dirty="0">
                <a:solidFill>
                  <a:srgbClr val="000000"/>
                </a:solidFill>
                <a:latin typeface="HGPｺﾞｼｯｸE"/>
                <a:ea typeface="HGPｺﾞｼｯｸE"/>
              </a:rPr>
              <a:t>・エンジン</a:t>
            </a:r>
            <a:r>
              <a:rPr lang="en-US" altLang="ja-JP" sz="2400" dirty="0">
                <a:solidFill>
                  <a:srgbClr val="000000"/>
                </a:solidFill>
                <a:latin typeface="HGPｺﾞｼｯｸE"/>
                <a:ea typeface="HGPｺﾞｼｯｸE"/>
              </a:rPr>
              <a:t>/</a:t>
            </a:r>
            <a:r>
              <a:rPr lang="ja-JP" altLang="en-US" sz="2400" dirty="0">
                <a:solidFill>
                  <a:srgbClr val="000000"/>
                </a:solidFill>
                <a:latin typeface="HGPｺﾞｼｯｸE"/>
                <a:ea typeface="HGPｺﾞｼｯｸE"/>
              </a:rPr>
              <a:t>パワーステアリング</a:t>
            </a:r>
            <a:r>
              <a:rPr lang="en-US" altLang="ja-JP" sz="2400" dirty="0">
                <a:solidFill>
                  <a:srgbClr val="000000"/>
                </a:solidFill>
                <a:latin typeface="HGPｺﾞｼｯｸE"/>
                <a:ea typeface="HGPｺﾞｼｯｸE"/>
              </a:rPr>
              <a:t>/</a:t>
            </a:r>
            <a:r>
              <a:rPr lang="ja-JP" altLang="en-US" sz="2400" dirty="0">
                <a:solidFill>
                  <a:srgbClr val="000000"/>
                </a:solidFill>
                <a:latin typeface="HGPｺﾞｼｯｸE"/>
                <a:ea typeface="HGPｺﾞｼｯｸE"/>
              </a:rPr>
              <a:t>ブレーキ</a:t>
            </a:r>
            <a:r>
              <a:rPr lang="en-US" altLang="ja-JP" sz="2400" dirty="0">
                <a:solidFill>
                  <a:srgbClr val="000000"/>
                </a:solidFill>
                <a:latin typeface="HGPｺﾞｼｯｸE"/>
                <a:ea typeface="HGPｺﾞｼｯｸE"/>
              </a:rPr>
              <a:t>/</a:t>
            </a:r>
            <a:r>
              <a:rPr lang="ja-JP" altLang="en-US" sz="2400" dirty="0">
                <a:solidFill>
                  <a:srgbClr val="000000"/>
                </a:solidFill>
                <a:latin typeface="HGPｺﾞｼｯｸE"/>
                <a:ea typeface="HGPｺﾞｼｯｸE"/>
              </a:rPr>
              <a:t>エアサス制御</a:t>
            </a:r>
            <a:endParaRPr lang="en-US" altLang="ja-JP" sz="2400" dirty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pPr eaLnBrk="1" hangingPunct="1"/>
            <a:r>
              <a:rPr lang="ja-JP" altLang="en-US" sz="2400" dirty="0">
                <a:solidFill>
                  <a:srgbClr val="000000"/>
                </a:solidFill>
                <a:latin typeface="HGPｺﾞｼｯｸE"/>
                <a:ea typeface="HGPｺﾞｼｯｸE"/>
              </a:rPr>
              <a:t>・ネットワーク制御</a:t>
            </a:r>
            <a:endParaRPr lang="en-US" altLang="ja-JP" sz="2400" dirty="0">
              <a:solidFill>
                <a:srgbClr val="000000"/>
              </a:solidFill>
              <a:latin typeface="HGPｺﾞｼｯｸE"/>
              <a:ea typeface="HGPｺﾞｼｯｸE"/>
            </a:endParaRPr>
          </a:p>
        </p:txBody>
      </p:sp>
      <p:sp>
        <p:nvSpPr>
          <p:cNvPr id="17" name="テキスト ボックス 118"/>
          <p:cNvSpPr txBox="1">
            <a:spLocks noChangeArrowheads="1"/>
          </p:cNvSpPr>
          <p:nvPr/>
        </p:nvSpPr>
        <p:spPr bwMode="auto">
          <a:xfrm>
            <a:off x="6911435" y="5495043"/>
            <a:ext cx="1844656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12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エアーサスペンション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181261" y="132181"/>
            <a:ext cx="1209675" cy="45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lIns="54000" tIns="10800" rIns="54000" bIns="10800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solidFill>
                  <a:srgbClr val="1C1C1C"/>
                </a:solidFill>
                <a:ea typeface="HGPｺﾞｼｯｸE" pitchFamily="50" charset="-128"/>
              </a:rPr>
              <a:t>４</a:t>
            </a:r>
            <a:r>
              <a:rPr lang="en-US" altLang="ja-JP" sz="2800" dirty="0" smtClean="0">
                <a:solidFill>
                  <a:srgbClr val="1C1C1C"/>
                </a:solidFill>
                <a:ea typeface="HGPｺﾞｼｯｸE" pitchFamily="50" charset="-128"/>
              </a:rPr>
              <a:t>-</a:t>
            </a:r>
            <a:r>
              <a:rPr lang="ja-JP" altLang="en-US" sz="2800" dirty="0" smtClean="0">
                <a:solidFill>
                  <a:srgbClr val="1C1C1C"/>
                </a:solidFill>
                <a:ea typeface="HGPｺﾞｼｯｸE" pitchFamily="50" charset="-128"/>
              </a:rPr>
              <a:t>２</a:t>
            </a:r>
            <a:endParaRPr lang="en-US" altLang="ja-JP" sz="2800" dirty="0">
              <a:solidFill>
                <a:srgbClr val="1C1C1C"/>
              </a:solidFill>
              <a:ea typeface="HGPｺﾞｼｯｸE" pitchFamily="50" charset="-128"/>
            </a:endParaRPr>
          </a:p>
        </p:txBody>
      </p:sp>
      <p:cxnSp>
        <p:nvCxnSpPr>
          <p:cNvPr id="3" name="直線コネクタ 2"/>
          <p:cNvCxnSpPr>
            <a:stCxn id="14" idx="1"/>
          </p:cNvCxnSpPr>
          <p:nvPr/>
        </p:nvCxnSpPr>
        <p:spPr bwMode="auto">
          <a:xfrm flipH="1">
            <a:off x="5773003" y="4184530"/>
            <a:ext cx="746212" cy="496652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線コネクタ 12"/>
          <p:cNvCxnSpPr>
            <a:stCxn id="17" idx="1"/>
          </p:cNvCxnSpPr>
          <p:nvPr/>
        </p:nvCxnSpPr>
        <p:spPr bwMode="auto">
          <a:xfrm flipH="1" flipV="1">
            <a:off x="6528772" y="5120270"/>
            <a:ext cx="382663" cy="504039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線コネクタ 15"/>
          <p:cNvCxnSpPr>
            <a:stCxn id="8" idx="0"/>
          </p:cNvCxnSpPr>
          <p:nvPr/>
        </p:nvCxnSpPr>
        <p:spPr bwMode="auto">
          <a:xfrm flipV="1">
            <a:off x="1469966" y="5624309"/>
            <a:ext cx="1245938" cy="35423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線コネクタ 18"/>
          <p:cNvCxnSpPr>
            <a:endCxn id="9" idx="3"/>
          </p:cNvCxnSpPr>
          <p:nvPr/>
        </p:nvCxnSpPr>
        <p:spPr bwMode="auto">
          <a:xfrm flipH="1" flipV="1">
            <a:off x="2947006" y="4455036"/>
            <a:ext cx="410343" cy="22614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6471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BF5C6-A38F-43A9-A456-D00928B91DC7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837950" y="155093"/>
            <a:ext cx="6946900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ja-JP" altLang="en-US" dirty="0" smtClean="0">
                <a:solidFill>
                  <a:srgbClr val="000000"/>
                </a:solidFill>
                <a:ea typeface="HGPｺﾞｼｯｸE" pitchFamily="50" charset="-128"/>
              </a:rPr>
              <a:t>エンジン</a:t>
            </a:r>
            <a:r>
              <a:rPr lang="en-US" altLang="ja-JP" dirty="0">
                <a:solidFill>
                  <a:srgbClr val="000000"/>
                </a:solidFill>
                <a:ea typeface="HGPｺﾞｼｯｸE" pitchFamily="50" charset="-128"/>
              </a:rPr>
              <a:t>ECU</a:t>
            </a:r>
            <a:r>
              <a:rPr lang="ja-JP" altLang="en-US" dirty="0">
                <a:solidFill>
                  <a:srgbClr val="000000"/>
                </a:solidFill>
                <a:ea typeface="HGPｺﾞｼｯｸE" pitchFamily="50" charset="-128"/>
              </a:rPr>
              <a:t>システム開発取り組み</a:t>
            </a: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10" y="1023255"/>
            <a:ext cx="7879750" cy="474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4" name="テキスト ボックス 21503"/>
          <p:cNvSpPr txBox="1"/>
          <p:nvPr/>
        </p:nvSpPr>
        <p:spPr>
          <a:xfrm>
            <a:off x="740956" y="2616843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 smtClean="0">
                <a:solidFill>
                  <a:srgbClr val="000000"/>
                </a:solidFill>
              </a:rPr>
              <a:t>上流設計</a:t>
            </a:r>
            <a:endParaRPr lang="en-US" altLang="ja-JP" sz="1200" dirty="0" smtClean="0">
              <a:solidFill>
                <a:srgbClr val="000000"/>
              </a:solidFill>
            </a:endParaRPr>
          </a:p>
          <a:p>
            <a:r>
              <a:rPr lang="ja-JP" altLang="en-US" sz="1200" dirty="0" smtClean="0">
                <a:solidFill>
                  <a:srgbClr val="000000"/>
                </a:solidFill>
              </a:rPr>
              <a:t>モデル設計</a:t>
            </a:r>
            <a:endParaRPr lang="ja-JP" altLang="en-US" sz="1200" dirty="0">
              <a:solidFill>
                <a:srgbClr val="000000"/>
              </a:solidFill>
            </a:endParaRPr>
          </a:p>
        </p:txBody>
      </p:sp>
      <p:sp>
        <p:nvSpPr>
          <p:cNvPr id="76" name="Text Box 2"/>
          <p:cNvSpPr txBox="1">
            <a:spLocks noChangeArrowheads="1"/>
          </p:cNvSpPr>
          <p:nvPr/>
        </p:nvSpPr>
        <p:spPr bwMode="auto">
          <a:xfrm>
            <a:off x="181261" y="145829"/>
            <a:ext cx="1209675" cy="45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lIns="54000" tIns="10800" rIns="54000" bIns="10800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solidFill>
                  <a:srgbClr val="1C1C1C"/>
                </a:solidFill>
                <a:ea typeface="HGPｺﾞｼｯｸE" pitchFamily="50" charset="-128"/>
              </a:rPr>
              <a:t>４</a:t>
            </a:r>
            <a:r>
              <a:rPr lang="en-US" altLang="ja-JP" sz="2800" dirty="0" smtClean="0">
                <a:solidFill>
                  <a:srgbClr val="1C1C1C"/>
                </a:solidFill>
                <a:ea typeface="HGPｺﾞｼｯｸE" pitchFamily="50" charset="-128"/>
              </a:rPr>
              <a:t>-</a:t>
            </a:r>
            <a:r>
              <a:rPr lang="ja-JP" altLang="en-US" sz="2800" dirty="0" smtClean="0">
                <a:solidFill>
                  <a:srgbClr val="1C1C1C"/>
                </a:solidFill>
                <a:ea typeface="HGPｺﾞｼｯｸE" pitchFamily="50" charset="-128"/>
              </a:rPr>
              <a:t>３</a:t>
            </a:r>
            <a:endParaRPr lang="en-US" altLang="ja-JP" sz="2800" dirty="0">
              <a:solidFill>
                <a:srgbClr val="1C1C1C"/>
              </a:solidFill>
              <a:ea typeface="HGPｺﾞｼｯｸE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689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694" y="2035585"/>
            <a:ext cx="6016625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5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8655050" y="5365050"/>
            <a:ext cx="488950" cy="304800"/>
          </a:xfrm>
          <a:prstGeom prst="rect">
            <a:avLst/>
          </a:prstGeom>
        </p:spPr>
        <p:txBody>
          <a:bodyPr/>
          <a:lstStyle/>
          <a:p>
            <a:fld id="{93BE8D2A-BB89-4AE9-8BAD-9ABC581F0B23}" type="slidenum">
              <a:rPr lang="en-US" altLang="ja-JP">
                <a:solidFill>
                  <a:srgbClr val="000000"/>
                </a:solidFill>
              </a:rPr>
              <a:pPr/>
              <a:t>1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903170" name="Text Box 2"/>
          <p:cNvSpPr txBox="1">
            <a:spLocks noChangeArrowheads="1"/>
          </p:cNvSpPr>
          <p:nvPr/>
        </p:nvSpPr>
        <p:spPr bwMode="auto">
          <a:xfrm>
            <a:off x="500063" y="185738"/>
            <a:ext cx="3695242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defPPr>
              <a:defRPr lang="ja-JP"/>
            </a:defPPr>
            <a:lvl1pPr eaLnBrk="0" hangingPunct="0">
              <a:lnSpc>
                <a:spcPct val="90000"/>
              </a:lnSpc>
              <a:defRPr sz="260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1pPr>
          </a:lstStyle>
          <a:p>
            <a:r>
              <a:rPr lang="en-US" altLang="ja-JP" dirty="0" smtClean="0">
                <a:solidFill>
                  <a:srgbClr val="000000"/>
                </a:solidFill>
              </a:rPr>
              <a:t> </a:t>
            </a:r>
            <a:r>
              <a:rPr lang="ja-JP" altLang="en-US" dirty="0" smtClean="0">
                <a:solidFill>
                  <a:srgbClr val="000000"/>
                </a:solidFill>
              </a:rPr>
              <a:t>（超</a:t>
            </a:r>
            <a:r>
              <a:rPr lang="en-US" altLang="ja-JP" dirty="0" smtClean="0">
                <a:solidFill>
                  <a:srgbClr val="000000"/>
                </a:solidFill>
              </a:rPr>
              <a:t>L</a:t>
            </a:r>
            <a:r>
              <a:rPr lang="ja-JP" altLang="en-US" dirty="0" smtClean="0">
                <a:solidFill>
                  <a:srgbClr val="000000"/>
                </a:solidFill>
              </a:rPr>
              <a:t>）車載注力分野</a:t>
            </a:r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903471" name="AutoShape 303"/>
          <p:cNvSpPr>
            <a:spLocks/>
          </p:cNvSpPr>
          <p:nvPr/>
        </p:nvSpPr>
        <p:spPr bwMode="auto">
          <a:xfrm>
            <a:off x="154535" y="4508958"/>
            <a:ext cx="2696368" cy="1135272"/>
          </a:xfrm>
          <a:prstGeom prst="borderCallout2">
            <a:avLst>
              <a:gd name="adj1" fmla="val 15255"/>
              <a:gd name="adj2" fmla="val 103398"/>
              <a:gd name="adj3" fmla="val 14166"/>
              <a:gd name="adj4" fmla="val 107227"/>
              <a:gd name="adj5" fmla="val -67389"/>
              <a:gd name="adj6" fmla="val 87818"/>
            </a:avLst>
          </a:prstGeom>
          <a:gradFill rotWithShape="1">
            <a:gsLst>
              <a:gs pos="0">
                <a:srgbClr val="CCFFFF"/>
              </a:gs>
              <a:gs pos="50000">
                <a:srgbClr val="CCFFFF">
                  <a:gamma/>
                  <a:tint val="40000"/>
                  <a:invGamma/>
                </a:srgbClr>
              </a:gs>
              <a:gs pos="100000">
                <a:srgbClr val="CCFFFF"/>
              </a:gs>
            </a:gsLst>
            <a:lin ang="5400000" scaled="1"/>
          </a:gradFill>
          <a:ln w="3810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altLang="ja-JP" sz="1200" dirty="0" smtClean="0">
              <a:solidFill>
                <a:srgbClr val="000000"/>
              </a:solidFill>
              <a:ea typeface="HGPｺﾞｼｯｸE" pitchFamily="50" charset="-128"/>
            </a:endParaRPr>
          </a:p>
          <a:p>
            <a:r>
              <a:rPr lang="ja-JP" altLang="en-US" sz="1200" dirty="0" smtClean="0">
                <a:solidFill>
                  <a:srgbClr val="000000"/>
                </a:solidFill>
                <a:ea typeface="HGPｺﾞｼｯｸE" pitchFamily="50" charset="-128"/>
              </a:rPr>
              <a:t>・</a:t>
            </a:r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エンジン</a:t>
            </a:r>
            <a:r>
              <a:rPr lang="ja-JP" altLang="en-US" sz="1200" dirty="0" smtClean="0">
                <a:solidFill>
                  <a:srgbClr val="000000"/>
                </a:solidFill>
                <a:latin typeface="HGPｺﾞｼｯｸE"/>
              </a:rPr>
              <a:t>制御</a:t>
            </a:r>
            <a:r>
              <a:rPr lang="en-US" altLang="ja-JP" sz="1200" dirty="0">
                <a:solidFill>
                  <a:srgbClr val="000000"/>
                </a:solidFill>
                <a:latin typeface="HGPｺﾞｼｯｸE"/>
              </a:rPr>
              <a:t>ECU </a:t>
            </a:r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制御</a:t>
            </a:r>
            <a:r>
              <a:rPr lang="ja-JP" altLang="en-US" sz="1200" dirty="0" smtClean="0">
                <a:solidFill>
                  <a:srgbClr val="000000"/>
                </a:solidFill>
                <a:latin typeface="HGPｺﾞｼｯｸE"/>
              </a:rPr>
              <a:t>設計</a:t>
            </a:r>
            <a:endParaRPr lang="en-US" altLang="ja-JP" sz="1200" dirty="0" smtClean="0">
              <a:solidFill>
                <a:srgbClr val="000000"/>
              </a:solidFill>
              <a:latin typeface="HGPｺﾞｼｯｸE"/>
            </a:endParaRPr>
          </a:p>
          <a:p>
            <a:r>
              <a:rPr lang="ja-JP" altLang="en-US" sz="1200" dirty="0" smtClean="0">
                <a:solidFill>
                  <a:srgbClr val="000000"/>
                </a:solidFill>
                <a:latin typeface="HGPｺﾞｼｯｸE"/>
              </a:rPr>
              <a:t>・</a:t>
            </a:r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エンジン</a:t>
            </a:r>
            <a:r>
              <a:rPr lang="ja-JP" altLang="en-US" sz="1200" dirty="0" smtClean="0">
                <a:solidFill>
                  <a:srgbClr val="000000"/>
                </a:solidFill>
                <a:latin typeface="HGPｺﾞｼｯｸE"/>
              </a:rPr>
              <a:t>制御</a:t>
            </a:r>
            <a:r>
              <a:rPr lang="en-US" altLang="ja-JP" sz="1200" dirty="0">
                <a:solidFill>
                  <a:srgbClr val="000000"/>
                </a:solidFill>
                <a:latin typeface="HGPｺﾞｼｯｸE"/>
              </a:rPr>
              <a:t>ECU-BSW</a:t>
            </a:r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ｿﾌﾄ開発</a:t>
            </a:r>
          </a:p>
          <a:p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・ブレーキ制御ソフト：</a:t>
            </a:r>
            <a:r>
              <a:rPr lang="en-US" altLang="ja-JP" sz="1200" dirty="0">
                <a:solidFill>
                  <a:srgbClr val="000000"/>
                </a:solidFill>
                <a:latin typeface="HGPｺﾞｼｯｸE"/>
              </a:rPr>
              <a:t>eACT-2,3</a:t>
            </a:r>
          </a:p>
          <a:p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・パワーステアリング</a:t>
            </a:r>
            <a:r>
              <a:rPr lang="en-US" altLang="ja-JP" sz="1200" dirty="0">
                <a:solidFill>
                  <a:srgbClr val="000000"/>
                </a:solidFill>
                <a:latin typeface="HGPｺﾞｼｯｸE"/>
              </a:rPr>
              <a:t>ECU</a:t>
            </a:r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ソフト</a:t>
            </a:r>
            <a:r>
              <a:rPr lang="ja-JP" altLang="en-US" sz="1200" dirty="0" smtClean="0">
                <a:solidFill>
                  <a:srgbClr val="000000"/>
                </a:solidFill>
                <a:latin typeface="HGPｺﾞｼｯｸE"/>
              </a:rPr>
              <a:t>開発</a:t>
            </a:r>
            <a:endParaRPr lang="en-US" altLang="ja-JP" sz="1200" dirty="0">
              <a:solidFill>
                <a:srgbClr val="000000"/>
              </a:solidFill>
              <a:latin typeface="HGPｺﾞｼｯｸE"/>
            </a:endParaRPr>
          </a:p>
        </p:txBody>
      </p:sp>
      <p:sp>
        <p:nvSpPr>
          <p:cNvPr id="903486" name="AutoShape 318"/>
          <p:cNvSpPr>
            <a:spLocks/>
          </p:cNvSpPr>
          <p:nvPr/>
        </p:nvSpPr>
        <p:spPr bwMode="auto">
          <a:xfrm>
            <a:off x="4901586" y="1180115"/>
            <a:ext cx="3934810" cy="631431"/>
          </a:xfrm>
          <a:prstGeom prst="borderCallout2">
            <a:avLst>
              <a:gd name="adj1" fmla="val 24407"/>
              <a:gd name="adj2" fmla="val -2713"/>
              <a:gd name="adj3" fmla="val 24407"/>
              <a:gd name="adj4" fmla="val -9556"/>
              <a:gd name="adj5" fmla="val 350661"/>
              <a:gd name="adj6" fmla="val 2621"/>
            </a:avLst>
          </a:prstGeom>
          <a:gradFill rotWithShape="1">
            <a:gsLst>
              <a:gs pos="0">
                <a:srgbClr val="CCFFFF"/>
              </a:gs>
              <a:gs pos="50000">
                <a:srgbClr val="CCFFFF">
                  <a:gamma/>
                  <a:tint val="40000"/>
                  <a:invGamma/>
                </a:srgbClr>
              </a:gs>
              <a:gs pos="100000">
                <a:srgbClr val="CCFFFF"/>
              </a:gs>
            </a:gsLst>
            <a:lin ang="5400000" scaled="1"/>
          </a:gradFill>
          <a:ln w="28575" algn="ctr">
            <a:solidFill>
              <a:srgbClr val="00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altLang="ja-JP" sz="1200" dirty="0" smtClean="0">
              <a:solidFill>
                <a:srgbClr val="000000"/>
              </a:solidFill>
              <a:ea typeface="HGPｺﾞｼｯｸE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・モデリングソフト開発（</a:t>
            </a:r>
            <a:r>
              <a:rPr lang="en-US" altLang="ja-JP" sz="1200" dirty="0">
                <a:solidFill>
                  <a:srgbClr val="000000"/>
                </a:solidFill>
                <a:latin typeface="HGPｺﾞｼｯｸE"/>
              </a:rPr>
              <a:t>MATLAB</a:t>
            </a:r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）：モデル改変</a:t>
            </a:r>
            <a:endParaRPr lang="en-US" altLang="ja-JP" sz="1200" dirty="0">
              <a:solidFill>
                <a:srgbClr val="000000"/>
              </a:solidFill>
              <a:latin typeface="HGPｺﾞｼｯｸE"/>
            </a:endParaRPr>
          </a:p>
          <a:p>
            <a:r>
              <a:rPr lang="ja-JP" altLang="en-US" sz="1200" dirty="0" smtClean="0">
                <a:solidFill>
                  <a:srgbClr val="000000"/>
                </a:solidFill>
                <a:latin typeface="HGPｺﾞｼｯｸE"/>
              </a:rPr>
              <a:t>・</a:t>
            </a:r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バッテリー</a:t>
            </a:r>
            <a:r>
              <a:rPr lang="ja-JP" altLang="en-US" sz="1200" dirty="0" smtClean="0">
                <a:solidFill>
                  <a:srgbClr val="000000"/>
                </a:solidFill>
                <a:latin typeface="HGPｺﾞｼｯｸE"/>
              </a:rPr>
              <a:t>制御ソフト モデル化設計</a:t>
            </a:r>
            <a:endParaRPr lang="en-US" altLang="ja-JP" sz="1200" dirty="0">
              <a:solidFill>
                <a:srgbClr val="000000"/>
              </a:solidFill>
              <a:latin typeface="HGPｺﾞｼｯｸE"/>
            </a:endParaRPr>
          </a:p>
        </p:txBody>
      </p:sp>
      <p:sp>
        <p:nvSpPr>
          <p:cNvPr id="156" name="AutoShape 318"/>
          <p:cNvSpPr>
            <a:spLocks/>
          </p:cNvSpPr>
          <p:nvPr/>
        </p:nvSpPr>
        <p:spPr bwMode="auto">
          <a:xfrm>
            <a:off x="6181770" y="2261464"/>
            <a:ext cx="2808288" cy="998080"/>
          </a:xfrm>
          <a:prstGeom prst="borderCallout2">
            <a:avLst>
              <a:gd name="adj1" fmla="val 24407"/>
              <a:gd name="adj2" fmla="val -2713"/>
              <a:gd name="adj3" fmla="val 24407"/>
              <a:gd name="adj4" fmla="val -9556"/>
              <a:gd name="adj5" fmla="val 81940"/>
              <a:gd name="adj6" fmla="val -11058"/>
            </a:avLst>
          </a:prstGeom>
          <a:gradFill rotWithShape="1">
            <a:gsLst>
              <a:gs pos="0">
                <a:srgbClr val="CCFFFF"/>
              </a:gs>
              <a:gs pos="50000">
                <a:srgbClr val="CCFFFF">
                  <a:gamma/>
                  <a:tint val="40000"/>
                  <a:invGamma/>
                </a:srgbClr>
              </a:gs>
              <a:gs pos="100000">
                <a:srgbClr val="CCFFFF"/>
              </a:gs>
            </a:gsLst>
            <a:lin ang="5400000" scaled="1"/>
          </a:gradFill>
          <a:ln w="28575" algn="ctr">
            <a:solidFill>
              <a:srgbClr val="00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altLang="ja-JP" sz="1200" dirty="0" smtClean="0">
              <a:solidFill>
                <a:srgbClr val="000000"/>
              </a:solidFill>
              <a:ea typeface="HGPｺﾞｼｯｸE" pitchFamily="50" charset="-128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・設計評価・検証環境構築</a:t>
            </a:r>
            <a:endParaRPr lang="en-US" altLang="ja-JP" sz="1200" dirty="0">
              <a:solidFill>
                <a:srgbClr val="000000"/>
              </a:solidFill>
              <a:latin typeface="HGPｺﾞｼｯｸE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　</a:t>
            </a:r>
            <a:r>
              <a:rPr lang="en-US" altLang="ja-JP" sz="1200" dirty="0">
                <a:solidFill>
                  <a:srgbClr val="000000"/>
                </a:solidFill>
                <a:latin typeface="HGPｺﾞｼｯｸE"/>
              </a:rPr>
              <a:t>-</a:t>
            </a:r>
            <a:r>
              <a:rPr lang="ja-JP" altLang="en-US" sz="1200" dirty="0" err="1">
                <a:solidFill>
                  <a:srgbClr val="000000"/>
                </a:solidFill>
                <a:latin typeface="HGPｺﾞｼｯｸE"/>
              </a:rPr>
              <a:t>ｖ</a:t>
            </a:r>
            <a:r>
              <a:rPr lang="en-US" altLang="ja-JP" sz="1200" dirty="0">
                <a:solidFill>
                  <a:srgbClr val="000000"/>
                </a:solidFill>
                <a:latin typeface="HGPｺﾞｼｯｸE"/>
              </a:rPr>
              <a:t>HILS</a:t>
            </a:r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　</a:t>
            </a:r>
            <a:r>
              <a:rPr lang="en-US" altLang="ja-JP" sz="1200" dirty="0">
                <a:solidFill>
                  <a:srgbClr val="000000"/>
                </a:solidFill>
                <a:latin typeface="HGPｺﾞｼｯｸE"/>
              </a:rPr>
              <a:t>Co-</a:t>
            </a:r>
            <a:r>
              <a:rPr lang="en-US" altLang="ja-JP" sz="1200" dirty="0" err="1">
                <a:solidFill>
                  <a:srgbClr val="000000"/>
                </a:solidFill>
                <a:latin typeface="HGPｺﾞｼｯｸE"/>
              </a:rPr>
              <a:t>sim</a:t>
            </a:r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環境構築</a:t>
            </a:r>
            <a:endParaRPr lang="en-US" altLang="ja-JP" sz="1200" dirty="0">
              <a:solidFill>
                <a:srgbClr val="000000"/>
              </a:solidFill>
              <a:latin typeface="HGPｺﾞｼｯｸE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　</a:t>
            </a:r>
            <a:r>
              <a:rPr lang="en-US" altLang="ja-JP" sz="1200" dirty="0">
                <a:solidFill>
                  <a:srgbClr val="000000"/>
                </a:solidFill>
                <a:latin typeface="HGPｺﾞｼｯｸE"/>
              </a:rPr>
              <a:t>-</a:t>
            </a:r>
            <a:r>
              <a:rPr lang="en-US" altLang="ja-JP" sz="1200" dirty="0" err="1">
                <a:solidFill>
                  <a:srgbClr val="000000"/>
                </a:solidFill>
                <a:latin typeface="HGPｺﾞｼｯｸE"/>
              </a:rPr>
              <a:t>vHILS</a:t>
            </a:r>
            <a:r>
              <a:rPr lang="en-US" altLang="ja-JP" sz="1200" dirty="0">
                <a:solidFill>
                  <a:srgbClr val="000000"/>
                </a:solidFill>
                <a:latin typeface="HGPｺﾞｼｯｸE"/>
              </a:rPr>
              <a:t>,</a:t>
            </a:r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設計クラウド　環境構築</a:t>
            </a:r>
            <a:endParaRPr lang="en-US" altLang="ja-JP" sz="1200" dirty="0">
              <a:solidFill>
                <a:srgbClr val="000000"/>
              </a:solidFill>
              <a:latin typeface="HGPｺﾞｼｯｸE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　　高機能</a:t>
            </a:r>
            <a:r>
              <a:rPr lang="en-US" altLang="ja-JP" sz="1200" dirty="0">
                <a:solidFill>
                  <a:srgbClr val="000000"/>
                </a:solidFill>
                <a:latin typeface="HGPｺﾞｼｯｸE"/>
              </a:rPr>
              <a:t>HILS </a:t>
            </a:r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ボード</a:t>
            </a:r>
            <a:r>
              <a:rPr lang="en-US" altLang="ja-JP" sz="1200" dirty="0">
                <a:solidFill>
                  <a:srgbClr val="000000"/>
                </a:solidFill>
                <a:latin typeface="HGPｺﾞｼｯｸE"/>
              </a:rPr>
              <a:t>,FPGA</a:t>
            </a:r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開発</a:t>
            </a:r>
            <a:endParaRPr lang="en-US" altLang="ja-JP" sz="1200" dirty="0">
              <a:solidFill>
                <a:srgbClr val="000000"/>
              </a:solidFill>
              <a:latin typeface="HGPｺﾞｼｯｸE"/>
            </a:endParaRPr>
          </a:p>
          <a:p>
            <a:endParaRPr lang="ja-JP" altLang="en-US" sz="1200" dirty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092262" y="4987775"/>
            <a:ext cx="1700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000"/>
            </a:pPr>
            <a:r>
              <a:rPr lang="en-US" altLang="ja-JP" sz="1000" dirty="0">
                <a:solidFill>
                  <a:srgbClr val="000000"/>
                </a:solidFill>
                <a:latin typeface="Calibri"/>
                <a:cs typeface="Calibri"/>
              </a:rPr>
              <a:t>MSB</a:t>
            </a:r>
            <a:r>
              <a:rPr lang="ja-JP" altLang="en-US" sz="1000" dirty="0">
                <a:solidFill>
                  <a:srgbClr val="000000"/>
                </a:solidFill>
                <a:latin typeface="ＭＳ Ｐゴシック"/>
                <a:ea typeface="ＭＳ Ｐゴシック"/>
              </a:rPr>
              <a:t>：</a:t>
            </a:r>
            <a:r>
              <a:rPr lang="en-US" altLang="ja-JP" sz="1000" dirty="0">
                <a:solidFill>
                  <a:srgbClr val="000000"/>
                </a:solidFill>
                <a:latin typeface="Calibri"/>
                <a:cs typeface="Calibri"/>
              </a:rPr>
              <a:t>Micro</a:t>
            </a:r>
            <a:r>
              <a:rPr lang="en-US" altLang="ja-JP" sz="1000" dirty="0">
                <a:solidFill>
                  <a:srgbClr val="000000"/>
                </a:solidFill>
                <a:latin typeface="ＭＳ Ｐゴシック"/>
                <a:ea typeface="ＭＳ Ｐゴシック"/>
              </a:rPr>
              <a:t> </a:t>
            </a:r>
            <a:r>
              <a:rPr lang="en-US" altLang="ja-JP" sz="1000" dirty="0">
                <a:solidFill>
                  <a:srgbClr val="000000"/>
                </a:solidFill>
                <a:latin typeface="Calibri"/>
                <a:cs typeface="Calibri"/>
              </a:rPr>
              <a:t>Second</a:t>
            </a:r>
            <a:r>
              <a:rPr lang="en-US" altLang="ja-JP" sz="1000" dirty="0">
                <a:solidFill>
                  <a:srgbClr val="000000"/>
                </a:solidFill>
                <a:latin typeface="ＭＳ Ｐゴシック"/>
                <a:ea typeface="ＭＳ Ｐゴシック"/>
              </a:rPr>
              <a:t> </a:t>
            </a:r>
            <a:r>
              <a:rPr lang="en-US" altLang="ja-JP" sz="1000" dirty="0">
                <a:solidFill>
                  <a:srgbClr val="000000"/>
                </a:solidFill>
                <a:latin typeface="Calibri"/>
                <a:cs typeface="Calibri"/>
              </a:rPr>
              <a:t>Bus</a:t>
            </a:r>
          </a:p>
          <a:p>
            <a:pPr>
              <a:defRPr sz="1000"/>
            </a:pPr>
            <a:r>
              <a:rPr lang="en-US" altLang="ja-JP" sz="1000" dirty="0" smtClean="0">
                <a:solidFill>
                  <a:srgbClr val="000000"/>
                </a:solidFill>
                <a:latin typeface="Calibri"/>
                <a:cs typeface="Calibri"/>
              </a:rPr>
              <a:t>PCU</a:t>
            </a:r>
            <a:r>
              <a:rPr lang="ja-JP" altLang="en-US" sz="1000" dirty="0">
                <a:solidFill>
                  <a:srgbClr val="000000"/>
                </a:solidFill>
                <a:latin typeface="ＭＳ Ｐゴシック"/>
                <a:ea typeface="ＭＳ Ｐゴシック"/>
              </a:rPr>
              <a:t>：</a:t>
            </a:r>
            <a:r>
              <a:rPr lang="en-US" altLang="ja-JP" sz="1000" dirty="0">
                <a:solidFill>
                  <a:srgbClr val="000000"/>
                </a:solidFill>
                <a:latin typeface="Calibri"/>
                <a:cs typeface="Calibri"/>
              </a:rPr>
              <a:t>Peripheral</a:t>
            </a:r>
            <a:r>
              <a:rPr lang="en-US" altLang="ja-JP" sz="1000" dirty="0">
                <a:solidFill>
                  <a:srgbClr val="000000"/>
                </a:solidFill>
                <a:latin typeface="ＭＳ Ｐゴシック"/>
                <a:ea typeface="ＭＳ Ｐゴシック"/>
              </a:rPr>
              <a:t> </a:t>
            </a:r>
            <a:r>
              <a:rPr lang="en-US" altLang="ja-JP" sz="1000" dirty="0">
                <a:solidFill>
                  <a:srgbClr val="000000"/>
                </a:solidFill>
                <a:latin typeface="Calibri"/>
                <a:cs typeface="Calibri"/>
              </a:rPr>
              <a:t>Control</a:t>
            </a:r>
            <a:r>
              <a:rPr lang="en-US" altLang="ja-JP" sz="1000" dirty="0">
                <a:solidFill>
                  <a:srgbClr val="000000"/>
                </a:solidFill>
                <a:latin typeface="ＭＳ Ｐゴシック"/>
                <a:ea typeface="ＭＳ Ｐゴシック"/>
              </a:rPr>
              <a:t> </a:t>
            </a:r>
            <a:r>
              <a:rPr lang="en-US" altLang="ja-JP" sz="1000" dirty="0">
                <a:solidFill>
                  <a:srgbClr val="000000"/>
                </a:solidFill>
                <a:latin typeface="Calibri"/>
                <a:cs typeface="Calibri"/>
              </a:rPr>
              <a:t>Unit</a:t>
            </a:r>
            <a:endParaRPr lang="ja-JP" altLang="en-US" sz="1000" dirty="0">
              <a:solidFill>
                <a:srgbClr val="000000"/>
              </a:solidFill>
            </a:endParaRPr>
          </a:p>
        </p:txBody>
      </p:sp>
      <p:sp>
        <p:nvSpPr>
          <p:cNvPr id="157" name="AutoShape 304"/>
          <p:cNvSpPr>
            <a:spLocks/>
          </p:cNvSpPr>
          <p:nvPr/>
        </p:nvSpPr>
        <p:spPr bwMode="auto">
          <a:xfrm>
            <a:off x="233273" y="1290637"/>
            <a:ext cx="2628900" cy="992188"/>
          </a:xfrm>
          <a:prstGeom prst="borderCallout2">
            <a:avLst>
              <a:gd name="adj1" fmla="val 15032"/>
              <a:gd name="adj2" fmla="val 102898"/>
              <a:gd name="adj3" fmla="val 15032"/>
              <a:gd name="adj4" fmla="val 119444"/>
              <a:gd name="adj5" fmla="val 128523"/>
              <a:gd name="adj6" fmla="val 150818"/>
            </a:avLst>
          </a:prstGeom>
          <a:gradFill rotWithShape="1">
            <a:gsLst>
              <a:gs pos="0">
                <a:srgbClr val="CCFFFF"/>
              </a:gs>
              <a:gs pos="50000">
                <a:srgbClr val="CCFFFF">
                  <a:gamma/>
                  <a:tint val="40000"/>
                  <a:invGamma/>
                </a:srgbClr>
              </a:gs>
              <a:gs pos="100000">
                <a:srgbClr val="CCFFFF"/>
              </a:gs>
            </a:gsLst>
            <a:lin ang="5400000" scaled="1"/>
          </a:gradFill>
          <a:ln w="28575" algn="ctr">
            <a:solidFill>
              <a:srgbClr val="00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fontAlgn="ctr" hangingPunct="0">
              <a:defRPr/>
            </a:pPr>
            <a:endParaRPr lang="en-US" altLang="ja-JP" sz="1200" dirty="0" smtClean="0">
              <a:solidFill>
                <a:srgbClr val="000000"/>
              </a:solidFill>
              <a:ea typeface="HGPｺﾞｼｯｸE" pitchFamily="50" charset="-128"/>
            </a:endParaRPr>
          </a:p>
          <a:p>
            <a:pPr eaLnBrk="0" fontAlgn="ctr" hangingPunct="0">
              <a:defRPr/>
            </a:pPr>
            <a:endParaRPr lang="en-US" altLang="ja-JP" sz="1200" dirty="0" smtClean="0">
              <a:solidFill>
                <a:srgbClr val="000000"/>
              </a:solidFill>
              <a:ea typeface="HGPｺﾞｼｯｸE" pitchFamily="50" charset="-128"/>
            </a:endParaRPr>
          </a:p>
          <a:p>
            <a:pPr eaLnBrk="0" fontAlgn="ctr" hangingPunct="0">
              <a:defRPr/>
            </a:pPr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・小型ステレオカメラソフト開発</a:t>
            </a:r>
            <a:endParaRPr lang="en-US" altLang="ja-JP" sz="1200" dirty="0">
              <a:solidFill>
                <a:srgbClr val="000000"/>
              </a:solidFill>
              <a:latin typeface="HGPｺﾞｼｯｸE"/>
            </a:endParaRPr>
          </a:p>
          <a:p>
            <a:pPr eaLnBrk="0" fontAlgn="ctr" hangingPunct="0">
              <a:defRPr/>
            </a:pPr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・周辺監視ソフト開発</a:t>
            </a:r>
            <a:endParaRPr lang="en-US" altLang="ja-JP" sz="1200" dirty="0">
              <a:solidFill>
                <a:srgbClr val="000000"/>
              </a:solidFill>
              <a:latin typeface="HGPｺﾞｼｯｸE"/>
            </a:endParaRPr>
          </a:p>
          <a:p>
            <a:pPr eaLnBrk="0" fontAlgn="ctr" hangingPunct="0">
              <a:defRPr/>
            </a:pPr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・自動運転</a:t>
            </a:r>
            <a:r>
              <a:rPr lang="en-US" altLang="ja-JP" sz="1200" dirty="0">
                <a:solidFill>
                  <a:srgbClr val="000000"/>
                </a:solidFill>
                <a:latin typeface="HGPｺﾞｼｯｸE"/>
              </a:rPr>
              <a:t>ECU </a:t>
            </a:r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ソフト開発</a:t>
            </a:r>
            <a:endParaRPr lang="en-US" altLang="ja-JP" sz="1200" dirty="0">
              <a:solidFill>
                <a:srgbClr val="000000"/>
              </a:solidFill>
              <a:latin typeface="HGPｺﾞｼｯｸE"/>
            </a:endParaRPr>
          </a:p>
          <a:p>
            <a:pPr eaLnBrk="0" fontAlgn="ctr" hangingPunct="0">
              <a:defRPr/>
            </a:pPr>
            <a:r>
              <a:rPr lang="ja-JP" altLang="en-US" sz="1200" dirty="0" smtClean="0">
                <a:solidFill>
                  <a:srgbClr val="000000"/>
                </a:solidFill>
                <a:latin typeface="HGPｺﾞｼｯｸE"/>
              </a:rPr>
              <a:t>・３次元空間認識（研開連携）</a:t>
            </a:r>
            <a:endParaRPr lang="en-US" altLang="ja-JP" sz="1200" dirty="0">
              <a:solidFill>
                <a:srgbClr val="000000"/>
              </a:solidFill>
              <a:latin typeface="HGPｺﾞｼｯｸE"/>
            </a:endParaRPr>
          </a:p>
          <a:p>
            <a:pPr eaLnBrk="0" fontAlgn="ctr" hangingPunct="0">
              <a:defRPr/>
            </a:pPr>
            <a:r>
              <a:rPr lang="ja-JP" altLang="en-US" sz="1200" dirty="0" smtClean="0">
                <a:solidFill>
                  <a:srgbClr val="000000"/>
                </a:solidFill>
                <a:latin typeface="HGPｺﾞｼｯｸE"/>
              </a:rPr>
              <a:t>　</a:t>
            </a:r>
            <a:endParaRPr lang="en-US" altLang="ja-JP" sz="1200" dirty="0">
              <a:solidFill>
                <a:srgbClr val="000000"/>
              </a:solidFill>
              <a:latin typeface="HGPｺﾞｼｯｸE"/>
            </a:endParaRPr>
          </a:p>
        </p:txBody>
      </p:sp>
      <p:sp>
        <p:nvSpPr>
          <p:cNvPr id="167" name="AutoShape 318"/>
          <p:cNvSpPr>
            <a:spLocks/>
          </p:cNvSpPr>
          <p:nvPr/>
        </p:nvSpPr>
        <p:spPr bwMode="auto">
          <a:xfrm>
            <a:off x="5955952" y="4217961"/>
            <a:ext cx="2848335" cy="674821"/>
          </a:xfrm>
          <a:prstGeom prst="borderCallout2">
            <a:avLst>
              <a:gd name="adj1" fmla="val 24407"/>
              <a:gd name="adj2" fmla="val -2713"/>
              <a:gd name="adj3" fmla="val 24407"/>
              <a:gd name="adj4" fmla="val -9556"/>
              <a:gd name="adj5" fmla="val -105314"/>
              <a:gd name="adj6" fmla="val -48774"/>
            </a:avLst>
          </a:prstGeom>
          <a:gradFill rotWithShape="1">
            <a:gsLst>
              <a:gs pos="0">
                <a:srgbClr val="CCFFFF"/>
              </a:gs>
              <a:gs pos="50000">
                <a:srgbClr val="CCFFFF">
                  <a:gamma/>
                  <a:tint val="40000"/>
                  <a:invGamma/>
                </a:srgbClr>
              </a:gs>
              <a:gs pos="100000">
                <a:srgbClr val="CCFFFF"/>
              </a:gs>
            </a:gsLst>
            <a:lin ang="5400000" scaled="1"/>
          </a:gradFill>
          <a:ln w="28575" algn="ctr">
            <a:solidFill>
              <a:srgbClr val="00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altLang="ja-JP" sz="1200" dirty="0" smtClean="0">
              <a:solidFill>
                <a:srgbClr val="000000"/>
              </a:solidFill>
            </a:endParaRPr>
          </a:p>
          <a:p>
            <a:r>
              <a:rPr lang="ja-JP" altLang="en-US" sz="1200" dirty="0" smtClean="0">
                <a:solidFill>
                  <a:srgbClr val="000000"/>
                </a:solidFill>
              </a:rPr>
              <a:t>・</a:t>
            </a:r>
            <a:r>
              <a:rPr lang="en-US" altLang="ja-JP" sz="1200" dirty="0" smtClean="0">
                <a:solidFill>
                  <a:srgbClr val="000000"/>
                </a:solidFill>
              </a:rPr>
              <a:t>LSI/FPGA</a:t>
            </a:r>
            <a:r>
              <a:rPr lang="ja-JP" altLang="en-US" sz="1200" dirty="0" smtClean="0">
                <a:solidFill>
                  <a:srgbClr val="000000"/>
                </a:solidFill>
                <a:latin typeface="HGPｺﾞｼｯｸE"/>
              </a:rPr>
              <a:t>開発</a:t>
            </a:r>
            <a:r>
              <a:rPr lang="en-US" altLang="ja-JP" sz="1200" dirty="0" smtClean="0">
                <a:solidFill>
                  <a:srgbClr val="000000"/>
                </a:solidFill>
                <a:latin typeface="HGPｺﾞｼｯｸE"/>
              </a:rPr>
              <a:t>/</a:t>
            </a:r>
            <a:r>
              <a:rPr lang="ja-JP" altLang="en-US" sz="1200" dirty="0" smtClean="0">
                <a:solidFill>
                  <a:srgbClr val="000000"/>
                </a:solidFill>
                <a:latin typeface="HGPｺﾞｼｯｸE"/>
              </a:rPr>
              <a:t>評価</a:t>
            </a:r>
            <a:endParaRPr lang="en-US" altLang="ja-JP" sz="1200" dirty="0" smtClean="0">
              <a:solidFill>
                <a:srgbClr val="000000"/>
              </a:solidFill>
              <a:latin typeface="HGPｺﾞｼｯｸE"/>
            </a:endParaRPr>
          </a:p>
          <a:p>
            <a:r>
              <a:rPr lang="ja-JP" altLang="en-US" sz="1200" dirty="0" smtClean="0">
                <a:solidFill>
                  <a:srgbClr val="000000"/>
                </a:solidFill>
                <a:latin typeface="HGPｺﾞｼｯｸE"/>
              </a:rPr>
              <a:t>・</a:t>
            </a:r>
            <a:r>
              <a:rPr lang="en-US" altLang="ja-JP" sz="1200" dirty="0" smtClean="0">
                <a:solidFill>
                  <a:srgbClr val="000000"/>
                </a:solidFill>
                <a:latin typeface="HGPｺﾞｼｯｸE"/>
              </a:rPr>
              <a:t>IP</a:t>
            </a:r>
            <a:r>
              <a:rPr lang="ja-JP" altLang="en-US" sz="1200" dirty="0">
                <a:solidFill>
                  <a:srgbClr val="000000"/>
                </a:solidFill>
                <a:latin typeface="HGPｺﾞｼｯｸE"/>
              </a:rPr>
              <a:t>デバイス実装技術：</a:t>
            </a:r>
            <a:r>
              <a:rPr lang="en-US" altLang="ja-JP" sz="1200" dirty="0">
                <a:solidFill>
                  <a:srgbClr val="000000"/>
                </a:solidFill>
                <a:latin typeface="HGPｺﾞｼｯｸE"/>
              </a:rPr>
              <a:t>RH-850/MSB/PCU</a:t>
            </a:r>
            <a:endParaRPr lang="ja-JP" altLang="en-US" sz="1200" dirty="0">
              <a:solidFill>
                <a:srgbClr val="000000"/>
              </a:solidFill>
              <a:latin typeface="HGPｺﾞｼｯｸE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0811" y="1102773"/>
            <a:ext cx="1191908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ADAS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関連</a:t>
            </a:r>
          </a:p>
        </p:txBody>
      </p:sp>
      <p:sp>
        <p:nvSpPr>
          <p:cNvPr id="168" name="テキスト ボックス 167"/>
          <p:cNvSpPr txBox="1"/>
          <p:nvPr/>
        </p:nvSpPr>
        <p:spPr>
          <a:xfrm>
            <a:off x="220994" y="4333869"/>
            <a:ext cx="1989601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パワートレイン関連</a:t>
            </a:r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6445508" y="2035585"/>
            <a:ext cx="1191908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Ｖ</a:t>
            </a:r>
            <a:r>
              <a:rPr lang="en-US" altLang="ja-JP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HILS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関連</a:t>
            </a:r>
          </a:p>
        </p:txBody>
      </p:sp>
      <p:sp>
        <p:nvSpPr>
          <p:cNvPr id="172" name="テキスト ボックス 171"/>
          <p:cNvSpPr txBox="1"/>
          <p:nvPr/>
        </p:nvSpPr>
        <p:spPr>
          <a:xfrm>
            <a:off x="5026024" y="1030289"/>
            <a:ext cx="2168405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モデルベース設計関連</a:t>
            </a: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6038850" y="4038858"/>
            <a:ext cx="1903820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デバイス開発関連</a:t>
            </a:r>
          </a:p>
        </p:txBody>
      </p:sp>
      <p:sp>
        <p:nvSpPr>
          <p:cNvPr id="16" name="AutoShape 318"/>
          <p:cNvSpPr>
            <a:spLocks/>
          </p:cNvSpPr>
          <p:nvPr/>
        </p:nvSpPr>
        <p:spPr bwMode="auto">
          <a:xfrm>
            <a:off x="310811" y="6030632"/>
            <a:ext cx="8525585" cy="674821"/>
          </a:xfrm>
          <a:prstGeom prst="rect">
            <a:avLst/>
          </a:prstGeom>
          <a:gradFill rotWithShape="1">
            <a:gsLst>
              <a:gs pos="0">
                <a:srgbClr val="FAC090"/>
              </a:gs>
              <a:gs pos="50000">
                <a:srgbClr val="CCFFFF">
                  <a:gamma/>
                  <a:tint val="40000"/>
                  <a:invGamma/>
                </a:srgbClr>
              </a:gs>
              <a:gs pos="100000">
                <a:srgbClr val="FAC090"/>
              </a:gs>
            </a:gsLst>
            <a:lin ang="5400000" scaled="1"/>
          </a:gradFill>
          <a:ln w="28575" algn="ctr">
            <a:solidFill>
              <a:srgbClr val="F79646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pPr algn="ctr"/>
            <a:endParaRPr lang="en-US" altLang="ja-JP" sz="1200" dirty="0" smtClean="0">
              <a:latin typeface="+mn-ea"/>
            </a:endParaRPr>
          </a:p>
          <a:p>
            <a:pPr algn="ctr"/>
            <a:r>
              <a:rPr lang="ja-JP" altLang="en-US" sz="1400" b="1" dirty="0" smtClean="0">
                <a:latin typeface="+mn-ea"/>
              </a:rPr>
              <a:t>・ツール利便性確保</a:t>
            </a:r>
            <a:endParaRPr lang="en-US" altLang="ja-JP" sz="1400" b="1" dirty="0" smtClean="0">
              <a:latin typeface="+mn-ea"/>
            </a:endParaRPr>
          </a:p>
          <a:p>
            <a:pPr algn="ctr"/>
            <a:r>
              <a:rPr lang="ja-JP" altLang="en-US" sz="1400" b="1" dirty="0" smtClean="0">
                <a:latin typeface="+mn-ea"/>
              </a:rPr>
              <a:t>・</a:t>
            </a:r>
            <a:r>
              <a:rPr lang="en-US" altLang="ja-JP" sz="1400" b="1" dirty="0" smtClean="0">
                <a:latin typeface="+mn-ea"/>
              </a:rPr>
              <a:t>DB</a:t>
            </a:r>
            <a:r>
              <a:rPr lang="ja-JP" altLang="en-US" sz="1400" b="1" dirty="0" smtClean="0">
                <a:latin typeface="+mn-ea"/>
              </a:rPr>
              <a:t>拡張性の確保</a:t>
            </a:r>
            <a:endParaRPr lang="ja-JP" altLang="en-US" sz="1400" b="1" dirty="0">
              <a:latin typeface="+mn-ea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58083" y="5876742"/>
            <a:ext cx="1989601" cy="307777"/>
          </a:xfrm>
          <a:prstGeom prst="rect">
            <a:avLst/>
          </a:prstGeom>
          <a:solidFill>
            <a:srgbClr val="E87F6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設計環境の構築</a:t>
            </a:r>
            <a:endParaRPr kumimoji="1" lang="ja-JP" altLang="en-US" sz="1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600382" y="425716"/>
            <a:ext cx="2892138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HMI</a:t>
            </a:r>
            <a:r>
              <a:rPr lang="ja-JP" altLang="en-US" sz="2800" b="1" dirty="0" err="1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、</a:t>
            </a:r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通信を追加</a:t>
            </a:r>
            <a:endParaRPr lang="ja-JP" altLang="en-US" sz="2800" b="1" dirty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974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1337481" y="179482"/>
            <a:ext cx="4394579" cy="449263"/>
          </a:xfrm>
        </p:spPr>
        <p:txBody>
          <a:bodyPr/>
          <a:lstStyle/>
          <a:p>
            <a:r>
              <a:rPr kumimoji="1" lang="ja-JP" altLang="en-US" dirty="0" smtClean="0"/>
              <a:t>機能安全への取り組み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DA01BF-9166-4743-92CA-64243EA8BFCF}" type="slidenum">
              <a:rPr lang="en-US" altLang="ja-JP" smtClean="0"/>
              <a:pPr>
                <a:defRPr/>
              </a:pPr>
              <a:t>19</a:t>
            </a:fld>
            <a:endParaRPr lang="en-US" altLang="ja-JP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81261" y="132181"/>
            <a:ext cx="1209675" cy="45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lIns="54000" tIns="10800" rIns="54000" bIns="10800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solidFill>
                  <a:srgbClr val="1C1C1C"/>
                </a:solidFill>
                <a:latin typeface="HGPｺﾞｼｯｸE" pitchFamily="50" charset="-128"/>
                <a:ea typeface="HGPｺﾞｼｯｸE" pitchFamily="50" charset="-128"/>
              </a:rPr>
              <a:t>６</a:t>
            </a:r>
            <a:r>
              <a:rPr lang="en-US" altLang="ja-JP" sz="2800" dirty="0" smtClean="0">
                <a:solidFill>
                  <a:srgbClr val="1C1C1C"/>
                </a:solidFill>
                <a:latin typeface="HGPｺﾞｼｯｸE" pitchFamily="50" charset="-128"/>
                <a:ea typeface="HGPｺﾞｼｯｸE" pitchFamily="50" charset="-128"/>
              </a:rPr>
              <a:t>-</a:t>
            </a:r>
            <a:r>
              <a:rPr lang="ja-JP" altLang="en-US" sz="2800" dirty="0" smtClean="0">
                <a:solidFill>
                  <a:srgbClr val="1C1C1C"/>
                </a:solidFill>
                <a:latin typeface="HGPｺﾞｼｯｸE" pitchFamily="50" charset="-128"/>
                <a:ea typeface="HGPｺﾞｼｯｸE" pitchFamily="50" charset="-128"/>
              </a:rPr>
              <a:t>１</a:t>
            </a:r>
            <a:endParaRPr lang="en-US" altLang="ja-JP" sz="2800" dirty="0">
              <a:solidFill>
                <a:srgbClr val="1C1C1C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65" y="4145553"/>
            <a:ext cx="7661777" cy="245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テキスト ボックス 2"/>
          <p:cNvSpPr txBox="1">
            <a:spLocks noChangeArrowheads="1"/>
          </p:cNvSpPr>
          <p:nvPr/>
        </p:nvSpPr>
        <p:spPr bwMode="auto">
          <a:xfrm>
            <a:off x="374648" y="1008687"/>
            <a:ext cx="8387213" cy="269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ja-JP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組込ソフトウエアの自動車品質確保への取組み</a:t>
            </a:r>
            <a:endParaRPr lang="en-US" altLang="ja-JP" sz="2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eaLnBrk="1" hangingPunct="1">
              <a:spcBef>
                <a:spcPts val="600"/>
              </a:spcBef>
            </a:pPr>
            <a:r>
              <a:rPr lang="ja-JP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◆</a:t>
            </a:r>
            <a:r>
              <a:rPr lang="en-US" altLang="ja-JP" sz="2400" b="1" dirty="0" smtClean="0">
                <a:solidFill>
                  <a:schemeClr val="tx1"/>
                </a:solidFill>
                <a:latin typeface="+mn-ea"/>
                <a:ea typeface="+mn-ea"/>
              </a:rPr>
              <a:t>15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ea typeface="+mn-ea"/>
              </a:rPr>
              <a:t>下</a:t>
            </a:r>
            <a:r>
              <a:rPr lang="ja-JP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の自動車用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ea typeface="+mn-ea"/>
              </a:rPr>
              <a:t>機能安全自己</a:t>
            </a:r>
            <a:r>
              <a:rPr lang="ja-JP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宣言</a:t>
            </a:r>
            <a:endParaRPr lang="en-US" altLang="ja-JP" sz="2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eaLnBrk="1" hangingPunct="1">
              <a:spcBef>
                <a:spcPts val="600"/>
              </a:spcBef>
            </a:pPr>
            <a:r>
              <a:rPr lang="ja-JP" altLang="en-US" sz="2400" b="1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ja-JP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　　　　　　　　（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ea typeface="+mn-ea"/>
              </a:rPr>
              <a:t>ISO26262</a:t>
            </a:r>
            <a:r>
              <a:rPr lang="ja-JP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及び</a:t>
            </a:r>
            <a:r>
              <a:rPr lang="en-US" altLang="ja-JP" sz="2400" b="1" dirty="0" smtClean="0">
                <a:solidFill>
                  <a:schemeClr val="tx1"/>
                </a:solidFill>
                <a:latin typeface="+mn-ea"/>
                <a:ea typeface="+mn-ea"/>
              </a:rPr>
              <a:t>A-SPICE</a:t>
            </a:r>
            <a:r>
              <a:rPr lang="ja-JP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）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ea typeface="+mn-ea"/>
              </a:rPr>
              <a:t>を目標に</a:t>
            </a:r>
            <a:r>
              <a:rPr lang="ja-JP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推進中</a:t>
            </a:r>
            <a:endParaRPr lang="en-US" altLang="ja-JP" sz="2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eaLnBrk="1" hangingPunct="1">
              <a:spcBef>
                <a:spcPts val="600"/>
              </a:spcBef>
            </a:pPr>
            <a:r>
              <a:rPr lang="ja-JP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　　・機能安全技術者育成（</a:t>
            </a:r>
            <a:r>
              <a:rPr lang="en-US" altLang="ja-JP" sz="2400" dirty="0" smtClean="0">
                <a:solidFill>
                  <a:schemeClr val="tx1"/>
                </a:solidFill>
                <a:latin typeface="+mn-ea"/>
                <a:ea typeface="+mn-ea"/>
              </a:rPr>
              <a:t>JARI</a:t>
            </a:r>
            <a:r>
              <a:rPr lang="ja-JP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トレーニングを活用）</a:t>
            </a:r>
            <a:endParaRPr lang="en-US" altLang="ja-JP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eaLnBrk="1" hangingPunct="1">
              <a:spcBef>
                <a:spcPts val="600"/>
              </a:spcBef>
            </a:pPr>
            <a:r>
              <a:rPr lang="ja-JP" altLang="en-US" sz="2400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ja-JP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　・設計プロセスの</a:t>
            </a:r>
            <a:r>
              <a:rPr lang="en-US" altLang="ja-JP" sz="2400" dirty="0" smtClean="0">
                <a:solidFill>
                  <a:schemeClr val="tx1"/>
                </a:solidFill>
                <a:latin typeface="+mn-ea"/>
                <a:ea typeface="+mn-ea"/>
              </a:rPr>
              <a:t>Automotive</a:t>
            </a:r>
            <a:r>
              <a:rPr lang="ja-JP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en-US" altLang="ja-JP" sz="2400" dirty="0" smtClean="0">
                <a:solidFill>
                  <a:schemeClr val="tx1"/>
                </a:solidFill>
                <a:latin typeface="+mn-ea"/>
                <a:ea typeface="+mn-ea"/>
              </a:rPr>
              <a:t>Spice</a:t>
            </a:r>
            <a:r>
              <a:rPr lang="ja-JP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適合</a:t>
            </a:r>
            <a:endParaRPr lang="en-US" altLang="ja-JP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eaLnBrk="1" hangingPunct="1">
              <a:spcBef>
                <a:spcPts val="600"/>
              </a:spcBef>
            </a:pPr>
            <a:r>
              <a:rPr lang="ja-JP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　　・アセッサ育成</a:t>
            </a:r>
            <a:endParaRPr lang="en-US" altLang="ja-JP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30380" y="3683888"/>
            <a:ext cx="1938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◆対応計画</a:t>
            </a:r>
          </a:p>
        </p:txBody>
      </p:sp>
      <p:sp>
        <p:nvSpPr>
          <p:cNvPr id="2" name="正方形/長方形 1"/>
          <p:cNvSpPr/>
          <p:nvPr/>
        </p:nvSpPr>
        <p:spPr bwMode="auto">
          <a:xfrm>
            <a:off x="6400800" y="5964072"/>
            <a:ext cx="1473958" cy="12282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1100" dirty="0" smtClean="0">
                <a:latin typeface="+mn-ea"/>
                <a:ea typeface="+mn-ea"/>
              </a:rPr>
              <a:t>アセスメント受査</a:t>
            </a:r>
            <a:endParaRPr kumimoji="1" lang="ja-JP" altLang="en-US" sz="1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5708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正方形/長方形 48"/>
          <p:cNvSpPr/>
          <p:nvPr/>
        </p:nvSpPr>
        <p:spPr>
          <a:xfrm>
            <a:off x="1015003" y="3382080"/>
            <a:ext cx="4524375" cy="1112261"/>
          </a:xfrm>
          <a:prstGeom prst="rect">
            <a:avLst/>
          </a:prstGeom>
          <a:solidFill>
            <a:srgbClr val="FF9B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rgbClr val="FFFFFF"/>
              </a:solidFill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BF5C6-A38F-43A9-A456-D00928B91DC7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771104" y="100340"/>
            <a:ext cx="69469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2800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AUTOSAR/BSW</a:t>
            </a:r>
            <a:r>
              <a:rPr lang="ja-JP" altLang="en-US" sz="2800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設計サービス</a:t>
            </a:r>
            <a:endParaRPr lang="ja-JP" altLang="en-US" sz="2800" dirty="0">
              <a:solidFill>
                <a:srgbClr val="0000FF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55751" y="1072241"/>
            <a:ext cx="35346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 b="1" dirty="0">
                <a:solidFill>
                  <a:srgbClr val="0033CC"/>
                </a:solidFill>
                <a:latin typeface="HGPｺﾞｼｯｸE"/>
                <a:ea typeface="HGPｺﾞｼｯｸE"/>
              </a:rPr>
              <a:t>■</a:t>
            </a:r>
            <a:r>
              <a:rPr lang="ja-JP" altLang="en-US" sz="2400" b="1" dirty="0">
                <a:solidFill>
                  <a:srgbClr val="0033CC"/>
                </a:solidFill>
                <a:latin typeface="HGPｺﾞｼｯｸE"/>
                <a:ea typeface="HGPｺﾞｼｯｸE"/>
              </a:rPr>
              <a:t>ＡＵＴＯＳＡＲ対応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811708" y="1149186"/>
            <a:ext cx="167124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1400" dirty="0">
                <a:solidFill>
                  <a:srgbClr val="000000"/>
                </a:solidFill>
                <a:ea typeface="HGPｺﾞｼｯｸE" pitchFamily="50" charset="-128"/>
              </a:rPr>
              <a:t>：</a:t>
            </a:r>
            <a:r>
              <a:rPr lang="ja-JP" altLang="en-US" sz="1400" dirty="0" smtClean="0">
                <a:solidFill>
                  <a:srgbClr val="000000"/>
                </a:solidFill>
                <a:ea typeface="HGPｺﾞｼｯｸE" pitchFamily="50" charset="-128"/>
              </a:rPr>
              <a:t>ＵＬ経験領域</a:t>
            </a:r>
            <a:endParaRPr lang="ja-JP" altLang="en-US" sz="1400" dirty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471462" y="1161895"/>
            <a:ext cx="272108" cy="276756"/>
          </a:xfrm>
          <a:prstGeom prst="rect">
            <a:avLst/>
          </a:prstGeom>
          <a:solidFill>
            <a:srgbClr val="FF99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1" name="AutoShape 3"/>
          <p:cNvSpPr>
            <a:spLocks noChangeAspect="1" noChangeArrowheads="1" noTextEdit="1"/>
          </p:cNvSpPr>
          <p:nvPr/>
        </p:nvSpPr>
        <p:spPr bwMode="auto">
          <a:xfrm>
            <a:off x="1003890" y="2024190"/>
            <a:ext cx="6989763" cy="34766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2939053" y="3430715"/>
            <a:ext cx="604333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ja-JP" altLang="ja-JP" sz="2300" dirty="0" smtClean="0">
                <a:solidFill>
                  <a:srgbClr val="000000"/>
                </a:solidFill>
                <a:latin typeface="HGPｺﾞｼｯｸE"/>
                <a:ea typeface="HGPｺﾞｼｯｸE"/>
                <a:cs typeface="ＭＳ Ｐゴシック" pitchFamily="50" charset="-128"/>
              </a:rPr>
              <a:t>BSW</a:t>
            </a:r>
            <a:endParaRPr lang="ja-JP" altLang="ja-JP" sz="1800" dirty="0" smtClean="0">
              <a:solidFill>
                <a:srgbClr val="000000"/>
              </a:solidFill>
              <a:latin typeface="HGPｺﾞｼｯｸE"/>
              <a:ea typeface="HGPｺﾞｼｯｸE"/>
              <a:cs typeface="ＭＳ Ｐゴシック" pitchFamily="50" charset="-128"/>
            </a:endParaRPr>
          </a:p>
        </p:txBody>
      </p:sp>
      <p:grpSp>
        <p:nvGrpSpPr>
          <p:cNvPr id="14" name="Group 11"/>
          <p:cNvGrpSpPr>
            <a:grpSpLocks/>
          </p:cNvGrpSpPr>
          <p:nvPr/>
        </p:nvGrpSpPr>
        <p:grpSpPr bwMode="auto">
          <a:xfrm>
            <a:off x="1015003" y="3772028"/>
            <a:ext cx="2686050" cy="722313"/>
            <a:chOff x="395" y="2699"/>
            <a:chExt cx="1692" cy="455"/>
          </a:xfrm>
          <a:pattFill prst="pct5">
            <a:fgClr>
              <a:srgbClr val="FF0000"/>
            </a:fgClr>
            <a:bgClr>
              <a:schemeClr val="bg1"/>
            </a:bgClr>
          </a:pattFill>
        </p:grpSpPr>
        <p:sp>
          <p:nvSpPr>
            <p:cNvPr id="44" name="Rectangle 9"/>
            <p:cNvSpPr>
              <a:spLocks noChangeArrowheads="1"/>
            </p:cNvSpPr>
            <p:nvPr/>
          </p:nvSpPr>
          <p:spPr bwMode="auto">
            <a:xfrm>
              <a:off x="395" y="2699"/>
              <a:ext cx="1692" cy="4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45" name="Rectangle 10"/>
            <p:cNvSpPr>
              <a:spLocks noChangeArrowheads="1"/>
            </p:cNvSpPr>
            <p:nvPr/>
          </p:nvSpPr>
          <p:spPr bwMode="auto">
            <a:xfrm>
              <a:off x="395" y="2699"/>
              <a:ext cx="1692" cy="455"/>
            </a:xfrm>
            <a:prstGeom prst="rect">
              <a:avLst/>
            </a:prstGeom>
            <a:grpFill/>
            <a:ln w="15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1436238" y="4013669"/>
            <a:ext cx="1804981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ja-JP" altLang="ja-JP" sz="2300" dirty="0" smtClean="0">
                <a:solidFill>
                  <a:srgbClr val="000000"/>
                </a:solidFill>
                <a:latin typeface="HGPｺﾞｼｯｸE"/>
                <a:ea typeface="HGPｺﾞｼｯｸE"/>
                <a:cs typeface="ＭＳ Ｐゴシック" pitchFamily="50" charset="-128"/>
              </a:rPr>
              <a:t>AUTOSAR/OS</a:t>
            </a:r>
            <a:endParaRPr lang="ja-JP" altLang="ja-JP" sz="1800" dirty="0" smtClean="0">
              <a:solidFill>
                <a:srgbClr val="000000"/>
              </a:solidFill>
              <a:latin typeface="HGPｺﾞｼｯｸE"/>
              <a:ea typeface="HGPｺﾞｼｯｸE"/>
              <a:cs typeface="ＭＳ Ｐゴシック" pitchFamily="50" charset="-128"/>
            </a:endParaRPr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1015003" y="2892553"/>
            <a:ext cx="6072188" cy="430213"/>
            <a:chOff x="395" y="2145"/>
            <a:chExt cx="3825" cy="271"/>
          </a:xfrm>
          <a:pattFill prst="pct5">
            <a:fgClr>
              <a:srgbClr val="FF0000"/>
            </a:fgClr>
            <a:bgClr>
              <a:schemeClr val="bg1"/>
            </a:bgClr>
          </a:pattFill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>
              <a:off x="395" y="2145"/>
              <a:ext cx="3825" cy="2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>
              <a:off x="395" y="2145"/>
              <a:ext cx="3825" cy="271"/>
            </a:xfrm>
            <a:prstGeom prst="rect">
              <a:avLst/>
            </a:prstGeom>
            <a:grpFill/>
            <a:ln w="15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761378" y="2981453"/>
            <a:ext cx="528991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ja-JP" altLang="ja-JP" sz="2300" dirty="0" smtClean="0">
                <a:solidFill>
                  <a:srgbClr val="000000"/>
                </a:solidFill>
                <a:latin typeface="HGPｺﾞｼｯｸE"/>
                <a:ea typeface="HGPｺﾞｼｯｸE"/>
                <a:cs typeface="ＭＳ Ｐゴシック" pitchFamily="50" charset="-128"/>
              </a:rPr>
              <a:t>RTE</a:t>
            </a:r>
            <a:endParaRPr lang="ja-JP" altLang="ja-JP" sz="1800" dirty="0" smtClean="0">
              <a:solidFill>
                <a:srgbClr val="000000"/>
              </a:solidFill>
              <a:latin typeface="HGPｺﾞｼｯｸE"/>
              <a:ea typeface="HGPｺﾞｼｯｸE"/>
              <a:cs typeface="ＭＳ Ｐゴシック" pitchFamily="50" charset="-128"/>
            </a:endParaRPr>
          </a:p>
        </p:txBody>
      </p:sp>
      <p:grpSp>
        <p:nvGrpSpPr>
          <p:cNvPr id="18" name="Group 19"/>
          <p:cNvGrpSpPr>
            <a:grpSpLocks/>
          </p:cNvGrpSpPr>
          <p:nvPr/>
        </p:nvGrpSpPr>
        <p:grpSpPr bwMode="auto">
          <a:xfrm>
            <a:off x="1015003" y="4534028"/>
            <a:ext cx="4498975" cy="371475"/>
            <a:chOff x="395" y="3179"/>
            <a:chExt cx="2834" cy="234"/>
          </a:xfrm>
        </p:grpSpPr>
        <p:sp>
          <p:nvSpPr>
            <p:cNvPr id="40" name="Rectangle 17"/>
            <p:cNvSpPr>
              <a:spLocks noChangeArrowheads="1"/>
            </p:cNvSpPr>
            <p:nvPr/>
          </p:nvSpPr>
          <p:spPr bwMode="auto">
            <a:xfrm>
              <a:off x="395" y="3179"/>
              <a:ext cx="2834" cy="23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41" name="Rectangle 18"/>
            <p:cNvSpPr>
              <a:spLocks noChangeArrowheads="1"/>
            </p:cNvSpPr>
            <p:nvPr/>
          </p:nvSpPr>
          <p:spPr bwMode="auto">
            <a:xfrm>
              <a:off x="395" y="3179"/>
              <a:ext cx="2834" cy="234"/>
            </a:xfrm>
            <a:prstGeom prst="rect">
              <a:avLst/>
            </a:prstGeom>
            <a:noFill/>
            <a:ln w="15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2818403" y="4602290"/>
            <a:ext cx="1160463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ja-JP" altLang="ja-JP" sz="2300" smtClean="0">
                <a:solidFill>
                  <a:srgbClr val="000000"/>
                </a:solidFill>
                <a:latin typeface="ＭＳ Ｐゴシック" pitchFamily="50" charset="-128"/>
                <a:ea typeface="ＭＳ Ｐゴシック" pitchFamily="50" charset="-128"/>
                <a:cs typeface="ＭＳ Ｐゴシック" pitchFamily="50" charset="-128"/>
              </a:rPr>
              <a:t>MCAL</a:t>
            </a:r>
            <a:endParaRPr lang="ja-JP" altLang="ja-JP" sz="1800" smtClean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ＭＳ Ｐゴシック" pitchFamily="50" charset="-128"/>
            </a:endParaRPr>
          </a:p>
        </p:txBody>
      </p:sp>
      <p:grpSp>
        <p:nvGrpSpPr>
          <p:cNvPr id="20" name="Group 23"/>
          <p:cNvGrpSpPr>
            <a:grpSpLocks/>
          </p:cNvGrpSpPr>
          <p:nvPr/>
        </p:nvGrpSpPr>
        <p:grpSpPr bwMode="auto">
          <a:xfrm>
            <a:off x="5563189" y="3341815"/>
            <a:ext cx="1524001" cy="1582738"/>
            <a:chOff x="3260" y="2428"/>
            <a:chExt cx="944" cy="997"/>
          </a:xfrm>
          <a:pattFill prst="pct5">
            <a:fgClr>
              <a:srgbClr val="FF0000"/>
            </a:fgClr>
            <a:bgClr>
              <a:schemeClr val="bg1"/>
            </a:bgClr>
          </a:pattFill>
        </p:grpSpPr>
        <p:sp>
          <p:nvSpPr>
            <p:cNvPr id="38" name="Rectangle 21"/>
            <p:cNvSpPr>
              <a:spLocks noChangeArrowheads="1"/>
            </p:cNvSpPr>
            <p:nvPr/>
          </p:nvSpPr>
          <p:spPr bwMode="auto">
            <a:xfrm>
              <a:off x="3260" y="2428"/>
              <a:ext cx="944" cy="99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60" y="2428"/>
              <a:ext cx="944" cy="997"/>
            </a:xfrm>
            <a:prstGeom prst="rect">
              <a:avLst/>
            </a:prstGeom>
            <a:grpFill/>
            <a:ln w="15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5647328" y="3840290"/>
            <a:ext cx="107240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ja-JP" altLang="ja-JP" sz="2300" dirty="0">
                <a:solidFill>
                  <a:srgbClr val="000000"/>
                </a:solidFill>
                <a:latin typeface="HGPｺﾞｼｯｸE"/>
                <a:ea typeface="HGPｺﾞｼｯｸE"/>
                <a:cs typeface="ＭＳ Ｐゴシック" pitchFamily="50" charset="-128"/>
              </a:rPr>
              <a:t>Complex</a:t>
            </a:r>
          </a:p>
        </p:txBody>
      </p:sp>
      <p:sp>
        <p:nvSpPr>
          <p:cNvPr id="22" name="Rectangle 25"/>
          <p:cNvSpPr>
            <a:spLocks noChangeArrowheads="1"/>
          </p:cNvSpPr>
          <p:nvPr/>
        </p:nvSpPr>
        <p:spPr bwMode="auto">
          <a:xfrm>
            <a:off x="5647328" y="4192715"/>
            <a:ext cx="76783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ja-JP" altLang="ja-JP" sz="2300" dirty="0">
                <a:solidFill>
                  <a:srgbClr val="000000"/>
                </a:solidFill>
                <a:latin typeface="HGPｺﾞｼｯｸE"/>
                <a:ea typeface="HGPｺﾞｼｯｸE"/>
                <a:cs typeface="ＭＳ Ｐゴシック" pitchFamily="50" charset="-128"/>
              </a:rPr>
              <a:t>Driver</a:t>
            </a:r>
          </a:p>
        </p:txBody>
      </p:sp>
      <p:grpSp>
        <p:nvGrpSpPr>
          <p:cNvPr id="23" name="Group 28"/>
          <p:cNvGrpSpPr>
            <a:grpSpLocks/>
          </p:cNvGrpSpPr>
          <p:nvPr/>
        </p:nvGrpSpPr>
        <p:grpSpPr bwMode="auto">
          <a:xfrm>
            <a:off x="1015003" y="2033715"/>
            <a:ext cx="6072188" cy="801688"/>
            <a:chOff x="395" y="1604"/>
            <a:chExt cx="3825" cy="505"/>
          </a:xfrm>
          <a:solidFill>
            <a:srgbClr val="F9B9C7"/>
          </a:solidFill>
        </p:grpSpPr>
        <p:sp>
          <p:nvSpPr>
            <p:cNvPr id="36" name="Rectangle 26"/>
            <p:cNvSpPr>
              <a:spLocks noChangeArrowheads="1"/>
            </p:cNvSpPr>
            <p:nvPr/>
          </p:nvSpPr>
          <p:spPr bwMode="auto">
            <a:xfrm>
              <a:off x="395" y="1604"/>
              <a:ext cx="3825" cy="5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37" name="Rectangle 27"/>
            <p:cNvSpPr>
              <a:spLocks noChangeArrowheads="1"/>
            </p:cNvSpPr>
            <p:nvPr/>
          </p:nvSpPr>
          <p:spPr bwMode="auto">
            <a:xfrm>
              <a:off x="395" y="1604"/>
              <a:ext cx="3825" cy="505"/>
            </a:xfrm>
            <a:prstGeom prst="rect">
              <a:avLst/>
            </a:prstGeom>
            <a:grpFill/>
            <a:ln w="15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24" name="Rectangle 29"/>
          <p:cNvSpPr>
            <a:spLocks noChangeArrowheads="1"/>
          </p:cNvSpPr>
          <p:nvPr/>
        </p:nvSpPr>
        <p:spPr bwMode="auto">
          <a:xfrm>
            <a:off x="2188165" y="2317878"/>
            <a:ext cx="38703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ja-JP" altLang="ja-JP" sz="2300" smtClean="0">
                <a:solidFill>
                  <a:srgbClr val="000000"/>
                </a:solidFill>
                <a:latin typeface="ＭＳ Ｐゴシック" pitchFamily="50" charset="-128"/>
                <a:ea typeface="ＭＳ Ｐゴシック" pitchFamily="50" charset="-128"/>
                <a:cs typeface="ＭＳ Ｐゴシック" pitchFamily="50" charset="-128"/>
              </a:rPr>
              <a:t>APP</a:t>
            </a:r>
            <a:r>
              <a:rPr lang="ja-JP" altLang="en-US" sz="2300" smtClean="0">
                <a:solidFill>
                  <a:srgbClr val="000000"/>
                </a:solidFill>
                <a:latin typeface="ＭＳ Ｐゴシック" pitchFamily="50" charset="-128"/>
                <a:ea typeface="ＭＳ Ｐゴシック" pitchFamily="50" charset="-128"/>
                <a:cs typeface="ＭＳ Ｐゴシック" pitchFamily="50" charset="-128"/>
              </a:rPr>
              <a:t>（</a:t>
            </a:r>
            <a:r>
              <a:rPr lang="ja-JP" altLang="ja-JP" sz="2300" smtClean="0">
                <a:solidFill>
                  <a:srgbClr val="000000"/>
                </a:solidFill>
                <a:latin typeface="ＭＳ Ｐゴシック" pitchFamily="50" charset="-128"/>
                <a:ea typeface="ＭＳ Ｐゴシック" pitchFamily="50" charset="-128"/>
                <a:cs typeface="ＭＳ Ｐゴシック" pitchFamily="50" charset="-128"/>
              </a:rPr>
              <a:t>ModelBaseDesign</a:t>
            </a:r>
            <a:r>
              <a:rPr lang="ja-JP" altLang="en-US" sz="2300" smtClean="0">
                <a:solidFill>
                  <a:srgbClr val="000000"/>
                </a:solidFill>
                <a:latin typeface="ＭＳ Ｐゴシック" pitchFamily="50" charset="-128"/>
                <a:ea typeface="ＭＳ Ｐゴシック" pitchFamily="50" charset="-128"/>
                <a:cs typeface="ＭＳ Ｐゴシック" pitchFamily="50" charset="-128"/>
              </a:rPr>
              <a:t>）</a:t>
            </a:r>
            <a:endParaRPr lang="ja-JP" altLang="en-US" sz="1800" smtClean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ＭＳ Ｐゴシック" pitchFamily="50" charset="-128"/>
            </a:endParaRPr>
          </a:p>
        </p:txBody>
      </p:sp>
      <p:grpSp>
        <p:nvGrpSpPr>
          <p:cNvPr id="25" name="Group 32"/>
          <p:cNvGrpSpPr>
            <a:grpSpLocks/>
          </p:cNvGrpSpPr>
          <p:nvPr/>
        </p:nvGrpSpPr>
        <p:grpSpPr bwMode="auto">
          <a:xfrm>
            <a:off x="989779" y="4915027"/>
            <a:ext cx="6072188" cy="528638"/>
            <a:chOff x="395" y="3437"/>
            <a:chExt cx="3825" cy="333"/>
          </a:xfrm>
        </p:grpSpPr>
        <p:sp>
          <p:nvSpPr>
            <p:cNvPr id="34" name="Rectangle 30"/>
            <p:cNvSpPr>
              <a:spLocks noChangeArrowheads="1"/>
            </p:cNvSpPr>
            <p:nvPr/>
          </p:nvSpPr>
          <p:spPr bwMode="auto">
            <a:xfrm>
              <a:off x="395" y="3437"/>
              <a:ext cx="3825" cy="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395" y="3437"/>
              <a:ext cx="3825" cy="333"/>
            </a:xfrm>
            <a:prstGeom prst="rect">
              <a:avLst/>
            </a:prstGeom>
            <a:noFill/>
            <a:ln w="15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26" name="Rectangle 33"/>
          <p:cNvSpPr>
            <a:spLocks noChangeArrowheads="1"/>
          </p:cNvSpPr>
          <p:nvPr/>
        </p:nvSpPr>
        <p:spPr bwMode="auto">
          <a:xfrm>
            <a:off x="2502490" y="5091240"/>
            <a:ext cx="325569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ja-JP" altLang="ja-JP" sz="2300" dirty="0" smtClean="0">
                <a:solidFill>
                  <a:srgbClr val="000000"/>
                </a:solidFill>
                <a:latin typeface="ＭＳ Ｐゴシック" pitchFamily="50" charset="-128"/>
                <a:ea typeface="ＭＳ Ｐゴシック" pitchFamily="50" charset="-128"/>
                <a:cs typeface="ＭＳ Ｐゴシック" pitchFamily="50" charset="-128"/>
              </a:rPr>
              <a:t>HardWare</a:t>
            </a:r>
            <a:r>
              <a:rPr lang="ja-JP" altLang="en-US" sz="2300" dirty="0" smtClean="0">
                <a:solidFill>
                  <a:srgbClr val="000000"/>
                </a:solidFill>
                <a:latin typeface="ＭＳ Ｐゴシック" pitchFamily="50" charset="-128"/>
                <a:ea typeface="ＭＳ Ｐゴシック" pitchFamily="50" charset="-128"/>
                <a:cs typeface="ＭＳ Ｐゴシック" pitchFamily="50" charset="-128"/>
              </a:rPr>
              <a:t>（</a:t>
            </a:r>
            <a:r>
              <a:rPr lang="en-US" altLang="ja-JP" sz="2300" dirty="0" smtClean="0">
                <a:solidFill>
                  <a:srgbClr val="000000"/>
                </a:solidFill>
                <a:cs typeface="ＭＳ Ｐゴシック" pitchFamily="50" charset="-128"/>
              </a:rPr>
              <a:t>MCU/</a:t>
            </a:r>
            <a:r>
              <a:rPr lang="ja-JP" altLang="ja-JP" sz="2300" dirty="0" smtClean="0">
                <a:solidFill>
                  <a:srgbClr val="000000"/>
                </a:solidFill>
                <a:latin typeface="ＭＳ Ｐゴシック" pitchFamily="50" charset="-128"/>
                <a:ea typeface="ＭＳ Ｐゴシック" pitchFamily="50" charset="-128"/>
                <a:cs typeface="ＭＳ Ｐゴシック" pitchFamily="50" charset="-128"/>
              </a:rPr>
              <a:t>MPU/IO</a:t>
            </a:r>
            <a:r>
              <a:rPr lang="ja-JP" altLang="en-US" sz="2300" dirty="0" smtClean="0">
                <a:solidFill>
                  <a:srgbClr val="000000"/>
                </a:solidFill>
                <a:latin typeface="ＭＳ Ｐゴシック" pitchFamily="50" charset="-128"/>
                <a:ea typeface="ＭＳ Ｐゴシック" pitchFamily="50" charset="-128"/>
                <a:cs typeface="ＭＳ Ｐゴシック" pitchFamily="50" charset="-128"/>
              </a:rPr>
              <a:t>）</a:t>
            </a:r>
            <a:endParaRPr lang="ja-JP" altLang="en-US" sz="1800" dirty="0" smtClean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ＭＳ Ｐゴシック" pitchFamily="50" charset="-128"/>
            </a:endParaRPr>
          </a:p>
        </p:txBody>
      </p:sp>
      <p:grpSp>
        <p:nvGrpSpPr>
          <p:cNvPr id="27" name="Group 36"/>
          <p:cNvGrpSpPr>
            <a:grpSpLocks/>
          </p:cNvGrpSpPr>
          <p:nvPr/>
        </p:nvGrpSpPr>
        <p:grpSpPr bwMode="auto">
          <a:xfrm>
            <a:off x="7207840" y="2033715"/>
            <a:ext cx="749300" cy="3438525"/>
            <a:chOff x="4296" y="1604"/>
            <a:chExt cx="472" cy="2166"/>
          </a:xfrm>
        </p:grpSpPr>
        <p:sp>
          <p:nvSpPr>
            <p:cNvPr id="32" name="Rectangle 34"/>
            <p:cNvSpPr>
              <a:spLocks noChangeArrowheads="1"/>
            </p:cNvSpPr>
            <p:nvPr/>
          </p:nvSpPr>
          <p:spPr bwMode="auto">
            <a:xfrm>
              <a:off x="4296" y="1604"/>
              <a:ext cx="472" cy="2166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Rectangle 35"/>
            <p:cNvSpPr>
              <a:spLocks noChangeArrowheads="1"/>
            </p:cNvSpPr>
            <p:nvPr/>
          </p:nvSpPr>
          <p:spPr bwMode="auto">
            <a:xfrm>
              <a:off x="4296" y="1604"/>
              <a:ext cx="472" cy="2166"/>
            </a:xfrm>
            <a:prstGeom prst="rect">
              <a:avLst/>
            </a:prstGeom>
            <a:noFill/>
            <a:ln w="15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28" name="Rectangle 37"/>
          <p:cNvSpPr>
            <a:spLocks noChangeArrowheads="1"/>
          </p:cNvSpPr>
          <p:nvPr/>
        </p:nvSpPr>
        <p:spPr bwMode="auto">
          <a:xfrm>
            <a:off x="7412628" y="3098928"/>
            <a:ext cx="363538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300" smtClean="0">
                <a:solidFill>
                  <a:srgbClr val="000000"/>
                </a:solidFill>
                <a:latin typeface="ＭＳ Ｐゴシック" pitchFamily="50" charset="-128"/>
                <a:ea typeface="ＭＳ Ｐゴシック" pitchFamily="50" charset="-128"/>
                <a:cs typeface="ＭＳ Ｐゴシック" pitchFamily="50" charset="-128"/>
              </a:rPr>
              <a:t>開</a:t>
            </a:r>
            <a:endParaRPr lang="ja-JP" altLang="en-US" sz="1800" smtClean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ＭＳ Ｐゴシック" pitchFamily="50" charset="-128"/>
            </a:endParaRPr>
          </a:p>
        </p:txBody>
      </p:sp>
      <p:sp>
        <p:nvSpPr>
          <p:cNvPr id="29" name="Rectangle 38"/>
          <p:cNvSpPr>
            <a:spLocks noChangeArrowheads="1"/>
          </p:cNvSpPr>
          <p:nvPr/>
        </p:nvSpPr>
        <p:spPr bwMode="auto">
          <a:xfrm>
            <a:off x="7412628" y="3449765"/>
            <a:ext cx="363538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300" smtClean="0">
                <a:solidFill>
                  <a:srgbClr val="000000"/>
                </a:solidFill>
                <a:latin typeface="ＭＳ Ｐゴシック" pitchFamily="50" charset="-128"/>
                <a:ea typeface="ＭＳ Ｐゴシック" pitchFamily="50" charset="-128"/>
                <a:cs typeface="ＭＳ Ｐゴシック" pitchFamily="50" charset="-128"/>
              </a:rPr>
              <a:t>発</a:t>
            </a:r>
            <a:endParaRPr lang="ja-JP" altLang="en-US" sz="1800" smtClean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ＭＳ Ｐゴシック" pitchFamily="50" charset="-128"/>
            </a:endParaRPr>
          </a:p>
        </p:txBody>
      </p:sp>
      <p:sp>
        <p:nvSpPr>
          <p:cNvPr id="30" name="Rectangle 39"/>
          <p:cNvSpPr>
            <a:spLocks noChangeArrowheads="1"/>
          </p:cNvSpPr>
          <p:nvPr/>
        </p:nvSpPr>
        <p:spPr bwMode="auto">
          <a:xfrm>
            <a:off x="7412628" y="3802190"/>
            <a:ext cx="363538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300" smtClean="0">
                <a:solidFill>
                  <a:srgbClr val="000000"/>
                </a:solidFill>
                <a:latin typeface="ＭＳ Ｐゴシック" pitchFamily="50" charset="-128"/>
                <a:ea typeface="ＭＳ Ｐゴシック" pitchFamily="50" charset="-128"/>
                <a:cs typeface="ＭＳ Ｐゴシック" pitchFamily="50" charset="-128"/>
              </a:rPr>
              <a:t>環</a:t>
            </a:r>
            <a:endParaRPr lang="ja-JP" altLang="en-US" sz="1800" smtClean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ＭＳ Ｐゴシック" pitchFamily="50" charset="-128"/>
            </a:endParaRPr>
          </a:p>
        </p:txBody>
      </p:sp>
      <p:sp>
        <p:nvSpPr>
          <p:cNvPr id="31" name="Rectangle 40"/>
          <p:cNvSpPr>
            <a:spLocks noChangeArrowheads="1"/>
          </p:cNvSpPr>
          <p:nvPr/>
        </p:nvSpPr>
        <p:spPr bwMode="auto">
          <a:xfrm>
            <a:off x="7412628" y="4153028"/>
            <a:ext cx="363538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300" smtClean="0">
                <a:solidFill>
                  <a:srgbClr val="000000"/>
                </a:solidFill>
                <a:latin typeface="ＭＳ Ｐゴシック" pitchFamily="50" charset="-128"/>
                <a:ea typeface="ＭＳ Ｐゴシック" pitchFamily="50" charset="-128"/>
                <a:cs typeface="ＭＳ Ｐゴシック" pitchFamily="50" charset="-128"/>
              </a:rPr>
              <a:t>境</a:t>
            </a:r>
            <a:endParaRPr lang="ja-JP" altLang="en-US" sz="1800" smtClean="0">
              <a:solidFill>
                <a:srgbClr val="000000"/>
              </a:solidFill>
              <a:latin typeface="Arial" pitchFamily="34" charset="0"/>
              <a:ea typeface="ＭＳ Ｐゴシック" pitchFamily="50" charset="-128"/>
              <a:cs typeface="ＭＳ Ｐゴシック" pitchFamily="50" charset="-128"/>
            </a:endParaRPr>
          </a:p>
        </p:txBody>
      </p: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6285180" y="1161895"/>
            <a:ext cx="272108" cy="276756"/>
          </a:xfrm>
          <a:prstGeom prst="rect">
            <a:avLst/>
          </a:prstGeom>
          <a:pattFill prst="pct5">
            <a:fgClr>
              <a:srgbClr val="FF0000"/>
            </a:fgClr>
            <a:bgClr>
              <a:schemeClr val="bg1"/>
            </a:bgClr>
          </a:patt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51" name="Text Box 6"/>
          <p:cNvSpPr txBox="1">
            <a:spLocks noChangeArrowheads="1"/>
          </p:cNvSpPr>
          <p:nvPr/>
        </p:nvSpPr>
        <p:spPr bwMode="auto">
          <a:xfrm>
            <a:off x="6577008" y="1149186"/>
            <a:ext cx="167124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1400" dirty="0">
                <a:solidFill>
                  <a:srgbClr val="000000"/>
                </a:solidFill>
                <a:ea typeface="HGPｺﾞｼｯｸE" pitchFamily="50" charset="-128"/>
              </a:rPr>
              <a:t>：</a:t>
            </a:r>
            <a:r>
              <a:rPr lang="ja-JP" altLang="en-US" sz="1400" dirty="0" smtClean="0">
                <a:solidFill>
                  <a:srgbClr val="000000"/>
                </a:solidFill>
                <a:ea typeface="HGPｺﾞｼｯｸE" pitchFamily="50" charset="-128"/>
              </a:rPr>
              <a:t>ＵＬ対応拡大領域</a:t>
            </a:r>
            <a:endParaRPr lang="ja-JP" altLang="en-US" sz="1400" dirty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54" name="線吹き出し 2 (枠付き) 53"/>
          <p:cNvSpPr/>
          <p:nvPr/>
        </p:nvSpPr>
        <p:spPr>
          <a:xfrm>
            <a:off x="5875025" y="5652655"/>
            <a:ext cx="2631774" cy="401782"/>
          </a:xfrm>
          <a:prstGeom prst="borderCallout2">
            <a:avLst>
              <a:gd name="adj1" fmla="val 48750"/>
              <a:gd name="adj2" fmla="val -1489"/>
              <a:gd name="adj3" fmla="val 48750"/>
              <a:gd name="adj4" fmla="val -17193"/>
              <a:gd name="adj5" fmla="val -230517"/>
              <a:gd name="adj6" fmla="val -335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rgbClr val="000000"/>
                </a:solidFill>
              </a:rPr>
              <a:t>RH850</a:t>
            </a:r>
            <a:r>
              <a:rPr lang="ja-JP" altLang="en-US" dirty="0">
                <a:solidFill>
                  <a:srgbClr val="000000"/>
                </a:solidFill>
              </a:rPr>
              <a:t>　</a:t>
            </a:r>
            <a:r>
              <a:rPr lang="en-US" altLang="ja-JP" dirty="0" smtClean="0">
                <a:solidFill>
                  <a:srgbClr val="000000"/>
                </a:solidFill>
              </a:rPr>
              <a:t>MCAL</a:t>
            </a:r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55" name="線吹き出し 2 (枠付き) 54"/>
          <p:cNvSpPr/>
          <p:nvPr/>
        </p:nvSpPr>
        <p:spPr>
          <a:xfrm>
            <a:off x="5704395" y="1551706"/>
            <a:ext cx="2631774" cy="424008"/>
          </a:xfrm>
          <a:prstGeom prst="borderCallout2">
            <a:avLst>
              <a:gd name="adj1" fmla="val 48750"/>
              <a:gd name="adj2" fmla="val -1489"/>
              <a:gd name="adj3" fmla="val 48750"/>
              <a:gd name="adj4" fmla="val -17193"/>
              <a:gd name="adj5" fmla="val 186558"/>
              <a:gd name="adj6" fmla="val -3297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ysClr val="windowText" lastClr="000000"/>
                </a:solidFill>
                <a:latin typeface="HGPｺﾞｼｯｸE" pitchFamily="50" charset="-128"/>
              </a:rPr>
              <a:t>モデル改変</a:t>
            </a:r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48" name="Text Box 2"/>
          <p:cNvSpPr txBox="1">
            <a:spLocks noChangeArrowheads="1"/>
          </p:cNvSpPr>
          <p:nvPr/>
        </p:nvSpPr>
        <p:spPr bwMode="auto">
          <a:xfrm>
            <a:off x="181261" y="132181"/>
            <a:ext cx="1209675" cy="45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lIns="54000" tIns="10800" rIns="54000" bIns="10800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solidFill>
                  <a:srgbClr val="1C1C1C"/>
                </a:solidFill>
                <a:ea typeface="HGPｺﾞｼｯｸE" pitchFamily="50" charset="-128"/>
              </a:rPr>
              <a:t>６</a:t>
            </a:r>
            <a:r>
              <a:rPr lang="en-US" altLang="ja-JP" sz="2800" dirty="0" smtClean="0">
                <a:solidFill>
                  <a:srgbClr val="1C1C1C"/>
                </a:solidFill>
                <a:ea typeface="HGPｺﾞｼｯｸE" pitchFamily="50" charset="-128"/>
              </a:rPr>
              <a:t>-</a:t>
            </a:r>
            <a:r>
              <a:rPr lang="ja-JP" altLang="en-US" sz="2800" dirty="0" smtClean="0">
                <a:solidFill>
                  <a:srgbClr val="1C1C1C"/>
                </a:solidFill>
                <a:ea typeface="HGPｺﾞｼｯｸE" pitchFamily="50" charset="-128"/>
              </a:rPr>
              <a:t>１</a:t>
            </a:r>
            <a:endParaRPr lang="en-US" altLang="ja-JP" sz="2800" dirty="0">
              <a:solidFill>
                <a:srgbClr val="1C1C1C"/>
              </a:solidFill>
              <a:ea typeface="HGPｺﾞｼｯｸE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362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5817" y="179482"/>
            <a:ext cx="7593745" cy="424732"/>
          </a:xfrm>
        </p:spPr>
        <p:txBody>
          <a:bodyPr/>
          <a:lstStyle/>
          <a:p>
            <a:r>
              <a:rPr lang="ja-JP" altLang="en-US" dirty="0" smtClean="0"/>
              <a:t>自動車制御コントローラ検証の仮想化  － </a:t>
            </a:r>
            <a:r>
              <a:rPr lang="en-US" altLang="ja-JP" dirty="0" smtClean="0"/>
              <a:t>Virtual</a:t>
            </a:r>
            <a:r>
              <a:rPr lang="ja-JP" altLang="en-US" dirty="0" smtClean="0"/>
              <a:t> </a:t>
            </a:r>
            <a:r>
              <a:rPr lang="en-US" altLang="ja-JP" dirty="0" smtClean="0"/>
              <a:t>HILS</a:t>
            </a:r>
            <a:r>
              <a:rPr lang="ja-JP" altLang="en-US" dirty="0" smtClean="0"/>
              <a:t> －</a:t>
            </a:r>
            <a:endParaRPr kumimoji="1" lang="ja-JP" altLang="en-US" dirty="0"/>
          </a:p>
        </p:txBody>
      </p:sp>
      <p:grpSp>
        <p:nvGrpSpPr>
          <p:cNvPr id="3" name="グループ化 83"/>
          <p:cNvGrpSpPr/>
          <p:nvPr/>
        </p:nvGrpSpPr>
        <p:grpSpPr>
          <a:xfrm>
            <a:off x="3992834" y="1987094"/>
            <a:ext cx="4909050" cy="1998122"/>
            <a:chOff x="3974388" y="1519468"/>
            <a:chExt cx="4909050" cy="1998122"/>
          </a:xfrm>
        </p:grpSpPr>
        <p:sp>
          <p:nvSpPr>
            <p:cNvPr id="60" name="正方形/長方形 59"/>
            <p:cNvSpPr/>
            <p:nvPr/>
          </p:nvSpPr>
          <p:spPr bwMode="auto">
            <a:xfrm>
              <a:off x="4738752" y="1519468"/>
              <a:ext cx="4140000" cy="19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srgbClr val="000000"/>
                </a:solidFill>
              </a:endParaRPr>
            </a:p>
          </p:txBody>
        </p:sp>
        <p:cxnSp>
          <p:nvCxnSpPr>
            <p:cNvPr id="83" name="直線コネクタ 82"/>
            <p:cNvCxnSpPr/>
            <p:nvPr/>
          </p:nvCxnSpPr>
          <p:spPr bwMode="auto">
            <a:xfrm>
              <a:off x="5507074" y="3261243"/>
              <a:ext cx="648000" cy="0"/>
            </a:xfrm>
            <a:prstGeom prst="line">
              <a:avLst/>
            </a:prstGeom>
            <a:noFill/>
            <a:ln w="76200" cap="flat" cmpd="sng" algn="ctr">
              <a:solidFill>
                <a:schemeClr val="tx2">
                  <a:lumMod val="40000"/>
                  <a:lumOff val="6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正方形/長方形 36"/>
            <p:cNvSpPr/>
            <p:nvPr/>
          </p:nvSpPr>
          <p:spPr bwMode="auto">
            <a:xfrm>
              <a:off x="4743438" y="1755639"/>
              <a:ext cx="720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ja-JP" altLang="en-US" sz="1200" dirty="0" smtClean="0">
                  <a:solidFill>
                    <a:srgbClr val="000000"/>
                  </a:solidFill>
                </a:rPr>
                <a:t>ﾌﾟﾗﾝﾄﾓﾃﾞﾙ</a:t>
              </a:r>
            </a:p>
          </p:txBody>
        </p:sp>
        <p:sp>
          <p:nvSpPr>
            <p:cNvPr id="38" name="正方形/長方形 37"/>
            <p:cNvSpPr/>
            <p:nvPr/>
          </p:nvSpPr>
          <p:spPr bwMode="auto">
            <a:xfrm>
              <a:off x="4743438" y="2198769"/>
              <a:ext cx="1440000" cy="216000"/>
            </a:xfrm>
            <a:prstGeom prst="rect">
              <a:avLst/>
            </a:prstGeom>
            <a:solidFill>
              <a:srgbClr val="8EB4E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ja-JP" altLang="en-US" sz="1200" dirty="0" smtClean="0">
                  <a:solidFill>
                    <a:srgbClr val="000000"/>
                  </a:solidFill>
                </a:rPr>
                <a:t>制御ﾏｲｺﾝ開発</a:t>
              </a:r>
            </a:p>
          </p:txBody>
        </p:sp>
        <p:sp>
          <p:nvSpPr>
            <p:cNvPr id="40" name="正方形/長方形 39"/>
            <p:cNvSpPr/>
            <p:nvPr/>
          </p:nvSpPr>
          <p:spPr bwMode="auto">
            <a:xfrm>
              <a:off x="4743438" y="2689196"/>
              <a:ext cx="720000" cy="2160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ja-JP" altLang="en-US" sz="1200" dirty="0">
                  <a:solidFill>
                    <a:srgbClr val="000000"/>
                  </a:solidFill>
                </a:rPr>
                <a:t>ｺｰﾃﾞｨﾝｸﾞ</a:t>
              </a:r>
              <a:endParaRPr lang="ja-JP" alt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42" name="直線矢印コネクタ 41"/>
            <p:cNvCxnSpPr/>
            <p:nvPr/>
          </p:nvCxnSpPr>
          <p:spPr bwMode="auto">
            <a:xfrm>
              <a:off x="5463438" y="1971639"/>
              <a:ext cx="719999" cy="1235795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4" name="直線矢印コネクタ 43"/>
            <p:cNvCxnSpPr/>
            <p:nvPr/>
          </p:nvCxnSpPr>
          <p:spPr bwMode="auto">
            <a:xfrm>
              <a:off x="5463438" y="2905196"/>
              <a:ext cx="719999" cy="356047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5" name="ホームベース 44"/>
            <p:cNvSpPr/>
            <p:nvPr/>
          </p:nvSpPr>
          <p:spPr bwMode="auto">
            <a:xfrm>
              <a:off x="6183438" y="3117243"/>
              <a:ext cx="1800000" cy="288000"/>
            </a:xfrm>
            <a:prstGeom prst="homePlate">
              <a:avLst/>
            </a:prstGeom>
            <a:solidFill>
              <a:srgbClr val="95B3D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ja-JP" sz="1200" dirty="0" smtClean="0">
                  <a:solidFill>
                    <a:srgbClr val="000000"/>
                  </a:solidFill>
                </a:rPr>
                <a:t>HILS</a:t>
              </a:r>
              <a:endParaRPr lang="ja-JP" alt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 bwMode="auto">
            <a:xfrm>
              <a:off x="6183437" y="2414769"/>
              <a:ext cx="9418" cy="719499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7" name="ホームベース 46"/>
            <p:cNvSpPr/>
            <p:nvPr/>
          </p:nvSpPr>
          <p:spPr bwMode="auto">
            <a:xfrm>
              <a:off x="7983438" y="3117243"/>
              <a:ext cx="720000" cy="288000"/>
            </a:xfrm>
            <a:prstGeom prst="homePlat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ja-JP" altLang="en-US" sz="1200" dirty="0" smtClean="0">
                  <a:solidFill>
                    <a:srgbClr val="FFFFFF"/>
                  </a:solidFill>
                </a:rPr>
                <a:t>実機ﾃｽﾄ</a:t>
              </a:r>
            </a:p>
          </p:txBody>
        </p:sp>
        <p:cxnSp>
          <p:nvCxnSpPr>
            <p:cNvPr id="48" name="直線コネクタ 47"/>
            <p:cNvCxnSpPr/>
            <p:nvPr/>
          </p:nvCxnSpPr>
          <p:spPr bwMode="auto">
            <a:xfrm>
              <a:off x="4743438" y="1537590"/>
              <a:ext cx="0" cy="198000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直線コネクタ 48"/>
            <p:cNvCxnSpPr/>
            <p:nvPr/>
          </p:nvCxnSpPr>
          <p:spPr bwMode="auto">
            <a:xfrm>
              <a:off x="4743438" y="3517196"/>
              <a:ext cx="4140000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53" name="テキスト ボックス 52"/>
            <p:cNvSpPr txBox="1"/>
            <p:nvPr/>
          </p:nvSpPr>
          <p:spPr>
            <a:xfrm>
              <a:off x="4262340" y="1706455"/>
              <a:ext cx="476412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メカ</a:t>
              </a:r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4262340" y="2163653"/>
              <a:ext cx="503664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ECU</a:t>
              </a:r>
              <a:endPara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endParaRPr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3974388" y="2669008"/>
              <a:ext cx="824265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制御ｿﾌﾄ</a:t>
              </a:r>
            </a:p>
          </p:txBody>
        </p:sp>
        <p:sp>
          <p:nvSpPr>
            <p:cNvPr id="77" name="テキスト ボックス 76"/>
            <p:cNvSpPr txBox="1"/>
            <p:nvPr/>
          </p:nvSpPr>
          <p:spPr>
            <a:xfrm>
              <a:off x="4250663" y="3085420"/>
              <a:ext cx="543739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検証</a:t>
              </a:r>
              <a:endPara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endParaRPr>
            </a:p>
          </p:txBody>
        </p:sp>
      </p:grpSp>
      <p:sp>
        <p:nvSpPr>
          <p:cNvPr id="9" name="スライド番号プレースホルダ 8"/>
          <p:cNvSpPr>
            <a:spLocks noGrp="1"/>
          </p:cNvSpPr>
          <p:nvPr>
            <p:ph type="sldNum" sz="quarter" idx="10"/>
          </p:nvPr>
        </p:nvSpPr>
        <p:spPr>
          <a:xfrm>
            <a:off x="8543496" y="6545263"/>
            <a:ext cx="488950" cy="304800"/>
          </a:xfrm>
        </p:spPr>
        <p:txBody>
          <a:bodyPr/>
          <a:lstStyle/>
          <a:p>
            <a:fld id="{B69A64E9-DEE1-40B5-88E8-A6C3DD001D0B}" type="slidenum">
              <a:rPr lang="en-US" altLang="ja-JP" smtClean="0">
                <a:solidFill>
                  <a:srgbClr val="000000"/>
                </a:solidFill>
              </a:rPr>
              <a:pPr/>
              <a:t>21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grpSp>
        <p:nvGrpSpPr>
          <p:cNvPr id="10" name="グループ化 1041"/>
          <p:cNvGrpSpPr/>
          <p:nvPr/>
        </p:nvGrpSpPr>
        <p:grpSpPr>
          <a:xfrm>
            <a:off x="4018657" y="4522770"/>
            <a:ext cx="4892644" cy="1994068"/>
            <a:chOff x="4018657" y="4522770"/>
            <a:chExt cx="4892644" cy="1994068"/>
          </a:xfrm>
        </p:grpSpPr>
        <p:sp>
          <p:nvSpPr>
            <p:cNvPr id="59" name="正方形/長方形 58"/>
            <p:cNvSpPr/>
            <p:nvPr/>
          </p:nvSpPr>
          <p:spPr bwMode="auto">
            <a:xfrm>
              <a:off x="4771301" y="4522770"/>
              <a:ext cx="4140000" cy="19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5" name="正方形/長方形 4"/>
            <p:cNvSpPr/>
            <p:nvPr/>
          </p:nvSpPr>
          <p:spPr bwMode="auto">
            <a:xfrm>
              <a:off x="4771301" y="4698615"/>
              <a:ext cx="720000" cy="21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ja-JP" altLang="en-US" sz="1200" dirty="0" smtClean="0">
                  <a:solidFill>
                    <a:srgbClr val="000000"/>
                  </a:solidFill>
                </a:rPr>
                <a:t>ﾌﾟﾗﾝﾄﾓﾃﾞﾙ</a:t>
              </a:r>
            </a:p>
          </p:txBody>
        </p:sp>
        <p:sp>
          <p:nvSpPr>
            <p:cNvPr id="6" name="正方形/長方形 5"/>
            <p:cNvSpPr/>
            <p:nvPr/>
          </p:nvSpPr>
          <p:spPr bwMode="auto">
            <a:xfrm>
              <a:off x="4771301" y="5078439"/>
              <a:ext cx="1440000" cy="216000"/>
            </a:xfrm>
            <a:prstGeom prst="rect">
              <a:avLst/>
            </a:prstGeom>
            <a:solidFill>
              <a:srgbClr val="8EB4E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ja-JP" altLang="en-US" sz="1200" dirty="0" smtClean="0">
                  <a:solidFill>
                    <a:srgbClr val="000000"/>
                  </a:solidFill>
                </a:rPr>
                <a:t>制御ﾏｲｺﾝ開発</a:t>
              </a:r>
            </a:p>
          </p:txBody>
        </p:sp>
        <p:sp>
          <p:nvSpPr>
            <p:cNvPr id="7" name="正方形/長方形 6"/>
            <p:cNvSpPr/>
            <p:nvPr/>
          </p:nvSpPr>
          <p:spPr bwMode="auto">
            <a:xfrm>
              <a:off x="4771301" y="5294439"/>
              <a:ext cx="720000" cy="216000"/>
            </a:xfrm>
            <a:prstGeom prst="rect">
              <a:avLst/>
            </a:prstGeom>
            <a:solidFill>
              <a:srgbClr val="FAC09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ja-JP" sz="1200" dirty="0" smtClean="0">
                  <a:solidFill>
                    <a:srgbClr val="000000"/>
                  </a:solidFill>
                </a:rPr>
                <a:t>ECU</a:t>
              </a:r>
              <a:r>
                <a:rPr lang="ja-JP" altLang="en-US" sz="1200" dirty="0" smtClean="0">
                  <a:solidFill>
                    <a:srgbClr val="000000"/>
                  </a:solidFill>
                </a:rPr>
                <a:t>ﾓﾃﾞﾙ</a:t>
              </a:r>
            </a:p>
          </p:txBody>
        </p:sp>
        <p:sp>
          <p:nvSpPr>
            <p:cNvPr id="13" name="正方形/長方形 12"/>
            <p:cNvSpPr/>
            <p:nvPr/>
          </p:nvSpPr>
          <p:spPr bwMode="auto">
            <a:xfrm>
              <a:off x="4771301" y="5674376"/>
              <a:ext cx="720000" cy="2160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ja-JP" altLang="en-US" sz="1200" dirty="0">
                  <a:solidFill>
                    <a:srgbClr val="000000"/>
                  </a:solidFill>
                </a:rPr>
                <a:t>ｺｰﾃﾞｨﾝｸﾞ</a:t>
              </a:r>
              <a:endParaRPr lang="ja-JP" alt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" name="ホームベース 7"/>
            <p:cNvSpPr/>
            <p:nvPr/>
          </p:nvSpPr>
          <p:spPr bwMode="auto">
            <a:xfrm>
              <a:off x="5491300" y="6119448"/>
              <a:ext cx="1080000" cy="288000"/>
            </a:xfrm>
            <a:prstGeom prst="homePlate">
              <a:avLst/>
            </a:prstGeom>
            <a:solidFill>
              <a:srgbClr val="FAC09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ja-JP" sz="1200" dirty="0" smtClean="0">
                  <a:solidFill>
                    <a:srgbClr val="000000"/>
                  </a:solidFill>
                </a:rPr>
                <a:t>V-HILS</a:t>
              </a:r>
              <a:endParaRPr lang="ja-JP" alt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11" name="直線矢印コネクタ 10"/>
            <p:cNvCxnSpPr/>
            <p:nvPr/>
          </p:nvCxnSpPr>
          <p:spPr bwMode="auto">
            <a:xfrm>
              <a:off x="5481884" y="4914615"/>
              <a:ext cx="226506" cy="1204833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0" name="直線矢印コネクタ 19"/>
            <p:cNvCxnSpPr/>
            <p:nvPr/>
          </p:nvCxnSpPr>
          <p:spPr bwMode="auto">
            <a:xfrm>
              <a:off x="5481884" y="5512770"/>
              <a:ext cx="117961" cy="606678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" name="直線矢印コネクタ 22"/>
            <p:cNvCxnSpPr/>
            <p:nvPr/>
          </p:nvCxnSpPr>
          <p:spPr bwMode="auto">
            <a:xfrm>
              <a:off x="5491301" y="5890376"/>
              <a:ext cx="0" cy="229072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7" name="ホームベース 26"/>
            <p:cNvSpPr/>
            <p:nvPr/>
          </p:nvSpPr>
          <p:spPr bwMode="auto">
            <a:xfrm>
              <a:off x="6211301" y="5891403"/>
              <a:ext cx="720000" cy="288000"/>
            </a:xfrm>
            <a:prstGeom prst="homePlate">
              <a:avLst/>
            </a:prstGeom>
            <a:solidFill>
              <a:srgbClr val="95B3D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ja-JP" sz="1200" dirty="0" smtClean="0">
                  <a:solidFill>
                    <a:srgbClr val="000000"/>
                  </a:solidFill>
                </a:rPr>
                <a:t>HILS</a:t>
              </a:r>
              <a:endParaRPr lang="ja-JP" alt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31" name="直線矢印コネクタ 30"/>
            <p:cNvCxnSpPr/>
            <p:nvPr/>
          </p:nvCxnSpPr>
          <p:spPr bwMode="auto">
            <a:xfrm>
              <a:off x="6211300" y="5188929"/>
              <a:ext cx="1" cy="701447"/>
            </a:xfrm>
            <a:prstGeom prst="straightConnector1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4" name="ホームベース 33"/>
            <p:cNvSpPr/>
            <p:nvPr/>
          </p:nvSpPr>
          <p:spPr bwMode="auto">
            <a:xfrm>
              <a:off x="6932654" y="5975811"/>
              <a:ext cx="720000" cy="288000"/>
            </a:xfrm>
            <a:prstGeom prst="homePlat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ja-JP" altLang="en-US" sz="1200" dirty="0" smtClean="0">
                  <a:solidFill>
                    <a:srgbClr val="FFFFFF"/>
                  </a:solidFill>
                </a:rPr>
                <a:t>実機ﾃｽﾄ</a:t>
              </a:r>
            </a:p>
          </p:txBody>
        </p:sp>
        <p:cxnSp>
          <p:nvCxnSpPr>
            <p:cNvPr id="4" name="直線コネクタ 3"/>
            <p:cNvCxnSpPr/>
            <p:nvPr/>
          </p:nvCxnSpPr>
          <p:spPr bwMode="auto">
            <a:xfrm>
              <a:off x="4771301" y="4536838"/>
              <a:ext cx="0" cy="198000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直線コネクタ 35"/>
            <p:cNvCxnSpPr/>
            <p:nvPr/>
          </p:nvCxnSpPr>
          <p:spPr bwMode="auto">
            <a:xfrm>
              <a:off x="4771301" y="6502376"/>
              <a:ext cx="4140000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56" name="テキスト ボックス 55"/>
            <p:cNvSpPr txBox="1"/>
            <p:nvPr/>
          </p:nvSpPr>
          <p:spPr>
            <a:xfrm>
              <a:off x="4306609" y="4679905"/>
              <a:ext cx="476412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メカ</a:t>
              </a: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4306609" y="5151171"/>
              <a:ext cx="503664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ECU</a:t>
              </a:r>
              <a:endPara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endParaRPr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4018657" y="5635424"/>
              <a:ext cx="824265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制御ｿﾌﾄ</a:t>
              </a:r>
            </a:p>
          </p:txBody>
        </p:sp>
        <p:sp>
          <p:nvSpPr>
            <p:cNvPr id="78" name="テキスト ボックス 77"/>
            <p:cNvSpPr txBox="1"/>
            <p:nvPr/>
          </p:nvSpPr>
          <p:spPr>
            <a:xfrm>
              <a:off x="4302921" y="6036287"/>
              <a:ext cx="543739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検証</a:t>
              </a:r>
              <a:endPara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endParaRPr>
            </a:p>
          </p:txBody>
        </p:sp>
        <p:sp>
          <p:nvSpPr>
            <p:cNvPr id="81" name="テキスト ボックス 80"/>
            <p:cNvSpPr txBox="1"/>
            <p:nvPr/>
          </p:nvSpPr>
          <p:spPr>
            <a:xfrm>
              <a:off x="6501646" y="4545267"/>
              <a:ext cx="2109554" cy="11079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100" u="sng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V-HILS</a:t>
              </a:r>
              <a:r>
                <a:rPr lang="ja-JP" altLang="en-US" sz="1100" u="sng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の効果</a:t>
              </a:r>
              <a:endParaRPr lang="en-US" altLang="ja-JP" sz="1100" u="sng" dirty="0" smtClean="0">
                <a:solidFill>
                  <a:srgbClr val="000000"/>
                </a:solidFill>
                <a:latin typeface="HGPｺﾞｼｯｸE"/>
                <a:ea typeface="HGPｺﾞｼｯｸE"/>
              </a:endParaRPr>
            </a:p>
            <a:p>
              <a:r>
                <a:rPr lang="ja-JP" altLang="en-US" sz="1100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● 実</a:t>
              </a:r>
              <a:r>
                <a:rPr lang="en-US" altLang="ja-JP" sz="1100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ECU</a:t>
              </a:r>
              <a:r>
                <a:rPr lang="ja-JP" altLang="en-US" sz="1100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完成前に</a:t>
              </a:r>
              <a:endParaRPr lang="en-US" altLang="ja-JP" sz="1100" dirty="0" smtClean="0">
                <a:solidFill>
                  <a:srgbClr val="000000"/>
                </a:solidFill>
                <a:latin typeface="HGPｺﾞｼｯｸE"/>
                <a:ea typeface="HGPｺﾞｼｯｸE"/>
              </a:endParaRPr>
            </a:p>
            <a:p>
              <a:r>
                <a:rPr lang="ja-JP" altLang="en-US" sz="1100" dirty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 </a:t>
              </a:r>
              <a:r>
                <a:rPr lang="ja-JP" altLang="en-US" sz="1100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   ソフト検証着手を前倒し。</a:t>
              </a:r>
              <a:endParaRPr lang="en-US" altLang="ja-JP" sz="1100" dirty="0" smtClean="0">
                <a:solidFill>
                  <a:srgbClr val="000000"/>
                </a:solidFill>
                <a:latin typeface="HGPｺﾞｼｯｸE"/>
                <a:ea typeface="HGPｺﾞｼｯｸE"/>
              </a:endParaRPr>
            </a:p>
            <a:p>
              <a:r>
                <a:rPr lang="ja-JP" altLang="en-US" sz="1100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● 対象システム中の</a:t>
              </a:r>
              <a:endParaRPr lang="en-US" altLang="ja-JP" sz="1100" dirty="0" smtClean="0">
                <a:solidFill>
                  <a:srgbClr val="000000"/>
                </a:solidFill>
                <a:latin typeface="HGPｺﾞｼｯｸE"/>
                <a:ea typeface="HGPｺﾞｼｯｸE"/>
              </a:endParaRPr>
            </a:p>
            <a:p>
              <a:r>
                <a:rPr lang="ja-JP" altLang="en-US" sz="1100" dirty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 </a:t>
              </a:r>
              <a:r>
                <a:rPr lang="ja-JP" altLang="en-US" sz="1100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   任意の動作を可視化可能。</a:t>
              </a:r>
              <a:endParaRPr lang="en-US" altLang="ja-JP" sz="1100" dirty="0" smtClean="0">
                <a:solidFill>
                  <a:srgbClr val="000000"/>
                </a:solidFill>
                <a:latin typeface="HGPｺﾞｼｯｸE"/>
                <a:ea typeface="HGPｺﾞｼｯｸE"/>
              </a:endParaRPr>
            </a:p>
            <a:p>
              <a:r>
                <a:rPr lang="ja-JP" altLang="en-US" sz="1100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● フォールト注入の制約なし。</a:t>
              </a:r>
            </a:p>
          </p:txBody>
        </p:sp>
      </p:grpSp>
      <p:sp>
        <p:nvSpPr>
          <p:cNvPr id="85" name="テキスト ボックス 84"/>
          <p:cNvSpPr txBox="1"/>
          <p:nvPr/>
        </p:nvSpPr>
        <p:spPr>
          <a:xfrm>
            <a:off x="6362264" y="2250682"/>
            <a:ext cx="2148136" cy="938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100" u="sng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HILS</a:t>
            </a:r>
            <a:r>
              <a:rPr lang="ja-JP" altLang="en-US" sz="1100" u="sng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の課題</a:t>
            </a:r>
            <a:endParaRPr lang="en-US" altLang="ja-JP" sz="1100" u="sng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r>
              <a:rPr lang="ja-JP" altLang="en-US" sz="11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● ソフト検証の着手が遅延。</a:t>
            </a:r>
            <a:endParaRPr lang="en-US" altLang="ja-JP" sz="1100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r>
              <a:rPr lang="ja-JP" altLang="en-US" sz="11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● 実機部（</a:t>
            </a:r>
            <a:r>
              <a:rPr lang="en-US" altLang="ja-JP" sz="11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ECU</a:t>
            </a:r>
            <a:r>
              <a:rPr lang="ja-JP" altLang="en-US" sz="11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）の内部状態</a:t>
            </a:r>
            <a:endParaRPr lang="en-US" altLang="ja-JP" sz="1100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r>
              <a:rPr lang="ja-JP" altLang="en-US" sz="1100" dirty="0">
                <a:solidFill>
                  <a:srgbClr val="000000"/>
                </a:solidFill>
                <a:latin typeface="HGPｺﾞｼｯｸE"/>
                <a:ea typeface="HGPｺﾞｼｯｸE"/>
              </a:rPr>
              <a:t> </a:t>
            </a:r>
            <a:r>
              <a:rPr lang="ja-JP" altLang="en-US" sz="11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   の観測が困難。</a:t>
            </a:r>
            <a:endParaRPr lang="en-US" altLang="ja-JP" sz="1100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r>
              <a:rPr lang="ja-JP" altLang="en-US" sz="11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● フォールト注入の制約有り。</a:t>
            </a:r>
          </a:p>
        </p:txBody>
      </p:sp>
      <p:grpSp>
        <p:nvGrpSpPr>
          <p:cNvPr id="12" name="グループ化 1042"/>
          <p:cNvGrpSpPr/>
          <p:nvPr/>
        </p:nvGrpSpPr>
        <p:grpSpPr>
          <a:xfrm>
            <a:off x="802282" y="2062005"/>
            <a:ext cx="2894400" cy="1980000"/>
            <a:chOff x="802282" y="1982805"/>
            <a:chExt cx="2894400" cy="1980000"/>
          </a:xfrm>
        </p:grpSpPr>
        <p:sp>
          <p:nvSpPr>
            <p:cNvPr id="1038" name="正方形/長方形 1037"/>
            <p:cNvSpPr/>
            <p:nvPr/>
          </p:nvSpPr>
          <p:spPr bwMode="auto">
            <a:xfrm>
              <a:off x="802282" y="1982805"/>
              <a:ext cx="2894400" cy="198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srgbClr val="000000"/>
                </a:solidFill>
              </a:endParaRPr>
            </a:p>
          </p:txBody>
        </p:sp>
        <p:grpSp>
          <p:nvGrpSpPr>
            <p:cNvPr id="14" name="グループ化 92"/>
            <p:cNvGrpSpPr/>
            <p:nvPr/>
          </p:nvGrpSpPr>
          <p:grpSpPr>
            <a:xfrm>
              <a:off x="895797" y="2031839"/>
              <a:ext cx="1260000" cy="912182"/>
              <a:chOff x="301153" y="1223298"/>
              <a:chExt cx="1260000" cy="912182"/>
            </a:xfrm>
          </p:grpSpPr>
          <p:sp>
            <p:nvSpPr>
              <p:cNvPr id="86" name="角丸四角形 85"/>
              <p:cNvSpPr/>
              <p:nvPr/>
            </p:nvSpPr>
            <p:spPr bwMode="auto">
              <a:xfrm>
                <a:off x="301153" y="1235480"/>
                <a:ext cx="1260000" cy="900000"/>
              </a:xfrm>
              <a:prstGeom prst="roundRect">
                <a:avLst/>
              </a:prstGeom>
              <a:ln>
                <a:solidFill>
                  <a:srgbClr val="F79646"/>
                </a:solidFill>
                <a:headEnd/>
                <a:tailEnd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 anchor="ctr" anchorCtr="0">
                <a:noAutofit/>
              </a:bodyPr>
              <a:lstStyle/>
              <a:p>
                <a:pPr algn="ctr"/>
                <a:endParaRPr lang="ja-JP" altLang="en-US" sz="1800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7" name="Picture 3" descr="C:\Users\20076171\Desktop\新しいフォルダー\imagesCAJJ231U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474" y="1432596"/>
                <a:ext cx="951987" cy="672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テキスト ボックス 86"/>
              <p:cNvSpPr txBox="1"/>
              <p:nvPr/>
            </p:nvSpPr>
            <p:spPr>
              <a:xfrm>
                <a:off x="338042" y="1223298"/>
                <a:ext cx="1183337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200" dirty="0" smtClean="0">
                    <a:solidFill>
                      <a:srgbClr val="000000"/>
                    </a:solidFill>
                    <a:latin typeface="HGPｺﾞｼｯｸE"/>
                    <a:ea typeface="HGPｺﾞｼｯｸE"/>
                  </a:rPr>
                  <a:t>車両ﾌﾟﾗﾝﾄﾓﾃﾞﾙ</a:t>
                </a:r>
              </a:p>
            </p:txBody>
          </p:sp>
        </p:grpSp>
        <p:grpSp>
          <p:nvGrpSpPr>
            <p:cNvPr id="15" name="グループ化 94"/>
            <p:cNvGrpSpPr/>
            <p:nvPr/>
          </p:nvGrpSpPr>
          <p:grpSpPr>
            <a:xfrm>
              <a:off x="2321206" y="2992470"/>
              <a:ext cx="1260000" cy="907379"/>
              <a:chOff x="1629315" y="2188763"/>
              <a:chExt cx="1260000" cy="907379"/>
            </a:xfrm>
          </p:grpSpPr>
          <p:sp>
            <p:nvSpPr>
              <p:cNvPr id="91" name="角丸四角形 90"/>
              <p:cNvSpPr/>
              <p:nvPr/>
            </p:nvSpPr>
            <p:spPr bwMode="auto">
              <a:xfrm>
                <a:off x="1629315" y="2196142"/>
                <a:ext cx="1260000" cy="900000"/>
              </a:xfrm>
              <a:prstGeom prst="roundRect">
                <a:avLst/>
              </a:prstGeom>
              <a:ln>
                <a:solidFill>
                  <a:srgbClr val="4F81BD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 anchor="ctr" anchorCtr="0">
                <a:noAutofit/>
              </a:bodyPr>
              <a:lstStyle/>
              <a:p>
                <a:pPr algn="ctr"/>
                <a:endParaRPr lang="ja-JP" altLang="en-US" sz="1800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6" name="Picture 2" descr="C:\Users\20076171\Desktop\新しいフォルダー\imagesCAX7MVF4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7850" y="2383201"/>
                <a:ext cx="894248" cy="6941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2" name="テキスト ボックス 91"/>
              <p:cNvSpPr txBox="1"/>
              <p:nvPr/>
            </p:nvSpPr>
            <p:spPr>
              <a:xfrm>
                <a:off x="1951539" y="2188763"/>
                <a:ext cx="612668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200" dirty="0" smtClean="0">
                    <a:solidFill>
                      <a:srgbClr val="000000"/>
                    </a:solidFill>
                    <a:latin typeface="HGPｺﾞｼｯｸE"/>
                    <a:ea typeface="HGPｺﾞｼｯｸE"/>
                  </a:rPr>
                  <a:t>実</a:t>
                </a:r>
                <a:r>
                  <a:rPr lang="en-US" altLang="ja-JP" sz="1200" dirty="0" smtClean="0">
                    <a:solidFill>
                      <a:srgbClr val="000000"/>
                    </a:solidFill>
                    <a:latin typeface="HGPｺﾞｼｯｸE"/>
                    <a:ea typeface="HGPｺﾞｼｯｸE"/>
                  </a:rPr>
                  <a:t>ECU</a:t>
                </a:r>
                <a:endParaRPr lang="ja-JP" altLang="en-US" sz="1200" dirty="0" smtClean="0">
                  <a:solidFill>
                    <a:srgbClr val="000000"/>
                  </a:solidFill>
                  <a:latin typeface="HGPｺﾞｼｯｸE"/>
                  <a:ea typeface="HGPｺﾞｼｯｸE"/>
                </a:endParaRPr>
              </a:p>
            </p:txBody>
          </p:sp>
        </p:grpSp>
        <p:grpSp>
          <p:nvGrpSpPr>
            <p:cNvPr id="16" name="グループ化 1024"/>
            <p:cNvGrpSpPr/>
            <p:nvPr/>
          </p:nvGrpSpPr>
          <p:grpSpPr>
            <a:xfrm>
              <a:off x="897043" y="2978568"/>
              <a:ext cx="1260000" cy="921102"/>
              <a:chOff x="801379" y="4138965"/>
              <a:chExt cx="1260000" cy="921102"/>
            </a:xfrm>
          </p:grpSpPr>
          <p:sp>
            <p:nvSpPr>
              <p:cNvPr id="90" name="角丸四角形 89"/>
              <p:cNvSpPr/>
              <p:nvPr/>
            </p:nvSpPr>
            <p:spPr bwMode="auto">
              <a:xfrm>
                <a:off x="801379" y="4160067"/>
                <a:ext cx="1260000" cy="900000"/>
              </a:xfrm>
              <a:prstGeom prst="roundRect">
                <a:avLst/>
              </a:prstGeom>
              <a:ln>
                <a:solidFill>
                  <a:srgbClr val="4F81BD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 anchor="ctr" anchorCtr="0">
                <a:noAutofit/>
              </a:bodyPr>
              <a:lstStyle/>
              <a:p>
                <a:pPr algn="ctr"/>
                <a:endParaRPr lang="ja-JP" altLang="en-US" sz="1800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8" name="Picture 4" descr="C:\Users\20076171\Desktop\新しいフォルダー\imagesCA6OX0JF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2709" y="4354248"/>
                <a:ext cx="416606" cy="6513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テキスト ボックス 1023"/>
              <p:cNvSpPr txBox="1"/>
              <p:nvPr/>
            </p:nvSpPr>
            <p:spPr>
              <a:xfrm>
                <a:off x="935747" y="4138965"/>
                <a:ext cx="788999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smtClean="0">
                    <a:solidFill>
                      <a:srgbClr val="000000"/>
                    </a:solidFill>
                    <a:latin typeface="HGPｺﾞｼｯｸE"/>
                    <a:ea typeface="HGPｺﾞｼｯｸE"/>
                  </a:rPr>
                  <a:t>HILS</a:t>
                </a:r>
                <a:r>
                  <a:rPr lang="ja-JP" altLang="en-US" sz="1200" dirty="0" smtClean="0">
                    <a:solidFill>
                      <a:srgbClr val="000000"/>
                    </a:solidFill>
                    <a:latin typeface="HGPｺﾞｼｯｸE"/>
                    <a:ea typeface="HGPｺﾞｼｯｸE"/>
                  </a:rPr>
                  <a:t>装置</a:t>
                </a:r>
              </a:p>
            </p:txBody>
          </p:sp>
        </p:grpSp>
        <p:grpSp>
          <p:nvGrpSpPr>
            <p:cNvPr id="17" name="グループ化 1031"/>
            <p:cNvGrpSpPr/>
            <p:nvPr/>
          </p:nvGrpSpPr>
          <p:grpSpPr>
            <a:xfrm>
              <a:off x="2322465" y="2044021"/>
              <a:ext cx="1260000" cy="900000"/>
              <a:chOff x="1678583" y="1263616"/>
              <a:chExt cx="1260000" cy="900000"/>
            </a:xfrm>
          </p:grpSpPr>
          <p:sp>
            <p:nvSpPr>
              <p:cNvPr id="103" name="角丸四角形 102"/>
              <p:cNvSpPr/>
              <p:nvPr/>
            </p:nvSpPr>
            <p:spPr bwMode="auto">
              <a:xfrm>
                <a:off x="1678583" y="1263616"/>
                <a:ext cx="1260000" cy="900000"/>
              </a:xfrm>
              <a:prstGeom prst="roundRect">
                <a:avLst/>
              </a:prstGeom>
              <a:ln>
                <a:solidFill>
                  <a:srgbClr val="F79646"/>
                </a:solidFill>
                <a:headEnd/>
                <a:tailEnd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 anchor="ctr" anchorCtr="0">
                <a:noAutofit/>
              </a:bodyPr>
              <a:lstStyle/>
              <a:p>
                <a:pPr algn="ctr"/>
                <a:endParaRPr lang="ja-JP" altLang="en-US" sz="1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テキスト ボックス 103"/>
              <p:cNvSpPr txBox="1"/>
              <p:nvPr/>
            </p:nvSpPr>
            <p:spPr>
              <a:xfrm>
                <a:off x="1956536" y="1263616"/>
                <a:ext cx="732893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200" dirty="0" smtClean="0">
                    <a:solidFill>
                      <a:srgbClr val="000000"/>
                    </a:solidFill>
                    <a:latin typeface="HGPｺﾞｼｯｸE"/>
                    <a:ea typeface="HGPｺﾞｼｯｸE"/>
                  </a:rPr>
                  <a:t>制御ｿﾌﾄ</a:t>
                </a:r>
              </a:p>
            </p:txBody>
          </p:sp>
          <p:sp>
            <p:nvSpPr>
              <p:cNvPr id="1031" name="フローチャート : 書類 1030"/>
              <p:cNvSpPr/>
              <p:nvPr/>
            </p:nvSpPr>
            <p:spPr bwMode="auto">
              <a:xfrm>
                <a:off x="1974027" y="1522148"/>
                <a:ext cx="697909" cy="548068"/>
              </a:xfrm>
              <a:prstGeom prst="flowChartDocumen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 anchorCtr="0">
                <a:noAutofit/>
              </a:bodyPr>
              <a:lstStyle/>
              <a:p>
                <a:pPr algn="ctr"/>
                <a:r>
                  <a:rPr lang="en-US" altLang="ja-JP" sz="500" dirty="0" smtClean="0">
                    <a:solidFill>
                      <a:srgbClr val="000000"/>
                    </a:solidFill>
                  </a:rPr>
                  <a:t>1101001011010010</a:t>
                </a:r>
              </a:p>
              <a:p>
                <a:pPr algn="ctr"/>
                <a:r>
                  <a:rPr lang="en-US" altLang="ja-JP" sz="500" dirty="0" smtClean="0">
                    <a:solidFill>
                      <a:srgbClr val="000000"/>
                    </a:solidFill>
                  </a:rPr>
                  <a:t>1011010100111001</a:t>
                </a:r>
              </a:p>
              <a:p>
                <a:pPr algn="ctr"/>
                <a:r>
                  <a:rPr lang="en-US" altLang="ja-JP" sz="500" dirty="0" smtClean="0">
                    <a:solidFill>
                      <a:srgbClr val="000000"/>
                    </a:solidFill>
                  </a:rPr>
                  <a:t>0000111101100101</a:t>
                </a:r>
              </a:p>
              <a:p>
                <a:pPr algn="ctr"/>
                <a:r>
                  <a:rPr lang="en-US" altLang="ja-JP" sz="500" dirty="0" smtClean="0">
                    <a:solidFill>
                      <a:srgbClr val="000000"/>
                    </a:solidFill>
                  </a:rPr>
                  <a:t>0111101001011011</a:t>
                </a:r>
              </a:p>
              <a:p>
                <a:pPr algn="ctr"/>
                <a:r>
                  <a:rPr lang="en-US" altLang="ja-JP" sz="500" dirty="0" smtClean="0">
                    <a:solidFill>
                      <a:srgbClr val="000000"/>
                    </a:solidFill>
                  </a:rPr>
                  <a:t>0001101011010100</a:t>
                </a:r>
              </a:p>
              <a:p>
                <a:r>
                  <a:rPr lang="ja-JP" altLang="en-US" sz="500" dirty="0" smtClean="0">
                    <a:solidFill>
                      <a:srgbClr val="000000"/>
                    </a:solidFill>
                  </a:rPr>
                  <a:t>・・・・・・・</a:t>
                </a:r>
              </a:p>
            </p:txBody>
          </p:sp>
        </p:grpSp>
        <p:sp>
          <p:nvSpPr>
            <p:cNvPr id="1033" name="フローチャート : 判断 1032"/>
            <p:cNvSpPr/>
            <p:nvPr/>
          </p:nvSpPr>
          <p:spPr bwMode="auto">
            <a:xfrm>
              <a:off x="2053105" y="3202471"/>
              <a:ext cx="360000" cy="179028"/>
            </a:xfrm>
            <a:prstGeom prst="flowChartDecision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116" name="フローチャート : 判断 115"/>
            <p:cNvSpPr/>
            <p:nvPr/>
          </p:nvSpPr>
          <p:spPr bwMode="auto">
            <a:xfrm rot="16200000">
              <a:off x="2464705" y="2886871"/>
              <a:ext cx="360000" cy="179028"/>
            </a:xfrm>
            <a:prstGeom prst="flowChartDecision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117" name="フローチャート : 判断 116"/>
            <p:cNvSpPr/>
            <p:nvPr/>
          </p:nvSpPr>
          <p:spPr bwMode="auto">
            <a:xfrm rot="16200000">
              <a:off x="1637905" y="2888071"/>
              <a:ext cx="360000" cy="179028"/>
            </a:xfrm>
            <a:prstGeom prst="flowChartDecision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8" name="グループ化 1038"/>
          <p:cNvGrpSpPr/>
          <p:nvPr/>
        </p:nvGrpSpPr>
        <p:grpSpPr>
          <a:xfrm>
            <a:off x="813224" y="4794648"/>
            <a:ext cx="2894400" cy="1764000"/>
            <a:chOff x="158400" y="4031269"/>
            <a:chExt cx="2894400" cy="1764000"/>
          </a:xfrm>
        </p:grpSpPr>
        <p:sp>
          <p:nvSpPr>
            <p:cNvPr id="128" name="正方形/長方形 127"/>
            <p:cNvSpPr/>
            <p:nvPr/>
          </p:nvSpPr>
          <p:spPr bwMode="auto">
            <a:xfrm>
              <a:off x="158400" y="4031269"/>
              <a:ext cx="2894400" cy="176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srgbClr val="000000"/>
                </a:solidFill>
              </a:endParaRPr>
            </a:p>
          </p:txBody>
        </p:sp>
        <p:grpSp>
          <p:nvGrpSpPr>
            <p:cNvPr id="19" name="グループ化 110"/>
            <p:cNvGrpSpPr/>
            <p:nvPr/>
          </p:nvGrpSpPr>
          <p:grpSpPr>
            <a:xfrm>
              <a:off x="252829" y="4143789"/>
              <a:ext cx="1260000" cy="912182"/>
              <a:chOff x="301153" y="1223298"/>
              <a:chExt cx="1260000" cy="912182"/>
            </a:xfrm>
          </p:grpSpPr>
          <p:sp>
            <p:nvSpPr>
              <p:cNvPr id="112" name="角丸四角形 111"/>
              <p:cNvSpPr/>
              <p:nvPr/>
            </p:nvSpPr>
            <p:spPr bwMode="auto">
              <a:xfrm>
                <a:off x="301153" y="1235480"/>
                <a:ext cx="1260000" cy="900000"/>
              </a:xfrm>
              <a:prstGeom prst="roundRect">
                <a:avLst/>
              </a:prstGeom>
              <a:ln>
                <a:solidFill>
                  <a:srgbClr val="F79646"/>
                </a:solidFill>
                <a:headEnd/>
                <a:tailEnd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 anchor="ctr" anchorCtr="0">
                <a:noAutofit/>
              </a:bodyPr>
              <a:lstStyle/>
              <a:p>
                <a:pPr algn="ctr"/>
                <a:endParaRPr lang="ja-JP" altLang="en-US" sz="1800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3" name="Picture 3" descr="C:\Users\20076171\Desktop\新しいフォルダー\imagesCAJJ231U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474" y="1432596"/>
                <a:ext cx="951987" cy="672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4" name="テキスト ボックス 113"/>
              <p:cNvSpPr txBox="1"/>
              <p:nvPr/>
            </p:nvSpPr>
            <p:spPr>
              <a:xfrm>
                <a:off x="338042" y="1223298"/>
                <a:ext cx="1183337" cy="25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200" dirty="0" smtClean="0">
                    <a:solidFill>
                      <a:srgbClr val="000000"/>
                    </a:solidFill>
                    <a:latin typeface="HGPｺﾞｼｯｸE"/>
                    <a:ea typeface="HGPｺﾞｼｯｸE"/>
                  </a:rPr>
                  <a:t>車両ﾌﾟﾗﾝﾄﾓﾃﾞﾙ</a:t>
                </a:r>
              </a:p>
            </p:txBody>
          </p:sp>
        </p:grpSp>
        <p:grpSp>
          <p:nvGrpSpPr>
            <p:cNvPr id="21" name="グループ化 1034"/>
            <p:cNvGrpSpPr/>
            <p:nvPr/>
          </p:nvGrpSpPr>
          <p:grpSpPr>
            <a:xfrm>
              <a:off x="1683072" y="4138028"/>
              <a:ext cx="1260000" cy="914839"/>
              <a:chOff x="1683072" y="4138028"/>
              <a:chExt cx="1260000" cy="914839"/>
            </a:xfrm>
          </p:grpSpPr>
          <p:sp>
            <p:nvSpPr>
              <p:cNvPr id="89" name="角丸四角形 88"/>
              <p:cNvSpPr/>
              <p:nvPr/>
            </p:nvSpPr>
            <p:spPr bwMode="auto">
              <a:xfrm>
                <a:off x="1683072" y="4152867"/>
                <a:ext cx="1260000" cy="900000"/>
              </a:xfrm>
              <a:prstGeom prst="roundRect">
                <a:avLst/>
              </a:prstGeom>
              <a:ln>
                <a:solidFill>
                  <a:srgbClr val="F79646"/>
                </a:solidFill>
                <a:headEnd/>
                <a:tailEnd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 anchor="ctr" anchorCtr="0">
                <a:noAutofit/>
              </a:bodyPr>
              <a:lstStyle/>
              <a:p>
                <a:pPr algn="ctr"/>
                <a:endParaRPr lang="ja-JP" altLang="en-US" sz="1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9" name="テキスト ボックス 1028"/>
              <p:cNvSpPr txBox="1"/>
              <p:nvPr/>
            </p:nvSpPr>
            <p:spPr>
              <a:xfrm>
                <a:off x="1816470" y="4138028"/>
                <a:ext cx="1037463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200" dirty="0" smtClean="0">
                    <a:solidFill>
                      <a:srgbClr val="000000"/>
                    </a:solidFill>
                    <a:latin typeface="HGPｺﾞｼｯｸE"/>
                    <a:ea typeface="HGPｺﾞｼｯｸE"/>
                  </a:rPr>
                  <a:t>ｺﾝﾄﾛｰﾙﾓﾃﾞﾙ</a:t>
                </a:r>
                <a:endParaRPr lang="en-US" altLang="ja-JP" sz="1200" dirty="0" smtClean="0">
                  <a:solidFill>
                    <a:srgbClr val="000000"/>
                  </a:solidFill>
                  <a:latin typeface="HGPｺﾞｼｯｸE"/>
                  <a:ea typeface="HGPｺﾞｼｯｸE"/>
                </a:endParaRPr>
              </a:p>
              <a:p>
                <a:r>
                  <a:rPr lang="ja-JP" altLang="en-US" sz="1200" dirty="0" smtClean="0">
                    <a:solidFill>
                      <a:srgbClr val="000000"/>
                    </a:solidFill>
                    <a:latin typeface="HGPｺﾞｼｯｸE"/>
                    <a:ea typeface="HGPｺﾞｼｯｸE"/>
                  </a:rPr>
                  <a:t>（仮想</a:t>
                </a:r>
                <a:r>
                  <a:rPr lang="en-US" altLang="ja-JP" sz="1200" dirty="0" smtClean="0">
                    <a:solidFill>
                      <a:srgbClr val="000000"/>
                    </a:solidFill>
                    <a:latin typeface="HGPｺﾞｼｯｸE"/>
                    <a:ea typeface="HGPｺﾞｼｯｸE"/>
                  </a:rPr>
                  <a:t>ECU</a:t>
                </a:r>
                <a:r>
                  <a:rPr lang="ja-JP" altLang="en-US" sz="1200" dirty="0" smtClean="0">
                    <a:solidFill>
                      <a:srgbClr val="000000"/>
                    </a:solidFill>
                    <a:latin typeface="HGPｺﾞｼｯｸE"/>
                    <a:ea typeface="HGPｺﾞｼｯｸE"/>
                  </a:rPr>
                  <a:t>）</a:t>
                </a:r>
              </a:p>
            </p:txBody>
          </p:sp>
          <p:sp>
            <p:nvSpPr>
              <p:cNvPr id="1034" name="正方形/長方形 1033"/>
              <p:cNvSpPr/>
              <p:nvPr/>
            </p:nvSpPr>
            <p:spPr bwMode="auto">
              <a:xfrm>
                <a:off x="1855882" y="4550305"/>
                <a:ext cx="900000" cy="216000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 anchorCtr="0">
                <a:noAutofit/>
              </a:bodyPr>
              <a:lstStyle/>
              <a:p>
                <a:pPr algn="ctr"/>
                <a:r>
                  <a:rPr lang="ja-JP" altLang="en-US" sz="1200" dirty="0" smtClean="0">
                    <a:solidFill>
                      <a:srgbClr val="000000"/>
                    </a:solidFill>
                  </a:rPr>
                  <a:t>制御ｿﾌﾄ</a:t>
                </a:r>
              </a:p>
            </p:txBody>
          </p:sp>
          <p:sp>
            <p:nvSpPr>
              <p:cNvPr id="119" name="正方形/長方形 118"/>
              <p:cNvSpPr/>
              <p:nvPr/>
            </p:nvSpPr>
            <p:spPr bwMode="auto">
              <a:xfrm>
                <a:off x="1854259" y="4769792"/>
                <a:ext cx="900000" cy="216000"/>
              </a:xfrm>
              <a:prstGeom prst="rect">
                <a:avLst/>
              </a:prstGeom>
              <a:solidFill>
                <a:srgbClr val="FAC09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 anchorCtr="0">
                <a:noAutofit/>
              </a:bodyPr>
              <a:lstStyle/>
              <a:p>
                <a:pPr algn="ctr"/>
                <a:r>
                  <a:rPr lang="en-US" altLang="ja-JP" sz="1200" dirty="0" smtClean="0">
                    <a:solidFill>
                      <a:srgbClr val="000000"/>
                    </a:solidFill>
                  </a:rPr>
                  <a:t>ECU</a:t>
                </a:r>
                <a:r>
                  <a:rPr lang="ja-JP" altLang="en-US" sz="1200" dirty="0" smtClean="0">
                    <a:solidFill>
                      <a:srgbClr val="000000"/>
                    </a:solidFill>
                  </a:rPr>
                  <a:t>ﾓﾃﾞﾙ</a:t>
                </a:r>
              </a:p>
            </p:txBody>
          </p:sp>
        </p:grpSp>
        <p:sp>
          <p:nvSpPr>
            <p:cNvPr id="1036" name="正方形/長方形 1035"/>
            <p:cNvSpPr/>
            <p:nvPr/>
          </p:nvSpPr>
          <p:spPr bwMode="auto">
            <a:xfrm>
              <a:off x="251915" y="5151171"/>
              <a:ext cx="2700000" cy="540000"/>
            </a:xfrm>
            <a:prstGeom prst="rect">
              <a:avLst/>
            </a:prstGeom>
            <a:solidFill>
              <a:srgbClr val="FAC09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122" name="フローチャート : 判断 121"/>
            <p:cNvSpPr/>
            <p:nvPr/>
          </p:nvSpPr>
          <p:spPr bwMode="auto">
            <a:xfrm>
              <a:off x="1234715" y="5151171"/>
              <a:ext cx="720000" cy="540000"/>
            </a:xfrm>
            <a:prstGeom prst="flowChartDecision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ja-JP" sz="1200" dirty="0" smtClean="0">
                  <a:solidFill>
                    <a:srgbClr val="FFFFFF"/>
                  </a:solidFill>
                </a:rPr>
                <a:t>Co-sim</a:t>
              </a:r>
              <a:endParaRPr lang="ja-JP" altLang="en-US" sz="12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23" name="フローチャート : 判断 122"/>
            <p:cNvSpPr/>
            <p:nvPr/>
          </p:nvSpPr>
          <p:spPr bwMode="auto">
            <a:xfrm rot="16200000">
              <a:off x="1763773" y="5003325"/>
              <a:ext cx="360000" cy="179028"/>
            </a:xfrm>
            <a:prstGeom prst="flowChartDecision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124" name="フローチャート : 判断 123"/>
            <p:cNvSpPr/>
            <p:nvPr/>
          </p:nvSpPr>
          <p:spPr bwMode="auto">
            <a:xfrm rot="16200000">
              <a:off x="987808" y="5017393"/>
              <a:ext cx="360000" cy="179028"/>
            </a:xfrm>
            <a:prstGeom prst="flowChartDecision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テキスト ボックス 1036"/>
            <p:cNvSpPr txBox="1"/>
            <p:nvPr/>
          </p:nvSpPr>
          <p:spPr>
            <a:xfrm>
              <a:off x="436420" y="5308137"/>
              <a:ext cx="691215" cy="258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dirty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ｼﾐｭﾚｰﾀ</a:t>
              </a:r>
              <a:endParaRPr lang="ja-JP" altLang="en-US" sz="1200" dirty="0" smtClean="0">
                <a:solidFill>
                  <a:srgbClr val="000000"/>
                </a:solidFill>
                <a:latin typeface="HGPｺﾞｼｯｸE"/>
                <a:ea typeface="HGPｺﾞｼｯｸE"/>
              </a:endParaRPr>
            </a:p>
          </p:txBody>
        </p:sp>
        <p:sp>
          <p:nvSpPr>
            <p:cNvPr id="126" name="テキスト ボックス 125"/>
            <p:cNvSpPr txBox="1"/>
            <p:nvPr/>
          </p:nvSpPr>
          <p:spPr>
            <a:xfrm>
              <a:off x="2051546" y="5210692"/>
              <a:ext cx="766557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200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仮想</a:t>
              </a:r>
              <a:r>
                <a:rPr lang="en-US" altLang="ja-JP" sz="1200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ECU</a:t>
              </a:r>
            </a:p>
            <a:p>
              <a:pPr algn="ctr"/>
              <a:r>
                <a:rPr lang="ja-JP" altLang="en-US" sz="1200" dirty="0" smtClean="0">
                  <a:solidFill>
                    <a:srgbClr val="000000"/>
                  </a:solidFill>
                  <a:latin typeface="HGPｺﾞｼｯｸE"/>
                  <a:ea typeface="HGPｺﾞｼｯｸE"/>
                </a:rPr>
                <a:t>ｼﾐｭﾚｰﾀ</a:t>
              </a:r>
            </a:p>
          </p:txBody>
        </p:sp>
      </p:grpSp>
      <p:sp>
        <p:nvSpPr>
          <p:cNvPr id="1041" name="テキスト ボックス 1040"/>
          <p:cNvSpPr txBox="1"/>
          <p:nvPr/>
        </p:nvSpPr>
        <p:spPr>
          <a:xfrm>
            <a:off x="788817" y="1755273"/>
            <a:ext cx="351410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HILS</a:t>
            </a:r>
            <a:r>
              <a:rPr lang="ja-JP" altLang="en-US" sz="16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（</a:t>
            </a:r>
            <a:r>
              <a:rPr lang="en-US" altLang="ja-JP" sz="16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Hardware in the loop Simulator</a:t>
            </a:r>
            <a:r>
              <a:rPr lang="ja-JP" altLang="en-US" sz="16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）</a:t>
            </a:r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813224" y="4484721"/>
            <a:ext cx="2042547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V-HILS</a:t>
            </a:r>
            <a:r>
              <a:rPr lang="ja-JP" altLang="en-US" sz="16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（</a:t>
            </a:r>
            <a:r>
              <a:rPr lang="en-US" altLang="ja-JP" sz="16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Virtual</a:t>
            </a:r>
            <a:r>
              <a:rPr lang="ja-JP" altLang="en-US" sz="16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 </a:t>
            </a:r>
            <a:r>
              <a:rPr lang="en-US" altLang="ja-JP" sz="16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HILS</a:t>
            </a:r>
            <a:r>
              <a:rPr lang="ja-JP" altLang="en-US" sz="16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）</a:t>
            </a:r>
          </a:p>
        </p:txBody>
      </p:sp>
      <p:cxnSp>
        <p:nvCxnSpPr>
          <p:cNvPr id="65" name="直線コネクタ 64"/>
          <p:cNvCxnSpPr/>
          <p:nvPr/>
        </p:nvCxnSpPr>
        <p:spPr bwMode="auto">
          <a:xfrm>
            <a:off x="7652654" y="5596309"/>
            <a:ext cx="0" cy="79200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左矢印 71"/>
          <p:cNvSpPr/>
          <p:nvPr/>
        </p:nvSpPr>
        <p:spPr bwMode="auto">
          <a:xfrm>
            <a:off x="7638672" y="5596211"/>
            <a:ext cx="1080000" cy="720000"/>
          </a:xfrm>
          <a:prstGeom prst="leftArrow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050" dirty="0" smtClean="0">
                <a:solidFill>
                  <a:srgbClr val="000000"/>
                </a:solidFill>
              </a:rPr>
              <a:t>Time</a:t>
            </a:r>
            <a:r>
              <a:rPr lang="ja-JP" altLang="en-US" sz="1050" dirty="0" smtClean="0">
                <a:solidFill>
                  <a:srgbClr val="000000"/>
                </a:solidFill>
              </a:rPr>
              <a:t> </a:t>
            </a:r>
            <a:r>
              <a:rPr lang="en-US" altLang="ja-JP" sz="1050" dirty="0" smtClean="0">
                <a:solidFill>
                  <a:srgbClr val="000000"/>
                </a:solidFill>
              </a:rPr>
              <a:t>to market  </a:t>
            </a:r>
            <a:endParaRPr lang="ja-JP" altLang="en-US" sz="1050" dirty="0" smtClean="0">
              <a:solidFill>
                <a:srgbClr val="000000"/>
              </a:solidFill>
            </a:endParaRPr>
          </a:p>
        </p:txBody>
      </p:sp>
      <p:cxnSp>
        <p:nvCxnSpPr>
          <p:cNvPr id="64" name="直線コネクタ 63"/>
          <p:cNvCxnSpPr/>
          <p:nvPr/>
        </p:nvCxnSpPr>
        <p:spPr bwMode="auto">
          <a:xfrm>
            <a:off x="8735952" y="3584443"/>
            <a:ext cx="0" cy="277200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044" name="下矢印 1043"/>
          <p:cNvSpPr/>
          <p:nvPr/>
        </p:nvSpPr>
        <p:spPr bwMode="auto">
          <a:xfrm>
            <a:off x="1423105" y="4133970"/>
            <a:ext cx="1620000" cy="360000"/>
          </a:xfrm>
          <a:prstGeom prst="downArrow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srgbClr val="000000"/>
              </a:solidFill>
            </a:endParaRPr>
          </a:p>
        </p:txBody>
      </p:sp>
      <p:sp>
        <p:nvSpPr>
          <p:cNvPr id="1045" name="テキスト ボックス 1044"/>
          <p:cNvSpPr txBox="1"/>
          <p:nvPr/>
        </p:nvSpPr>
        <p:spPr>
          <a:xfrm>
            <a:off x="24338" y="903232"/>
            <a:ext cx="890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8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Virtual</a:t>
            </a:r>
            <a:r>
              <a:rPr lang="ja-JP" altLang="en-US" sz="18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 </a:t>
            </a:r>
            <a:r>
              <a:rPr lang="en-US" altLang="ja-JP" sz="18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HILS</a:t>
            </a:r>
            <a:r>
              <a:rPr lang="ja-JP" altLang="en-US" sz="18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 適用により、実機ベースとほぼ等価なソフトウェア検証を実機レスで実行</a:t>
            </a:r>
            <a:endParaRPr lang="en-US" altLang="ja-JP" sz="1800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r>
              <a:rPr lang="ja-JP" altLang="en-US" sz="18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    ⇒ 実機完成前から検証着手可能、フォールト注入・観測性</a:t>
            </a:r>
            <a:r>
              <a:rPr lang="ja-JP" altLang="en-US" sz="1800" dirty="0">
                <a:solidFill>
                  <a:srgbClr val="000000"/>
                </a:solidFill>
                <a:latin typeface="HGPｺﾞｼｯｸE"/>
                <a:ea typeface="HGPｺﾞｼｯｸE"/>
              </a:rPr>
              <a:t>向上</a:t>
            </a:r>
            <a:r>
              <a:rPr lang="ja-JP" altLang="en-US" sz="18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によるソフトの品質向上</a:t>
            </a:r>
            <a:endParaRPr lang="en-US" altLang="ja-JP" sz="1800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</p:txBody>
      </p:sp>
      <p:sp>
        <p:nvSpPr>
          <p:cNvPr id="88" name="テキスト ボックス 87"/>
          <p:cNvSpPr txBox="1"/>
          <p:nvPr/>
        </p:nvSpPr>
        <p:spPr>
          <a:xfrm>
            <a:off x="1001845" y="1645180"/>
            <a:ext cx="7360039" cy="138499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超Ｌは何ができるか</a:t>
            </a:r>
            <a:endParaRPr lang="en-US" altLang="ja-JP" sz="2800" b="1" dirty="0" smtClean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800" b="1" dirty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環境は作れる</a:t>
            </a:r>
            <a:endParaRPr lang="en-US" altLang="ja-JP" sz="2800" b="1" dirty="0" smtClean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800" b="1" dirty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モデルはある前提？？モデル作りは？？</a:t>
            </a:r>
            <a:r>
              <a:rPr lang="ja-JP" altLang="en-US" sz="2800" b="1" dirty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　　</a:t>
            </a:r>
            <a:endParaRPr lang="ja-JP" altLang="en-US" sz="2800" b="1" dirty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552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755576" y="192088"/>
            <a:ext cx="6812260" cy="452437"/>
          </a:xfrm>
          <a:prstGeom prst="rect">
            <a:avLst/>
          </a:prstGeom>
        </p:spPr>
        <p:txBody>
          <a:bodyPr/>
          <a:lstStyle/>
          <a:p>
            <a:r>
              <a:rPr lang="ja-JP" altLang="en-US" sz="24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設計環境構築支援のご提案（１）</a:t>
            </a:r>
          </a:p>
        </p:txBody>
      </p:sp>
      <p:sp>
        <p:nvSpPr>
          <p:cNvPr id="128" name="テキスト ボックス 20"/>
          <p:cNvSpPr txBox="1">
            <a:spLocks noChangeArrowheads="1"/>
          </p:cNvSpPr>
          <p:nvPr/>
        </p:nvSpPr>
        <p:spPr bwMode="auto">
          <a:xfrm>
            <a:off x="6571898" y="992849"/>
            <a:ext cx="2376000" cy="309958"/>
          </a:xfrm>
          <a:prstGeom prst="flowChartProcess">
            <a:avLst/>
          </a:prstGeom>
          <a:gradFill>
            <a:gsLst>
              <a:gs pos="0">
                <a:srgbClr val="38DAFA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0000" tIns="46800" rIns="90000" bIns="46800" anchor="ctr">
            <a:spAutoFit/>
          </a:bodyPr>
          <a:lstStyle/>
          <a:p>
            <a:pPr algn="ctr">
              <a:spcBef>
                <a:spcPct val="30000"/>
              </a:spcBef>
            </a:pP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解決案（ご提案）</a:t>
            </a:r>
            <a:endParaRPr lang="ja-JP" altLang="en-US" sz="1400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6" name="テキスト ボックス 19"/>
          <p:cNvSpPr txBox="1">
            <a:spLocks noChangeArrowheads="1"/>
          </p:cNvSpPr>
          <p:nvPr/>
        </p:nvSpPr>
        <p:spPr bwMode="auto">
          <a:xfrm>
            <a:off x="446770" y="1019472"/>
            <a:ext cx="2412000" cy="309958"/>
          </a:xfrm>
          <a:prstGeom prst="rect">
            <a:avLst/>
          </a:prstGeom>
          <a:gradFill>
            <a:gsLst>
              <a:gs pos="0">
                <a:srgbClr val="FFCCFF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0000" tIns="46800" rIns="90000" bIns="46800" anchor="ctr">
            <a:spAutoFit/>
          </a:bodyPr>
          <a:lstStyle/>
          <a:p>
            <a:pPr algn="ctr">
              <a:spcBef>
                <a:spcPct val="30000"/>
              </a:spcBef>
            </a:pP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課題例</a:t>
            </a:r>
            <a:endParaRPr lang="ja-JP" altLang="en-US" sz="1400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1" name="角丸四角形 14"/>
          <p:cNvSpPr>
            <a:spLocks noChangeArrowheads="1"/>
          </p:cNvSpPr>
          <p:nvPr/>
        </p:nvSpPr>
        <p:spPr bwMode="auto">
          <a:xfrm>
            <a:off x="410216" y="1453530"/>
            <a:ext cx="2412000" cy="127254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CCFF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0000" tIns="46800" rIns="90000" bIns="46800" anchor="ctr"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ja-JP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課題</a:t>
            </a:r>
            <a:r>
              <a:rPr lang="en-US" altLang="ja-JP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1】</a:t>
            </a:r>
          </a:p>
          <a:p>
            <a:pPr>
              <a:spcBef>
                <a:spcPct val="30000"/>
              </a:spcBef>
            </a:pP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多種・多様なツールの</a:t>
            </a:r>
            <a:endParaRPr lang="en-US" altLang="ja-JP" sz="1400" b="1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spcBef>
                <a:spcPct val="30000"/>
              </a:spcBef>
            </a:pP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ハンドリング</a:t>
            </a:r>
            <a:endParaRPr lang="en-US" altLang="ja-JP" sz="1400" b="1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spcBef>
                <a:spcPct val="30000"/>
              </a:spcBef>
            </a:pP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複数ジョブを人手で実行</a:t>
            </a:r>
            <a:endParaRPr lang="en-US" altLang="ja-JP" sz="1400" b="1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3" name="角丸四角形 15"/>
          <p:cNvSpPr>
            <a:spLocks noChangeArrowheads="1"/>
          </p:cNvSpPr>
          <p:nvPr/>
        </p:nvSpPr>
        <p:spPr bwMode="auto">
          <a:xfrm>
            <a:off x="6569174" y="1442610"/>
            <a:ext cx="2376000" cy="112953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8DAFA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0000" tIns="46800" rIns="90000" bIns="46800" anchor="ctr"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ja-JP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解決案１</a:t>
            </a:r>
            <a:r>
              <a:rPr lang="en-US" altLang="ja-JP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</a:p>
          <a:p>
            <a:pPr>
              <a:spcBef>
                <a:spcPct val="30000"/>
              </a:spcBef>
            </a:pP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設計者</a:t>
            </a:r>
            <a:r>
              <a:rPr lang="en-US" altLang="ja-JP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I/F</a:t>
            </a: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をポータルサイトに集約し、ツールチェーンを実現</a:t>
            </a:r>
            <a:endParaRPr lang="en-US" altLang="ja-JP" sz="1400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5" name="角丸四角形 14"/>
          <p:cNvSpPr>
            <a:spLocks noChangeArrowheads="1"/>
          </p:cNvSpPr>
          <p:nvPr/>
        </p:nvSpPr>
        <p:spPr bwMode="auto">
          <a:xfrm>
            <a:off x="410216" y="4946554"/>
            <a:ext cx="2412000" cy="151091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CCFF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0000" tIns="46800" rIns="90000" bIns="46800" anchor="ctr"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ja-JP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課題</a:t>
            </a:r>
            <a:r>
              <a:rPr lang="en-US" altLang="ja-JP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3】</a:t>
            </a:r>
          </a:p>
          <a:p>
            <a:pPr>
              <a:spcBef>
                <a:spcPct val="30000"/>
              </a:spcBef>
            </a:pP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様々な条件でのシミュレーション・評価によるサーバ</a:t>
            </a:r>
            <a:endParaRPr lang="en-US" altLang="ja-JP" sz="1400" b="1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spcBef>
                <a:spcPct val="30000"/>
              </a:spcBef>
            </a:pP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負荷増大</a:t>
            </a:r>
            <a:endParaRPr lang="en-US" altLang="ja-JP" sz="1400" b="1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spcBef>
                <a:spcPct val="30000"/>
              </a:spcBef>
            </a:pPr>
            <a:r>
              <a:rPr lang="en-US" altLang="ja-JP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CPU,GPU,</a:t>
            </a: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メモリ等の不足</a:t>
            </a:r>
          </a:p>
        </p:txBody>
      </p:sp>
      <p:sp>
        <p:nvSpPr>
          <p:cNvPr id="77" name="角丸四角形 15"/>
          <p:cNvSpPr>
            <a:spLocks noChangeArrowheads="1"/>
          </p:cNvSpPr>
          <p:nvPr/>
        </p:nvSpPr>
        <p:spPr bwMode="auto">
          <a:xfrm>
            <a:off x="6569174" y="4857701"/>
            <a:ext cx="2376000" cy="158242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8DAFA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0000" tIns="46800" rIns="90000" bIns="46800" anchor="ctr"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ja-JP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解決案３</a:t>
            </a:r>
            <a:r>
              <a:rPr lang="en-US" altLang="ja-JP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</a:p>
          <a:p>
            <a:pPr>
              <a:spcBef>
                <a:spcPct val="30000"/>
              </a:spcBef>
            </a:pP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①高効率負荷分散</a:t>
            </a:r>
            <a:endParaRPr lang="en-US" altLang="ja-JP" sz="1400" b="1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spcBef>
                <a:spcPct val="30000"/>
              </a:spcBef>
            </a:pP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システムの導入・運用</a:t>
            </a:r>
            <a:endParaRPr lang="en-US" altLang="ja-JP" sz="1400" b="1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spcBef>
                <a:spcPct val="30000"/>
              </a:spcBef>
            </a:pP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②監視システムの導入・</a:t>
            </a:r>
            <a:endParaRPr lang="en-US" altLang="ja-JP" sz="1400" b="1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spcBef>
                <a:spcPct val="30000"/>
              </a:spcBef>
            </a:pP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運用</a:t>
            </a:r>
            <a:endParaRPr lang="en-US" altLang="ja-JP" sz="1400" b="1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2" name="テキスト ボックス 44"/>
          <p:cNvSpPr txBox="1">
            <a:spLocks noChangeArrowheads="1"/>
          </p:cNvSpPr>
          <p:nvPr/>
        </p:nvSpPr>
        <p:spPr bwMode="auto">
          <a:xfrm>
            <a:off x="2971800" y="1009650"/>
            <a:ext cx="3371850" cy="5436000"/>
          </a:xfrm>
          <a:prstGeom prst="trapezoid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ctr">
              <a:spcBef>
                <a:spcPct val="30000"/>
              </a:spcBef>
            </a:pPr>
            <a:endParaRPr lang="ja-JP" altLang="en-US" sz="2000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3" name="角丸四角形 14"/>
          <p:cNvSpPr>
            <a:spLocks noChangeArrowheads="1"/>
          </p:cNvSpPr>
          <p:nvPr/>
        </p:nvSpPr>
        <p:spPr bwMode="auto">
          <a:xfrm>
            <a:off x="402010" y="3102790"/>
            <a:ext cx="2412000" cy="158242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CCFF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0000" tIns="46800" rIns="90000" bIns="46800" anchor="ctr"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ja-JP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課題</a:t>
            </a:r>
            <a:r>
              <a:rPr lang="en-US" altLang="ja-JP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2】</a:t>
            </a:r>
          </a:p>
          <a:p>
            <a:pPr>
              <a:spcBef>
                <a:spcPct val="30000"/>
              </a:spcBef>
            </a:pP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走行・評価データ等</a:t>
            </a:r>
            <a:endParaRPr lang="en-US" altLang="ja-JP" sz="1400" b="1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spcBef>
                <a:spcPct val="30000"/>
              </a:spcBef>
            </a:pP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膨大なデータの管理</a:t>
            </a:r>
            <a:endParaRPr lang="en-US" altLang="ja-JP" sz="1400" b="1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spcBef>
                <a:spcPct val="30000"/>
              </a:spcBef>
            </a:pP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自動運転・画像データ保全</a:t>
            </a:r>
            <a:endParaRPr lang="en-US" altLang="ja-JP" sz="1400" b="1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spcBef>
                <a:spcPct val="30000"/>
              </a:spcBef>
            </a:pP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ストレージ増強リードタイム</a:t>
            </a:r>
            <a:endParaRPr lang="ja-JP" altLang="en-US" sz="1400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4" name="角丸四角形 15"/>
          <p:cNvSpPr>
            <a:spLocks noChangeArrowheads="1"/>
          </p:cNvSpPr>
          <p:nvPr/>
        </p:nvSpPr>
        <p:spPr bwMode="auto">
          <a:xfrm>
            <a:off x="6588224" y="2915254"/>
            <a:ext cx="2376000" cy="174927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8DAFA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0000" tIns="46800" rIns="90000" bIns="46800" anchor="ctr"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ja-JP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解決案２</a:t>
            </a:r>
            <a:r>
              <a:rPr lang="en-US" altLang="ja-JP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</a:p>
          <a:p>
            <a:pPr>
              <a:spcBef>
                <a:spcPct val="30000"/>
              </a:spcBef>
            </a:pP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①無停止でストレージを</a:t>
            </a:r>
            <a:endParaRPr lang="en-US" altLang="ja-JP" sz="1400" b="1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spcBef>
                <a:spcPct val="30000"/>
              </a:spcBef>
            </a:pP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増強（スケールアウト方式）</a:t>
            </a:r>
            <a:endParaRPr lang="en-US" altLang="ja-JP" sz="1400" b="1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spcBef>
                <a:spcPct val="30000"/>
              </a:spcBef>
            </a:pPr>
            <a:r>
              <a:rPr lang="ja-JP" altLang="en-US" sz="14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②デザスタリカバリーやバックアップシステム構築</a:t>
            </a:r>
            <a:endParaRPr lang="en-US" altLang="ja-JP" sz="1400" b="1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5" name="右矢印 78"/>
          <p:cNvSpPr>
            <a:spLocks noChangeArrowheads="1"/>
          </p:cNvSpPr>
          <p:nvPr/>
        </p:nvSpPr>
        <p:spPr bwMode="auto">
          <a:xfrm>
            <a:off x="3044244" y="3355664"/>
            <a:ext cx="3456384" cy="938942"/>
          </a:xfrm>
          <a:prstGeom prst="rightArrow">
            <a:avLst>
              <a:gd name="adj1" fmla="val 77009"/>
              <a:gd name="adj2" fmla="val 19905"/>
            </a:avLst>
          </a:prstGeom>
          <a:gradFill flip="none" rotWithShape="1">
            <a:gsLst>
              <a:gs pos="0">
                <a:srgbClr val="FFFF00"/>
              </a:gs>
              <a:gs pos="50000">
                <a:srgbClr val="FFFF66"/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algn="ctr">
              <a:spcBef>
                <a:spcPct val="30000"/>
              </a:spcBef>
            </a:pPr>
            <a:r>
              <a:rPr lang="ja-JP" altLang="en-US" sz="16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ストレージの増強</a:t>
            </a:r>
            <a:endParaRPr lang="en-US" altLang="ja-JP" sz="1600" b="1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spcBef>
                <a:spcPct val="30000"/>
              </a:spcBef>
            </a:pPr>
            <a:r>
              <a:rPr lang="ja-JP" altLang="en-US" sz="16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データの保全</a:t>
            </a:r>
          </a:p>
        </p:txBody>
      </p:sp>
      <p:sp>
        <p:nvSpPr>
          <p:cNvPr id="28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  <a:noFill/>
        </p:spPr>
        <p:txBody>
          <a:bodyPr/>
          <a:lstStyle/>
          <a:p>
            <a:pPr>
              <a:defRPr/>
            </a:pPr>
            <a:fld id="{E11C425B-17C0-41B3-A8F5-535711263234}" type="slidenum">
              <a:rPr lang="en-US" altLang="ja-JP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>
                <a:defRPr/>
              </a:pPr>
              <a:t>22</a:t>
            </a:fld>
            <a:endParaRPr lang="en-US" altLang="ja-JP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9" name="右矢印 78"/>
          <p:cNvSpPr>
            <a:spLocks noChangeArrowheads="1"/>
          </p:cNvSpPr>
          <p:nvPr/>
        </p:nvSpPr>
        <p:spPr bwMode="auto">
          <a:xfrm>
            <a:off x="3006144" y="1525549"/>
            <a:ext cx="3456384" cy="938942"/>
          </a:xfrm>
          <a:prstGeom prst="rightArrow">
            <a:avLst>
              <a:gd name="adj1" fmla="val 77009"/>
              <a:gd name="adj2" fmla="val 48309"/>
            </a:avLst>
          </a:prstGeom>
          <a:gradFill flip="none" rotWithShape="1">
            <a:gsLst>
              <a:gs pos="0">
                <a:srgbClr val="FFFF00"/>
              </a:gs>
              <a:gs pos="50000">
                <a:srgbClr val="FFFF66"/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algn="ctr">
              <a:spcBef>
                <a:spcPct val="30000"/>
              </a:spcBef>
            </a:pPr>
            <a:r>
              <a:rPr lang="ja-JP" altLang="en-US" sz="16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ツール実行統合環境の構築</a:t>
            </a:r>
            <a:endParaRPr lang="en-US" altLang="ja-JP" sz="1600" b="1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spcBef>
                <a:spcPct val="30000"/>
              </a:spcBef>
            </a:pPr>
            <a:r>
              <a:rPr lang="ja-JP" altLang="en-US" sz="1600" b="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使い</a:t>
            </a:r>
            <a:r>
              <a:rPr lang="ja-JP" altLang="en-US" sz="16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勝手の良いポータル導入</a:t>
            </a:r>
            <a:endParaRPr lang="ja-JP" altLang="en-US" sz="1600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0" name="右矢印 78"/>
          <p:cNvSpPr>
            <a:spLocks noChangeArrowheads="1"/>
          </p:cNvSpPr>
          <p:nvPr/>
        </p:nvSpPr>
        <p:spPr bwMode="auto">
          <a:xfrm>
            <a:off x="3025194" y="5165020"/>
            <a:ext cx="3456384" cy="938942"/>
          </a:xfrm>
          <a:prstGeom prst="rightArrow">
            <a:avLst>
              <a:gd name="adj1" fmla="val 77009"/>
              <a:gd name="adj2" fmla="val 19905"/>
            </a:avLst>
          </a:prstGeom>
          <a:gradFill flip="none" rotWithShape="1">
            <a:gsLst>
              <a:gs pos="0">
                <a:srgbClr val="FFFF00"/>
              </a:gs>
              <a:gs pos="50000">
                <a:srgbClr val="FFFF66"/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algn="ctr">
              <a:spcBef>
                <a:spcPct val="30000"/>
              </a:spcBef>
            </a:pPr>
            <a:r>
              <a:rPr lang="ja-JP" altLang="en-US" sz="16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計算機リソースの有効活用</a:t>
            </a:r>
            <a:endParaRPr lang="en-US" altLang="ja-JP" sz="1600" b="1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spcBef>
                <a:spcPct val="30000"/>
              </a:spcBef>
            </a:pPr>
            <a:r>
              <a:rPr lang="ja-JP" altLang="en-US" sz="16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マシンダウン・異常の早期検出</a:t>
            </a:r>
            <a:endParaRPr lang="ja-JP" altLang="en-US" sz="1600" b="1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 bwMode="auto">
          <a:xfrm>
            <a:off x="3725832" y="1143000"/>
            <a:ext cx="1838966" cy="33855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spcBef>
                <a:spcPct val="30000"/>
              </a:spcBef>
            </a:pPr>
            <a:r>
              <a:rPr lang="ja-JP" altLang="en-US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設計環境構築支援</a:t>
            </a:r>
          </a:p>
        </p:txBody>
      </p:sp>
    </p:spTree>
    <p:extLst>
      <p:ext uri="{BB962C8B-B14F-4D97-AF65-F5344CB8AC3E}">
        <p14:creationId xmlns:p14="http://schemas.microsoft.com/office/powerpoint/2010/main" val="406049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角丸四角形 15"/>
          <p:cNvSpPr>
            <a:spLocks noChangeArrowheads="1"/>
          </p:cNvSpPr>
          <p:nvPr/>
        </p:nvSpPr>
        <p:spPr bwMode="auto">
          <a:xfrm>
            <a:off x="2321024" y="957330"/>
            <a:ext cx="6732000" cy="5688000"/>
          </a:xfrm>
          <a:prstGeom prst="rect">
            <a:avLst/>
          </a:prstGeom>
          <a:gradFill>
            <a:gsLst>
              <a:gs pos="0">
                <a:srgbClr val="38DAFA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0000" tIns="46800" rIns="90000" bIns="46800" anchor="ctr">
            <a:spAutoFit/>
          </a:bodyPr>
          <a:lstStyle/>
          <a:p>
            <a:pPr>
              <a:spcBef>
                <a:spcPct val="30000"/>
              </a:spcBef>
            </a:pPr>
            <a:endParaRPr lang="en-US" altLang="ja-JP" sz="1400" b="1" dirty="0">
              <a:solidFill>
                <a:srgbClr val="000000"/>
              </a:solidFill>
            </a:endParaRPr>
          </a:p>
        </p:txBody>
      </p:sp>
      <p:sp>
        <p:nvSpPr>
          <p:cNvPr id="154" name="正方形/長方形 65"/>
          <p:cNvSpPr>
            <a:spLocks noChangeArrowheads="1"/>
          </p:cNvSpPr>
          <p:nvPr/>
        </p:nvSpPr>
        <p:spPr bwMode="auto">
          <a:xfrm>
            <a:off x="5254800" y="4338430"/>
            <a:ext cx="3636000" cy="2196000"/>
          </a:xfrm>
          <a:prstGeom prst="rect">
            <a:avLst/>
          </a:prstGeom>
          <a:solidFill>
            <a:schemeClr val="accent3"/>
          </a:solidFill>
          <a:ln>
            <a:solidFill>
              <a:srgbClr val="3333CC"/>
            </a:solidFill>
            <a:headEnd/>
            <a:tailEnd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0000" tIns="46800" rIns="90000" bIns="46800" anchor="ctr">
            <a:spAutoFit/>
          </a:bodyPr>
          <a:lstStyle/>
          <a:p>
            <a:pPr>
              <a:spcBef>
                <a:spcPct val="30000"/>
              </a:spcBef>
            </a:pPr>
            <a:endParaRPr lang="ja-JP" altLang="en-US" sz="1400" b="1">
              <a:solidFill>
                <a:srgbClr val="000000"/>
              </a:solidFill>
            </a:endParaRPr>
          </a:p>
        </p:txBody>
      </p:sp>
      <p:sp>
        <p:nvSpPr>
          <p:cNvPr id="152" name="正方形/長方形 65"/>
          <p:cNvSpPr>
            <a:spLocks noChangeArrowheads="1"/>
          </p:cNvSpPr>
          <p:nvPr/>
        </p:nvSpPr>
        <p:spPr bwMode="auto">
          <a:xfrm>
            <a:off x="2454450" y="4586080"/>
            <a:ext cx="2808000" cy="1944000"/>
          </a:xfrm>
          <a:prstGeom prst="rect">
            <a:avLst/>
          </a:prstGeom>
          <a:solidFill>
            <a:schemeClr val="accent3"/>
          </a:solidFill>
          <a:ln>
            <a:solidFill>
              <a:srgbClr val="3333CC"/>
            </a:solidFill>
            <a:headEnd/>
            <a:tailEnd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0000" tIns="46800" rIns="90000" bIns="46800" anchor="ctr">
            <a:spAutoFit/>
          </a:bodyPr>
          <a:lstStyle/>
          <a:p>
            <a:pPr>
              <a:spcBef>
                <a:spcPct val="30000"/>
              </a:spcBef>
            </a:pPr>
            <a:endParaRPr lang="ja-JP" altLang="en-US" sz="1400" b="1">
              <a:solidFill>
                <a:srgbClr val="000000"/>
              </a:solidFill>
            </a:endParaRPr>
          </a:p>
        </p:txBody>
      </p:sp>
      <p:sp>
        <p:nvSpPr>
          <p:cNvPr id="109" name="Rectangle 52"/>
          <p:cNvSpPr>
            <a:spLocks noChangeArrowheads="1"/>
          </p:cNvSpPr>
          <p:nvPr/>
        </p:nvSpPr>
        <p:spPr bwMode="auto">
          <a:xfrm>
            <a:off x="100013" y="711200"/>
            <a:ext cx="8939212" cy="896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buFontTx/>
              <a:buBlip>
                <a:blip r:embed="rId3"/>
              </a:buBlip>
            </a:pPr>
            <a:endParaRPr lang="ja-JP" altLang="en-US" sz="1800" b="1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34" name="AutoShape 99"/>
          <p:cNvSpPr>
            <a:spLocks noChangeArrowheads="1"/>
          </p:cNvSpPr>
          <p:nvPr/>
        </p:nvSpPr>
        <p:spPr bwMode="auto">
          <a:xfrm>
            <a:off x="72479" y="1086887"/>
            <a:ext cx="2047057" cy="1194965"/>
          </a:xfrm>
          <a:prstGeom prst="roundRect">
            <a:avLst>
              <a:gd name="adj" fmla="val 12940"/>
            </a:avLst>
          </a:prstGeom>
          <a:gradFill>
            <a:gsLst>
              <a:gs pos="0">
                <a:srgbClr val="FFCCFF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0000" tIns="46800" rIns="90000" bIns="46800" anchor="ctr">
            <a:spAutoFit/>
          </a:bodyPr>
          <a:lstStyle/>
          <a:p>
            <a:pPr>
              <a:lnSpc>
                <a:spcPts val="1600"/>
              </a:lnSpc>
              <a:spcBef>
                <a:spcPct val="30000"/>
              </a:spcBef>
              <a:defRPr/>
            </a:pPr>
            <a:r>
              <a:rPr lang="ja-JP" altLang="en-US" sz="1400" b="1" u="sng" dirty="0" smtClean="0">
                <a:solidFill>
                  <a:srgbClr val="FF0000"/>
                </a:solidFill>
                <a:latin typeface="HGPｺﾞｼｯｸE" pitchFamily="50" charset="-128"/>
              </a:rPr>
              <a:t>課題例</a:t>
            </a:r>
            <a:endParaRPr lang="en-US" altLang="ja-JP" sz="1400" b="1" u="sng" dirty="0" smtClean="0">
              <a:solidFill>
                <a:srgbClr val="FF0000"/>
              </a:solidFill>
              <a:latin typeface="HGPｺﾞｼｯｸE" pitchFamily="50" charset="-128"/>
            </a:endParaRPr>
          </a:p>
          <a:p>
            <a:pPr>
              <a:lnSpc>
                <a:spcPts val="1600"/>
              </a:lnSpc>
              <a:spcBef>
                <a:spcPct val="30000"/>
              </a:spcBef>
              <a:defRPr/>
            </a:pPr>
            <a:r>
              <a:rPr lang="ja-JP" altLang="en-US" sz="1400" b="1" dirty="0" smtClean="0">
                <a:solidFill>
                  <a:srgbClr val="000000"/>
                </a:solidFill>
                <a:latin typeface="HGPｺﾞｼｯｸE" pitchFamily="50" charset="-128"/>
              </a:rPr>
              <a:t>１．ツールハンドリング</a:t>
            </a:r>
            <a:endParaRPr lang="en-US" altLang="ja-JP" sz="1400" b="1" dirty="0" smtClean="0">
              <a:solidFill>
                <a:srgbClr val="000000"/>
              </a:solidFill>
              <a:latin typeface="HGPｺﾞｼｯｸE" pitchFamily="50" charset="-128"/>
            </a:endParaRPr>
          </a:p>
          <a:p>
            <a:pPr>
              <a:lnSpc>
                <a:spcPts val="1600"/>
              </a:lnSpc>
              <a:spcBef>
                <a:spcPct val="30000"/>
              </a:spcBef>
              <a:defRPr/>
            </a:pPr>
            <a:r>
              <a:rPr lang="ja-JP" altLang="en-US" sz="1400" b="1" dirty="0" smtClean="0">
                <a:solidFill>
                  <a:srgbClr val="000000"/>
                </a:solidFill>
                <a:latin typeface="HGPｺﾞｼｯｸE" pitchFamily="50" charset="-128"/>
              </a:rPr>
              <a:t>２．走行データの増大</a:t>
            </a:r>
            <a:endParaRPr lang="en-US" altLang="ja-JP" sz="1400" b="1" dirty="0" smtClean="0">
              <a:solidFill>
                <a:srgbClr val="000000"/>
              </a:solidFill>
              <a:latin typeface="HGPｺﾞｼｯｸE" pitchFamily="50" charset="-128"/>
            </a:endParaRPr>
          </a:p>
          <a:p>
            <a:pPr>
              <a:lnSpc>
                <a:spcPts val="1600"/>
              </a:lnSpc>
              <a:spcBef>
                <a:spcPct val="30000"/>
              </a:spcBef>
              <a:defRPr/>
            </a:pPr>
            <a:r>
              <a:rPr lang="ja-JP" altLang="en-US" sz="1400" b="1" dirty="0" smtClean="0">
                <a:solidFill>
                  <a:srgbClr val="000000"/>
                </a:solidFill>
                <a:latin typeface="HGPｺﾞｼｯｸE" pitchFamily="50" charset="-128"/>
              </a:rPr>
              <a:t>３．サーバ負荷増大</a:t>
            </a:r>
            <a:endParaRPr lang="en-US" altLang="ja-JP" sz="1400" b="1" dirty="0" smtClean="0">
              <a:solidFill>
                <a:srgbClr val="000000"/>
              </a:solidFill>
              <a:latin typeface="HGPｺﾞｼｯｸE" pitchFamily="50" charset="-128"/>
            </a:endParaRPr>
          </a:p>
        </p:txBody>
      </p:sp>
      <p:sp>
        <p:nvSpPr>
          <p:cNvPr id="37" name="AutoShape 99"/>
          <p:cNvSpPr>
            <a:spLocks noChangeArrowheads="1"/>
          </p:cNvSpPr>
          <p:nvPr/>
        </p:nvSpPr>
        <p:spPr bwMode="auto">
          <a:xfrm>
            <a:off x="26530" y="2761836"/>
            <a:ext cx="2196000" cy="3826588"/>
          </a:xfrm>
          <a:prstGeom prst="roundRect">
            <a:avLst>
              <a:gd name="adj" fmla="val 6425"/>
            </a:avLst>
          </a:prstGeom>
          <a:gradFill>
            <a:gsLst>
              <a:gs pos="0">
                <a:srgbClr val="38DAFA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0000" tIns="46800" rIns="90000" bIns="46800" anchor="ctr">
            <a:spAutoFit/>
          </a:bodyPr>
          <a:lstStyle/>
          <a:p>
            <a:pPr>
              <a:lnSpc>
                <a:spcPts val="1600"/>
              </a:lnSpc>
              <a:spcBef>
                <a:spcPct val="30000"/>
              </a:spcBef>
              <a:defRPr/>
            </a:pPr>
            <a:r>
              <a:rPr lang="ja-JP" altLang="en-US" sz="1400" b="1" u="sng" dirty="0" smtClean="0">
                <a:solidFill>
                  <a:srgbClr val="FF0000"/>
                </a:solidFill>
                <a:latin typeface="HGPｺﾞｼｯｸE" pitchFamily="50" charset="-128"/>
              </a:rPr>
              <a:t>解決案</a:t>
            </a:r>
            <a:endParaRPr lang="en-US" altLang="ja-JP" sz="1400" b="1" u="sng" dirty="0" smtClean="0">
              <a:solidFill>
                <a:srgbClr val="FF0000"/>
              </a:solidFill>
              <a:latin typeface="HGPｺﾞｼｯｸE" pitchFamily="50" charset="-128"/>
            </a:endParaRPr>
          </a:p>
          <a:p>
            <a:pPr>
              <a:lnSpc>
                <a:spcPts val="1600"/>
              </a:lnSpc>
              <a:spcBef>
                <a:spcPct val="30000"/>
              </a:spcBef>
              <a:defRPr/>
            </a:pPr>
            <a:r>
              <a:rPr lang="ja-JP" altLang="en-US" sz="1400" b="1" dirty="0" smtClean="0">
                <a:solidFill>
                  <a:srgbClr val="000000"/>
                </a:solidFill>
                <a:latin typeface="HGPｺﾞｼｯｸE" pitchFamily="50" charset="-128"/>
              </a:rPr>
              <a:t>１．ツール連続実行環境、ポータル開発・適応</a:t>
            </a:r>
            <a:endParaRPr lang="en-US" altLang="ja-JP" sz="1400" b="1" dirty="0" smtClean="0">
              <a:solidFill>
                <a:srgbClr val="000000"/>
              </a:solidFill>
              <a:latin typeface="HGPｺﾞｼｯｸE" pitchFamily="50" charset="-128"/>
            </a:endParaRPr>
          </a:p>
          <a:p>
            <a:pPr>
              <a:lnSpc>
                <a:spcPts val="1600"/>
              </a:lnSpc>
              <a:spcBef>
                <a:spcPct val="30000"/>
              </a:spcBef>
              <a:defRPr/>
            </a:pPr>
            <a:r>
              <a:rPr lang="ja-JP" altLang="en-US" sz="1400" b="1" dirty="0" smtClean="0">
                <a:solidFill>
                  <a:srgbClr val="000000"/>
                </a:solidFill>
                <a:latin typeface="HGPｺﾞｼｯｸE" pitchFamily="50" charset="-128"/>
              </a:rPr>
              <a:t>２．スケールアウト方式によるシステム無停止での増設</a:t>
            </a:r>
            <a:endParaRPr lang="en-US" altLang="ja-JP" sz="1400" b="1" dirty="0" smtClean="0">
              <a:solidFill>
                <a:srgbClr val="000000"/>
              </a:solidFill>
              <a:latin typeface="HGPｺﾞｼｯｸE" pitchFamily="50" charset="-128"/>
            </a:endParaRPr>
          </a:p>
          <a:p>
            <a:pPr>
              <a:lnSpc>
                <a:spcPts val="1600"/>
              </a:lnSpc>
              <a:spcBef>
                <a:spcPct val="30000"/>
              </a:spcBef>
              <a:defRPr/>
            </a:pPr>
            <a:r>
              <a:rPr lang="ja-JP" altLang="en-US" sz="1400" b="1" dirty="0" smtClean="0">
                <a:solidFill>
                  <a:srgbClr val="000000"/>
                </a:solidFill>
                <a:latin typeface="HGPｺﾞｼｯｸE" pitchFamily="50" charset="-128"/>
              </a:rPr>
              <a:t>３．負荷分散・ライセンス管理によるリソース有効活用</a:t>
            </a:r>
            <a:endParaRPr lang="en-US" altLang="ja-JP" sz="1400" b="1" dirty="0" smtClean="0">
              <a:solidFill>
                <a:srgbClr val="000000"/>
              </a:solidFill>
              <a:latin typeface="HGPｺﾞｼｯｸE" pitchFamily="50" charset="-128"/>
            </a:endParaRPr>
          </a:p>
          <a:p>
            <a:pPr>
              <a:lnSpc>
                <a:spcPts val="1600"/>
              </a:lnSpc>
              <a:spcBef>
                <a:spcPct val="30000"/>
              </a:spcBef>
              <a:defRPr/>
            </a:pPr>
            <a:endParaRPr lang="en-US" altLang="ja-JP" sz="1400" b="1" dirty="0" smtClean="0">
              <a:solidFill>
                <a:srgbClr val="000000"/>
              </a:solidFill>
              <a:latin typeface="HGPｺﾞｼｯｸE" pitchFamily="50" charset="-128"/>
            </a:endParaRPr>
          </a:p>
          <a:p>
            <a:pPr>
              <a:lnSpc>
                <a:spcPts val="1600"/>
              </a:lnSpc>
              <a:spcBef>
                <a:spcPct val="30000"/>
              </a:spcBef>
              <a:defRPr/>
            </a:pPr>
            <a:endParaRPr lang="en-US" altLang="ja-JP" sz="1400" b="1" dirty="0" smtClean="0">
              <a:solidFill>
                <a:srgbClr val="000000"/>
              </a:solidFill>
              <a:latin typeface="HGPｺﾞｼｯｸE" pitchFamily="50" charset="-128"/>
            </a:endParaRPr>
          </a:p>
          <a:p>
            <a:pPr>
              <a:lnSpc>
                <a:spcPts val="1600"/>
              </a:lnSpc>
              <a:spcBef>
                <a:spcPct val="30000"/>
              </a:spcBef>
              <a:defRPr/>
            </a:pPr>
            <a:endParaRPr lang="en-US" altLang="ja-JP" sz="1400" b="1" dirty="0" smtClean="0">
              <a:solidFill>
                <a:srgbClr val="000000"/>
              </a:solidFill>
              <a:latin typeface="HGPｺﾞｼｯｸE" pitchFamily="50" charset="-128"/>
            </a:endParaRPr>
          </a:p>
          <a:p>
            <a:pPr>
              <a:lnSpc>
                <a:spcPts val="1600"/>
              </a:lnSpc>
              <a:spcBef>
                <a:spcPct val="30000"/>
              </a:spcBef>
              <a:defRPr/>
            </a:pPr>
            <a:endParaRPr lang="en-US" altLang="ja-JP" sz="1400" b="1" dirty="0" smtClean="0">
              <a:solidFill>
                <a:srgbClr val="000000"/>
              </a:solidFill>
              <a:latin typeface="HGPｺﾞｼｯｸE" pitchFamily="50" charset="-128"/>
            </a:endParaRPr>
          </a:p>
          <a:p>
            <a:pPr>
              <a:lnSpc>
                <a:spcPts val="1600"/>
              </a:lnSpc>
              <a:spcBef>
                <a:spcPct val="30000"/>
              </a:spcBef>
              <a:defRPr/>
            </a:pPr>
            <a:endParaRPr lang="en-US" altLang="ja-JP" sz="1400" b="1" dirty="0">
              <a:solidFill>
                <a:srgbClr val="000000"/>
              </a:solidFill>
              <a:latin typeface="HGPｺﾞｼｯｸE" pitchFamily="50" charset="-128"/>
            </a:endParaRPr>
          </a:p>
          <a:p>
            <a:pPr>
              <a:lnSpc>
                <a:spcPts val="1600"/>
              </a:lnSpc>
              <a:spcBef>
                <a:spcPct val="30000"/>
              </a:spcBef>
              <a:defRPr/>
            </a:pPr>
            <a:endParaRPr lang="ja-JP" altLang="en-US" sz="1400" b="1" dirty="0">
              <a:solidFill>
                <a:srgbClr val="000000"/>
              </a:solidFill>
              <a:latin typeface="HGPｺﾞｼｯｸE" pitchFamily="50" charset="-128"/>
            </a:endParaRPr>
          </a:p>
        </p:txBody>
      </p:sp>
      <p:sp>
        <p:nvSpPr>
          <p:cNvPr id="39" name="テキスト ボックス 84"/>
          <p:cNvSpPr txBox="1">
            <a:spLocks noChangeArrowheads="1"/>
          </p:cNvSpPr>
          <p:nvPr/>
        </p:nvSpPr>
        <p:spPr bwMode="auto">
          <a:xfrm>
            <a:off x="462502" y="5614996"/>
            <a:ext cx="145128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>
            <a:spAutoFit/>
          </a:bodyPr>
          <a:lstStyle/>
          <a:p>
            <a:pPr algn="ctr"/>
            <a:r>
              <a:rPr lang="ja-JP" altLang="en-US" sz="1400" b="1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ユーザサービスの</a:t>
            </a:r>
            <a:endParaRPr lang="en-US" altLang="ja-JP" sz="1400" b="1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pPr algn="ctr"/>
            <a:r>
              <a:rPr lang="ja-JP" altLang="en-US" sz="1400" b="1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継続的提供</a:t>
            </a:r>
            <a:endParaRPr lang="ja-JP" altLang="en-US" sz="1400" b="1" dirty="0">
              <a:solidFill>
                <a:srgbClr val="000000"/>
              </a:solidFill>
              <a:latin typeface="HGPｺﾞｼｯｸE"/>
              <a:ea typeface="HGPｺﾞｼｯｸE"/>
            </a:endParaRPr>
          </a:p>
        </p:txBody>
      </p:sp>
      <p:sp>
        <p:nvSpPr>
          <p:cNvPr id="43" name="角丸四角形 42"/>
          <p:cNvSpPr/>
          <p:nvPr/>
        </p:nvSpPr>
        <p:spPr>
          <a:xfrm>
            <a:off x="7198196" y="842893"/>
            <a:ext cx="1790596" cy="43585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8DAFA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0000" tIns="46800" rIns="90000" bIns="46800" anchor="ctr">
            <a:spAutoFit/>
          </a:bodyPr>
          <a:lstStyle/>
          <a:p>
            <a:pPr>
              <a:spcBef>
                <a:spcPct val="30000"/>
              </a:spcBef>
            </a:pPr>
            <a:r>
              <a:rPr lang="ja-JP" altLang="en-US" sz="1400" b="1" dirty="0">
                <a:solidFill>
                  <a:srgbClr val="000000"/>
                </a:solidFill>
              </a:rPr>
              <a:t>ソフト開発共通</a:t>
            </a:r>
            <a:r>
              <a:rPr lang="ja-JP" altLang="en-US" sz="1400" b="1" dirty="0" smtClean="0">
                <a:solidFill>
                  <a:srgbClr val="000000"/>
                </a:solidFill>
              </a:rPr>
              <a:t>基盤</a:t>
            </a:r>
            <a:endParaRPr lang="ja-JP" altLang="en-US" sz="1400" b="1" dirty="0">
              <a:solidFill>
                <a:srgbClr val="000000"/>
              </a:solidFill>
            </a:endParaRPr>
          </a:p>
        </p:txBody>
      </p:sp>
      <p:sp>
        <p:nvSpPr>
          <p:cNvPr id="44" name="正方形/長方形 65"/>
          <p:cNvSpPr>
            <a:spLocks noChangeArrowheads="1"/>
          </p:cNvSpPr>
          <p:nvPr/>
        </p:nvSpPr>
        <p:spPr bwMode="auto">
          <a:xfrm>
            <a:off x="2426186" y="1347580"/>
            <a:ext cx="6480000" cy="2592000"/>
          </a:xfrm>
          <a:prstGeom prst="rect">
            <a:avLst/>
          </a:prstGeom>
          <a:solidFill>
            <a:schemeClr val="accent3"/>
          </a:solidFill>
          <a:ln>
            <a:solidFill>
              <a:srgbClr val="3333CC"/>
            </a:solidFill>
            <a:headEnd/>
            <a:tailEnd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0000" tIns="46800" rIns="90000" bIns="46800" anchor="ctr">
            <a:spAutoFit/>
          </a:bodyPr>
          <a:lstStyle/>
          <a:p>
            <a:pPr>
              <a:spcBef>
                <a:spcPct val="30000"/>
              </a:spcBef>
            </a:pPr>
            <a:endParaRPr lang="ja-JP" altLang="en-US" sz="1400" b="1">
              <a:solidFill>
                <a:srgbClr val="000000"/>
              </a:solidFill>
            </a:endParaRPr>
          </a:p>
        </p:txBody>
      </p:sp>
      <p:sp>
        <p:nvSpPr>
          <p:cNvPr id="45" name="正方形/長方形 44"/>
          <p:cNvSpPr/>
          <p:nvPr/>
        </p:nvSpPr>
        <p:spPr bwMode="auto">
          <a:xfrm>
            <a:off x="2585493" y="1428750"/>
            <a:ext cx="6088100" cy="353743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50000">
                <a:srgbClr val="FFFF66"/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algn="ctr">
              <a:spcBef>
                <a:spcPct val="30000"/>
              </a:spcBef>
              <a:defRPr/>
            </a:pPr>
            <a:r>
              <a:rPr lang="en-US" altLang="ja-JP" sz="1400" b="1" dirty="0" smtClean="0">
                <a:solidFill>
                  <a:srgbClr val="FF0000"/>
                </a:solidFill>
                <a:latin typeface="HGPｺﾞｼｯｸE" pitchFamily="50" charset="-128"/>
              </a:rPr>
              <a:t>【</a:t>
            </a:r>
            <a:r>
              <a:rPr lang="ja-JP" altLang="en-US" sz="1400" b="1" dirty="0" smtClean="0">
                <a:solidFill>
                  <a:srgbClr val="FF0000"/>
                </a:solidFill>
                <a:latin typeface="HGPｺﾞｼｯｸE" pitchFamily="50" charset="-128"/>
              </a:rPr>
              <a:t>解決案１</a:t>
            </a:r>
            <a:r>
              <a:rPr lang="en-US" altLang="ja-JP" sz="1400" b="1" dirty="0" smtClean="0">
                <a:solidFill>
                  <a:srgbClr val="FF0000"/>
                </a:solidFill>
                <a:latin typeface="HGPｺﾞｼｯｸE" pitchFamily="50" charset="-128"/>
              </a:rPr>
              <a:t>】</a:t>
            </a:r>
            <a:r>
              <a:rPr lang="ja-JP" altLang="en-US" sz="1400" b="1" dirty="0" smtClean="0">
                <a:solidFill>
                  <a:srgbClr val="FF0000"/>
                </a:solidFill>
                <a:latin typeface="HGPｺﾞｼｯｸE" pitchFamily="50" charset="-128"/>
              </a:rPr>
              <a:t>ツールチェーン実行を可能にするＷｅｂポータル統合環境構築</a:t>
            </a:r>
            <a:endParaRPr lang="ja-JP" altLang="en-US" sz="1400" b="1" dirty="0">
              <a:solidFill>
                <a:srgbClr val="FF0000"/>
              </a:solidFill>
              <a:latin typeface="HGPｺﾞｼｯｸE" pitchFamily="50" charset="-128"/>
            </a:endParaRPr>
          </a:p>
        </p:txBody>
      </p:sp>
      <p:sp>
        <p:nvSpPr>
          <p:cNvPr id="52" name="テキスト ボックス 51"/>
          <p:cNvSpPr txBox="1"/>
          <p:nvPr/>
        </p:nvSpPr>
        <p:spPr bwMode="auto">
          <a:xfrm>
            <a:off x="2771800" y="3364643"/>
            <a:ext cx="48627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rtlCol="0">
            <a:spAutoFit/>
          </a:bodyPr>
          <a:lstStyle/>
          <a:p>
            <a:r>
              <a:rPr lang="ja-JP" altLang="en-US" sz="1200" dirty="0" smtClean="0">
                <a:solidFill>
                  <a:srgbClr val="000000"/>
                </a:solidFill>
                <a:ea typeface="HGPｺﾞｼｯｸE" pitchFamily="50" charset="-128"/>
              </a:rPr>
              <a:t>結果</a:t>
            </a:r>
            <a:r>
              <a:rPr lang="en-US" altLang="ja-JP" sz="1200" dirty="0" smtClean="0">
                <a:solidFill>
                  <a:srgbClr val="000000"/>
                </a:solidFill>
                <a:ea typeface="HGPｺﾞｼｯｸE" pitchFamily="50" charset="-128"/>
              </a:rPr>
              <a:t>A</a:t>
            </a:r>
            <a:endParaRPr lang="ja-JP" altLang="en-US" sz="1200" dirty="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53" name="角丸四角形 52"/>
          <p:cNvSpPr/>
          <p:nvPr/>
        </p:nvSpPr>
        <p:spPr>
          <a:xfrm>
            <a:off x="2807134" y="1941010"/>
            <a:ext cx="1111350" cy="606743"/>
          </a:xfrm>
          <a:prstGeom prst="roundRect">
            <a:avLst>
              <a:gd name="adj" fmla="val 3269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ja-JP" altLang="en-US" sz="1300" dirty="0">
                <a:solidFill>
                  <a:srgbClr val="000000"/>
                </a:solidFill>
                <a:latin typeface="HGPｺﾞｼｯｸE" pitchFamily="50" charset="-128"/>
              </a:rPr>
              <a:t>走行</a:t>
            </a:r>
            <a:r>
              <a:rPr lang="ja-JP" altLang="en-US" sz="1300" dirty="0" smtClean="0">
                <a:solidFill>
                  <a:srgbClr val="000000"/>
                </a:solidFill>
                <a:latin typeface="HGPｺﾞｼｯｸE" pitchFamily="50" charset="-128"/>
              </a:rPr>
              <a:t>情報</a:t>
            </a:r>
            <a:endParaRPr lang="en-US" altLang="ja-JP" sz="1300" dirty="0" smtClean="0">
              <a:solidFill>
                <a:srgbClr val="000000"/>
              </a:solidFill>
              <a:latin typeface="HGPｺﾞｼｯｸE" pitchFamily="50" charset="-128"/>
            </a:endParaRPr>
          </a:p>
          <a:p>
            <a:pPr algn="ctr"/>
            <a:r>
              <a:rPr lang="ja-JP" altLang="en-US" sz="1300" dirty="0" smtClean="0">
                <a:solidFill>
                  <a:srgbClr val="000000"/>
                </a:solidFill>
                <a:latin typeface="HGPｺﾞｼｯｸE" pitchFamily="50" charset="-128"/>
              </a:rPr>
              <a:t>解析ツール</a:t>
            </a:r>
            <a:endParaRPr lang="ja-JP" altLang="en-US" sz="1300" dirty="0">
              <a:solidFill>
                <a:srgbClr val="000000"/>
              </a:solidFill>
              <a:latin typeface="HGPｺﾞｼｯｸE" pitchFamily="50" charset="-128"/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3880848" y="3189868"/>
            <a:ext cx="1154483" cy="584775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ja-JP" altLang="en-US" sz="1600" dirty="0" smtClean="0">
                <a:solidFill>
                  <a:srgbClr val="3333CC"/>
                </a:solidFill>
                <a:latin typeface="HGPｺﾞｼｯｸE" pitchFamily="50" charset="-128"/>
              </a:rPr>
              <a:t>走行評価</a:t>
            </a:r>
            <a:endParaRPr lang="en-US" altLang="ja-JP" sz="1600" dirty="0" smtClean="0">
              <a:solidFill>
                <a:srgbClr val="3333CC"/>
              </a:solidFill>
              <a:latin typeface="HGPｺﾞｼｯｸE" pitchFamily="50" charset="-128"/>
            </a:endParaRPr>
          </a:p>
          <a:p>
            <a:pPr algn="ctr"/>
            <a:r>
              <a:rPr lang="ja-JP" altLang="en-US" sz="1600" dirty="0" smtClean="0">
                <a:solidFill>
                  <a:srgbClr val="3333CC"/>
                </a:solidFill>
                <a:latin typeface="HGPｺﾞｼｯｸE" pitchFamily="50" charset="-128"/>
              </a:rPr>
              <a:t>データ変換</a:t>
            </a:r>
            <a:endParaRPr lang="ja-JP" altLang="en-US" sz="1600" dirty="0">
              <a:solidFill>
                <a:srgbClr val="3333CC"/>
              </a:solidFill>
              <a:latin typeface="HGPｺﾞｼｯｸE" pitchFamily="50" charset="-128"/>
            </a:endParaRPr>
          </a:p>
        </p:txBody>
      </p:sp>
      <p:sp>
        <p:nvSpPr>
          <p:cNvPr id="58" name="テキスト ボックス 57"/>
          <p:cNvSpPr txBox="1"/>
          <p:nvPr/>
        </p:nvSpPr>
        <p:spPr bwMode="auto">
          <a:xfrm>
            <a:off x="7320880" y="2708920"/>
            <a:ext cx="47505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rtlCol="0">
            <a:spAutoFit/>
          </a:bodyPr>
          <a:lstStyle/>
          <a:p>
            <a:r>
              <a:rPr lang="ja-JP" altLang="en-US" sz="1200" dirty="0" smtClean="0">
                <a:solidFill>
                  <a:srgbClr val="000000"/>
                </a:solidFill>
                <a:ea typeface="HGPｺﾞｼｯｸE" pitchFamily="50" charset="-128"/>
              </a:rPr>
              <a:t>入力</a:t>
            </a:r>
            <a:r>
              <a:rPr lang="en-US" altLang="ja-JP" sz="1200" dirty="0" smtClean="0">
                <a:solidFill>
                  <a:srgbClr val="000000"/>
                </a:solidFill>
                <a:ea typeface="HGPｺﾞｼｯｸE" pitchFamily="50" charset="-128"/>
              </a:rPr>
              <a:t>B</a:t>
            </a:r>
            <a:endParaRPr lang="ja-JP" altLang="en-US" sz="1200" dirty="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60" name="テキスト ボックス 59"/>
          <p:cNvSpPr txBox="1"/>
          <p:nvPr/>
        </p:nvSpPr>
        <p:spPr bwMode="auto">
          <a:xfrm>
            <a:off x="8138492" y="2606418"/>
            <a:ext cx="47505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rtlCol="0">
            <a:spAutoFit/>
          </a:bodyPr>
          <a:lstStyle/>
          <a:p>
            <a:r>
              <a:rPr lang="ja-JP" altLang="en-US" sz="1200" dirty="0" smtClean="0">
                <a:solidFill>
                  <a:srgbClr val="000000"/>
                </a:solidFill>
                <a:ea typeface="HGPｺﾞｼｯｸE" pitchFamily="50" charset="-128"/>
              </a:rPr>
              <a:t>結果</a:t>
            </a:r>
            <a:r>
              <a:rPr lang="en-US" altLang="ja-JP" sz="1200" dirty="0" smtClean="0">
                <a:solidFill>
                  <a:srgbClr val="000000"/>
                </a:solidFill>
                <a:ea typeface="HGPｺﾞｼｯｸE" pitchFamily="50" charset="-128"/>
              </a:rPr>
              <a:t>B</a:t>
            </a:r>
            <a:endParaRPr lang="ja-JP" altLang="en-US" sz="1200" dirty="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 bwMode="auto">
          <a:xfrm>
            <a:off x="3521596" y="2641487"/>
            <a:ext cx="1888604" cy="43088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tIns="0" rIns="36000" bIns="0" rtlCol="0">
            <a:spAutoFit/>
          </a:bodyPr>
          <a:lstStyle/>
          <a:p>
            <a:r>
              <a:rPr lang="ja-JP" altLang="en-US" sz="1400" dirty="0" smtClean="0">
                <a:solidFill>
                  <a:srgbClr val="3333CC"/>
                </a:solidFill>
                <a:latin typeface="HGPｺﾞｼｯｸE" pitchFamily="50" charset="-128"/>
              </a:rPr>
              <a:t>必要に応じて</a:t>
            </a:r>
            <a:endParaRPr lang="en-US" altLang="ja-JP" sz="1400" dirty="0" smtClean="0">
              <a:solidFill>
                <a:srgbClr val="3333CC"/>
              </a:solidFill>
              <a:latin typeface="HGPｺﾞｼｯｸE" pitchFamily="50" charset="-128"/>
            </a:endParaRPr>
          </a:p>
          <a:p>
            <a:r>
              <a:rPr lang="ja-JP" altLang="en-US" sz="1400" dirty="0" smtClean="0">
                <a:solidFill>
                  <a:srgbClr val="3333CC"/>
                </a:solidFill>
                <a:latin typeface="HGPｺﾞｼｯｸE" pitchFamily="50" charset="-128"/>
              </a:rPr>
              <a:t>データ変換機能を構築</a:t>
            </a:r>
          </a:p>
        </p:txBody>
      </p:sp>
      <p:sp>
        <p:nvSpPr>
          <p:cNvPr id="81" name="片側の 2 つの角を丸めた四角形 80"/>
          <p:cNvSpPr/>
          <p:nvPr/>
        </p:nvSpPr>
        <p:spPr>
          <a:xfrm>
            <a:off x="2426187" y="1056543"/>
            <a:ext cx="3128965" cy="27977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63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ja-JP" altLang="en-US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E" pitchFamily="50" charset="-128"/>
              </a:rPr>
              <a:t>ユーザインタフェース</a:t>
            </a:r>
            <a:r>
              <a:rPr lang="en-US" altLang="ja-JP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E" pitchFamily="50" charset="-128"/>
              </a:rPr>
              <a:t>(</a:t>
            </a:r>
            <a:r>
              <a:rPr lang="ja-JP" altLang="en-US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E" pitchFamily="50" charset="-128"/>
              </a:rPr>
              <a:t>ポータルサイト</a:t>
            </a:r>
            <a:r>
              <a:rPr lang="en-US" altLang="ja-JP" sz="1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E" pitchFamily="50" charset="-128"/>
              </a:rPr>
              <a:t>)</a:t>
            </a:r>
            <a:endParaRPr lang="en-US" altLang="ja-JP" sz="1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</a:endParaRPr>
          </a:p>
        </p:txBody>
      </p:sp>
      <p:grpSp>
        <p:nvGrpSpPr>
          <p:cNvPr id="83" name="グループ化 82"/>
          <p:cNvGrpSpPr/>
          <p:nvPr/>
        </p:nvGrpSpPr>
        <p:grpSpPr>
          <a:xfrm>
            <a:off x="6719466" y="5797308"/>
            <a:ext cx="1687880" cy="728036"/>
            <a:chOff x="6450947" y="5797308"/>
            <a:chExt cx="1687880" cy="728036"/>
          </a:xfrm>
        </p:grpSpPr>
        <p:pic>
          <p:nvPicPr>
            <p:cNvPr id="84" name="Picture 13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50947" y="5797308"/>
              <a:ext cx="344549" cy="480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5" name="Picture 141" descr="b3-a00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41910" y="5847719"/>
              <a:ext cx="343377" cy="409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" name="Picture 146" descr="b3-a00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63406" y="5983713"/>
              <a:ext cx="343378" cy="409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" name="Picture 147" descr="b3-a00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95449" y="6116190"/>
              <a:ext cx="343378" cy="409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" name="Picture 14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4162" y="5912199"/>
              <a:ext cx="344549" cy="480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" name="Picture 14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16206" y="6044676"/>
              <a:ext cx="344549" cy="480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0" name="テキスト ボックス 84"/>
          <p:cNvSpPr txBox="1">
            <a:spLocks noChangeArrowheads="1"/>
          </p:cNvSpPr>
          <p:nvPr/>
        </p:nvSpPr>
        <p:spPr bwMode="auto">
          <a:xfrm>
            <a:off x="8140222" y="5814228"/>
            <a:ext cx="7844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>
            <a:spAutoFit/>
          </a:bodyPr>
          <a:lstStyle/>
          <a:p>
            <a:r>
              <a:rPr lang="ja-JP" altLang="en-US" sz="1400" dirty="0" smtClean="0">
                <a:solidFill>
                  <a:srgbClr val="000000"/>
                </a:solidFill>
                <a:ea typeface="HGPｺﾞｼｯｸE" pitchFamily="50" charset="-128"/>
              </a:rPr>
              <a:t>サーバ群</a:t>
            </a:r>
            <a:endParaRPr lang="en-US" altLang="ja-JP" sz="1400" dirty="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98" name="右矢印 97"/>
          <p:cNvSpPr/>
          <p:nvPr/>
        </p:nvSpPr>
        <p:spPr>
          <a:xfrm rot="16200000">
            <a:off x="4082686" y="5693909"/>
            <a:ext cx="468000" cy="324000"/>
          </a:xfrm>
          <a:prstGeom prst="rightArrow">
            <a:avLst/>
          </a:prstGeom>
          <a:solidFill>
            <a:srgbClr val="CCFFFF"/>
          </a:solidFill>
          <a:ln w="22225">
            <a:solidFill>
              <a:srgbClr val="0000FF"/>
            </a:solidFill>
            <a:miter lim="800000"/>
            <a:headEnd/>
            <a:tailEnd/>
          </a:ln>
          <a:scene3d>
            <a:camera prst="orthographicFront">
              <a:rot lat="0" lon="0" rev="16200000"/>
            </a:camera>
            <a:lightRig rig="threePt" dir="t"/>
          </a:scene3d>
        </p:spPr>
        <p:txBody>
          <a:bodyPr wrap="none" anchor="ctr"/>
          <a:lstStyle/>
          <a:p>
            <a:pPr algn="ctr"/>
            <a:endParaRPr lang="ja-JP" altLang="en-US" sz="1600" b="1">
              <a:solidFill>
                <a:srgbClr val="000000"/>
              </a:solidFill>
              <a:latin typeface="ＭＳ Ｐゴシック" charset="-128"/>
              <a:ea typeface="HGS創英角ｺﾞｼｯｸUB" pitchFamily="50" charset="-128"/>
            </a:endParaRPr>
          </a:p>
        </p:txBody>
      </p:sp>
      <p:sp>
        <p:nvSpPr>
          <p:cNvPr id="99" name="上下矢印 114"/>
          <p:cNvSpPr>
            <a:spLocks noChangeArrowheads="1"/>
          </p:cNvSpPr>
          <p:nvPr/>
        </p:nvSpPr>
        <p:spPr bwMode="auto">
          <a:xfrm>
            <a:off x="6078860" y="5557209"/>
            <a:ext cx="365348" cy="550945"/>
          </a:xfrm>
          <a:prstGeom prst="upDownArrow">
            <a:avLst>
              <a:gd name="adj1" fmla="val 52019"/>
              <a:gd name="adj2" fmla="val 36472"/>
            </a:avLst>
          </a:prstGeom>
          <a:solidFill>
            <a:srgbClr val="CCFFFF"/>
          </a:solidFill>
          <a:ln w="22225">
            <a:solidFill>
              <a:srgbClr val="0000FF"/>
            </a:solidFill>
            <a:miter lim="800000"/>
            <a:headEnd/>
            <a:tailEnd/>
          </a:ln>
          <a:scene3d>
            <a:camera prst="orthographicFront">
              <a:rot lat="0" lon="0" rev="16200000"/>
            </a:camera>
            <a:lightRig rig="threePt" dir="t"/>
          </a:scene3d>
        </p:spPr>
        <p:txBody>
          <a:bodyPr wrap="none" anchor="ctr"/>
          <a:lstStyle/>
          <a:p>
            <a:pPr algn="ctr"/>
            <a:endParaRPr lang="ja-JP" altLang="en-US" sz="1600" b="1">
              <a:solidFill>
                <a:srgbClr val="000000"/>
              </a:solidFill>
              <a:latin typeface="ＭＳ Ｐゴシック" charset="-128"/>
              <a:ea typeface="HGS創英角ｺﾞｼｯｸUB" pitchFamily="50" charset="-128"/>
            </a:endParaRPr>
          </a:p>
        </p:txBody>
      </p:sp>
      <p:sp>
        <p:nvSpPr>
          <p:cNvPr id="100" name="片側の 2 つの角を丸めた四角形 99"/>
          <p:cNvSpPr/>
          <p:nvPr/>
        </p:nvSpPr>
        <p:spPr>
          <a:xfrm>
            <a:off x="2449860" y="4319752"/>
            <a:ext cx="1260197" cy="260198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ja-JP" altLang="en-US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E" pitchFamily="50" charset="-128"/>
              </a:rPr>
              <a:t>ハードウエア</a:t>
            </a:r>
            <a:endParaRPr lang="en-US" altLang="ja-JP" sz="1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</a:endParaRPr>
          </a:p>
        </p:txBody>
      </p:sp>
      <p:sp>
        <p:nvSpPr>
          <p:cNvPr id="102" name="テキスト ボックス 101"/>
          <p:cNvSpPr txBox="1"/>
          <p:nvPr/>
        </p:nvSpPr>
        <p:spPr bwMode="auto">
          <a:xfrm>
            <a:off x="7994476" y="4069820"/>
            <a:ext cx="81970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rtlCol="0">
            <a:spAutoFit/>
          </a:bodyPr>
          <a:lstStyle/>
          <a:p>
            <a:r>
              <a:rPr lang="ja-JP" altLang="en-US" sz="1200" dirty="0" smtClean="0">
                <a:solidFill>
                  <a:srgbClr val="000000"/>
                </a:solidFill>
                <a:ea typeface="HGPｺﾞｼｯｸE" pitchFamily="50" charset="-128"/>
              </a:rPr>
              <a:t>ツール実行</a:t>
            </a:r>
          </a:p>
        </p:txBody>
      </p:sp>
      <p:sp>
        <p:nvSpPr>
          <p:cNvPr id="103" name="テキスト ボックス 102"/>
          <p:cNvSpPr txBox="1"/>
          <p:nvPr/>
        </p:nvSpPr>
        <p:spPr bwMode="auto">
          <a:xfrm>
            <a:off x="6658148" y="4069820"/>
            <a:ext cx="68825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rtlCol="0">
            <a:spAutoFit/>
          </a:bodyPr>
          <a:lstStyle/>
          <a:p>
            <a:r>
              <a:rPr lang="ja-JP" altLang="en-US" sz="1200" dirty="0" smtClean="0">
                <a:solidFill>
                  <a:srgbClr val="000000"/>
                </a:solidFill>
                <a:ea typeface="HGPｺﾞｼｯｸE" pitchFamily="50" charset="-128"/>
              </a:rPr>
              <a:t>実行結果</a:t>
            </a:r>
          </a:p>
        </p:txBody>
      </p:sp>
      <p:sp>
        <p:nvSpPr>
          <p:cNvPr id="107" name="正方形/長方形 69"/>
          <p:cNvSpPr>
            <a:spLocks noChangeArrowheads="1"/>
          </p:cNvSpPr>
          <p:nvPr/>
        </p:nvSpPr>
        <p:spPr bwMode="auto">
          <a:xfrm>
            <a:off x="5935952" y="4400702"/>
            <a:ext cx="2293648" cy="704697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50000">
                <a:srgbClr val="FFFF66"/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>
              <a:lnSpc>
                <a:spcPts val="1600"/>
              </a:lnSpc>
              <a:defRPr/>
            </a:pPr>
            <a:r>
              <a:rPr lang="en-US" altLang="ja-JP" sz="1400" b="1" dirty="0" smtClean="0">
                <a:solidFill>
                  <a:srgbClr val="FF0000"/>
                </a:solidFill>
                <a:latin typeface="HGPｺﾞｼｯｸE" pitchFamily="50" charset="-128"/>
              </a:rPr>
              <a:t>【</a:t>
            </a:r>
            <a:r>
              <a:rPr lang="ja-JP" altLang="en-US" sz="1400" b="1" dirty="0" smtClean="0">
                <a:solidFill>
                  <a:srgbClr val="FF0000"/>
                </a:solidFill>
                <a:latin typeface="HGPｺﾞｼｯｸE" pitchFamily="50" charset="-128"/>
              </a:rPr>
              <a:t>解決案３</a:t>
            </a:r>
            <a:r>
              <a:rPr lang="en-US" altLang="ja-JP" sz="1400" b="1" dirty="0" smtClean="0">
                <a:solidFill>
                  <a:srgbClr val="FF0000"/>
                </a:solidFill>
                <a:latin typeface="HGPｺﾞｼｯｸE" pitchFamily="50" charset="-128"/>
              </a:rPr>
              <a:t>】</a:t>
            </a:r>
          </a:p>
          <a:p>
            <a:pPr>
              <a:lnSpc>
                <a:spcPts val="1600"/>
              </a:lnSpc>
              <a:defRPr/>
            </a:pPr>
            <a:r>
              <a:rPr lang="ja-JP" altLang="en-US" sz="1400" b="1" dirty="0" smtClean="0">
                <a:solidFill>
                  <a:srgbClr val="FF0000"/>
                </a:solidFill>
                <a:latin typeface="HGPｺﾞｼｯｸE" pitchFamily="50" charset="-128"/>
              </a:rPr>
              <a:t>様々な条件で負荷分散</a:t>
            </a:r>
            <a:endParaRPr lang="en-US" altLang="ja-JP" sz="1400" b="1" dirty="0" smtClean="0">
              <a:solidFill>
                <a:srgbClr val="FF0000"/>
              </a:solidFill>
              <a:latin typeface="HGPｺﾞｼｯｸE" pitchFamily="50" charset="-128"/>
            </a:endParaRPr>
          </a:p>
          <a:p>
            <a:pPr>
              <a:lnSpc>
                <a:spcPts val="1600"/>
              </a:lnSpc>
              <a:defRPr/>
            </a:pPr>
            <a:r>
              <a:rPr lang="ja-JP" altLang="en-US" sz="1400" b="1" dirty="0" smtClean="0">
                <a:solidFill>
                  <a:srgbClr val="FF0000"/>
                </a:solidFill>
                <a:latin typeface="HGPｺﾞｼｯｸE" pitchFamily="50" charset="-128"/>
              </a:rPr>
              <a:t>高効率スケジューラ</a:t>
            </a:r>
            <a:endParaRPr lang="ja-JP" altLang="en-US" sz="1400" b="1" dirty="0">
              <a:solidFill>
                <a:srgbClr val="FF0000"/>
              </a:solidFill>
              <a:latin typeface="HGPｺﾞｼｯｸE" pitchFamily="50" charset="-128"/>
            </a:endParaRPr>
          </a:p>
        </p:txBody>
      </p:sp>
      <p:sp>
        <p:nvSpPr>
          <p:cNvPr id="108" name="片側の 2 つの角を丸めた四角形 107"/>
          <p:cNvSpPr/>
          <p:nvPr/>
        </p:nvSpPr>
        <p:spPr>
          <a:xfrm>
            <a:off x="5272005" y="4103728"/>
            <a:ext cx="1233294" cy="230673"/>
          </a:xfrm>
          <a:prstGeom prst="round2SameRect">
            <a:avLst>
              <a:gd name="adj1" fmla="val 50000"/>
              <a:gd name="adj2" fmla="val 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ja-JP" altLang="en-US" sz="1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E" pitchFamily="50" charset="-128"/>
              </a:rPr>
              <a:t>ミドルウエア</a:t>
            </a:r>
            <a:endParaRPr lang="en-US" altLang="ja-JP" sz="1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</a:endParaRPr>
          </a:p>
        </p:txBody>
      </p:sp>
      <p:sp>
        <p:nvSpPr>
          <p:cNvPr id="110" name="角丸四角形 109"/>
          <p:cNvSpPr/>
          <p:nvPr/>
        </p:nvSpPr>
        <p:spPr>
          <a:xfrm>
            <a:off x="6838614" y="1975637"/>
            <a:ext cx="966807" cy="606743"/>
          </a:xfrm>
          <a:prstGeom prst="roundRect">
            <a:avLst>
              <a:gd name="adj" fmla="val 3269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ja-JP" altLang="en-US" sz="1300" dirty="0" smtClean="0">
                <a:solidFill>
                  <a:srgbClr val="000000"/>
                </a:solidFill>
                <a:latin typeface="HGPｺﾞｼｯｸE" pitchFamily="50" charset="-128"/>
              </a:rPr>
              <a:t>画像認識</a:t>
            </a:r>
            <a:endParaRPr lang="en-US" altLang="ja-JP" sz="1300" dirty="0" smtClean="0">
              <a:solidFill>
                <a:srgbClr val="000000"/>
              </a:solidFill>
              <a:latin typeface="HGPｺﾞｼｯｸE" pitchFamily="50" charset="-128"/>
            </a:endParaRPr>
          </a:p>
          <a:p>
            <a:pPr algn="ctr"/>
            <a:r>
              <a:rPr lang="ja-JP" altLang="en-US" sz="1300" dirty="0" smtClean="0">
                <a:solidFill>
                  <a:srgbClr val="000000"/>
                </a:solidFill>
                <a:latin typeface="HGPｺﾞｼｯｸE" pitchFamily="50" charset="-128"/>
              </a:rPr>
              <a:t>ツール</a:t>
            </a:r>
            <a:endParaRPr lang="ja-JP" altLang="en-US" sz="1300" dirty="0">
              <a:solidFill>
                <a:srgbClr val="000000"/>
              </a:solidFill>
              <a:latin typeface="HGPｺﾞｼｯｸE" pitchFamily="50" charset="-128"/>
            </a:endParaRPr>
          </a:p>
        </p:txBody>
      </p:sp>
      <p:sp>
        <p:nvSpPr>
          <p:cNvPr id="112" name="角丸四角形 111"/>
          <p:cNvSpPr/>
          <p:nvPr/>
        </p:nvSpPr>
        <p:spPr>
          <a:xfrm>
            <a:off x="6489370" y="3080490"/>
            <a:ext cx="914469" cy="606743"/>
          </a:xfrm>
          <a:prstGeom prst="roundRect">
            <a:avLst>
              <a:gd name="adj" fmla="val 3269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ja-JP" altLang="en-US" sz="1300" dirty="0" smtClean="0">
                <a:solidFill>
                  <a:srgbClr val="000000"/>
                </a:solidFill>
                <a:latin typeface="HGPｺﾞｼｯｸE" pitchFamily="50" charset="-128"/>
              </a:rPr>
              <a:t>タグ付け</a:t>
            </a:r>
            <a:endParaRPr lang="en-US" altLang="ja-JP" sz="1300" dirty="0" smtClean="0">
              <a:solidFill>
                <a:srgbClr val="000000"/>
              </a:solidFill>
              <a:latin typeface="HGPｺﾞｼｯｸE" pitchFamily="50" charset="-128"/>
            </a:endParaRPr>
          </a:p>
          <a:p>
            <a:pPr algn="ctr"/>
            <a:r>
              <a:rPr lang="ja-JP" altLang="en-US" sz="1300" dirty="0" smtClean="0">
                <a:solidFill>
                  <a:srgbClr val="000000"/>
                </a:solidFill>
                <a:latin typeface="HGPｺﾞｼｯｸE" pitchFamily="50" charset="-128"/>
              </a:rPr>
              <a:t>ツール</a:t>
            </a:r>
            <a:endParaRPr lang="ja-JP" altLang="en-US" sz="1300" dirty="0">
              <a:solidFill>
                <a:srgbClr val="000000"/>
              </a:solidFill>
              <a:latin typeface="HGPｺﾞｼｯｸE" pitchFamily="50" charset="-128"/>
            </a:endParaRPr>
          </a:p>
        </p:txBody>
      </p:sp>
      <p:sp>
        <p:nvSpPr>
          <p:cNvPr id="113" name="テキスト ボックス 112"/>
          <p:cNvSpPr txBox="1"/>
          <p:nvPr/>
        </p:nvSpPr>
        <p:spPr bwMode="auto">
          <a:xfrm>
            <a:off x="5834236" y="3281193"/>
            <a:ext cx="48627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rtlCol="0">
            <a:spAutoFit/>
          </a:bodyPr>
          <a:lstStyle/>
          <a:p>
            <a:r>
              <a:rPr lang="ja-JP" altLang="en-US" sz="1200" dirty="0" smtClean="0">
                <a:solidFill>
                  <a:srgbClr val="000000"/>
                </a:solidFill>
                <a:ea typeface="HGPｺﾞｼｯｸE" pitchFamily="50" charset="-128"/>
              </a:rPr>
              <a:t>入力</a:t>
            </a:r>
            <a:r>
              <a:rPr lang="en-US" altLang="ja-JP" sz="1200" dirty="0" smtClean="0">
                <a:solidFill>
                  <a:srgbClr val="000000"/>
                </a:solidFill>
                <a:ea typeface="HGPｺﾞｼｯｸE" pitchFamily="50" charset="-128"/>
              </a:rPr>
              <a:t>A</a:t>
            </a:r>
            <a:endParaRPr lang="ja-JP" altLang="en-US" sz="1200" dirty="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114" name="正方形/長方形 113"/>
          <p:cNvSpPr/>
          <p:nvPr/>
        </p:nvSpPr>
        <p:spPr>
          <a:xfrm>
            <a:off x="4553140" y="1934777"/>
            <a:ext cx="1638590" cy="584775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ja-JP" altLang="en-US" sz="1600" dirty="0" smtClean="0">
                <a:solidFill>
                  <a:srgbClr val="3333CC"/>
                </a:solidFill>
                <a:latin typeface="HGPｺﾞｼｯｸE" pitchFamily="50" charset="-128"/>
              </a:rPr>
              <a:t>ツールチェーン、</a:t>
            </a:r>
            <a:endParaRPr lang="en-US" altLang="ja-JP" sz="1600" dirty="0" smtClean="0">
              <a:solidFill>
                <a:srgbClr val="3333CC"/>
              </a:solidFill>
              <a:latin typeface="HGPｺﾞｼｯｸE" pitchFamily="50" charset="-128"/>
            </a:endParaRPr>
          </a:p>
          <a:p>
            <a:pPr algn="ctr"/>
            <a:r>
              <a:rPr lang="ja-JP" altLang="en-US" sz="1600" dirty="0" smtClean="0">
                <a:solidFill>
                  <a:srgbClr val="3333CC"/>
                </a:solidFill>
                <a:latin typeface="HGPｺﾞｼｯｸE" pitchFamily="50" charset="-128"/>
              </a:rPr>
              <a:t>データ</a:t>
            </a:r>
            <a:r>
              <a:rPr lang="en-US" altLang="ja-JP" sz="1600" dirty="0" smtClean="0">
                <a:solidFill>
                  <a:srgbClr val="3333CC"/>
                </a:solidFill>
                <a:latin typeface="HGPｺﾞｼｯｸE" pitchFamily="50" charset="-128"/>
              </a:rPr>
              <a:t>I/O</a:t>
            </a:r>
            <a:r>
              <a:rPr lang="ja-JP" altLang="en-US" sz="1600" dirty="0" smtClean="0">
                <a:solidFill>
                  <a:srgbClr val="3333CC"/>
                </a:solidFill>
                <a:latin typeface="HGPｺﾞｼｯｸE" pitchFamily="50" charset="-128"/>
              </a:rPr>
              <a:t>を制御</a:t>
            </a:r>
            <a:endParaRPr lang="ja-JP" altLang="en-US" sz="1600" dirty="0">
              <a:solidFill>
                <a:srgbClr val="3333CC"/>
              </a:solidFill>
              <a:latin typeface="HGPｺﾞｼｯｸE" pitchFamily="50" charset="-128"/>
            </a:endParaRPr>
          </a:p>
        </p:txBody>
      </p:sp>
      <p:cxnSp>
        <p:nvCxnSpPr>
          <p:cNvPr id="115" name="直線矢印コネクタ 114"/>
          <p:cNvCxnSpPr/>
          <p:nvPr/>
        </p:nvCxnSpPr>
        <p:spPr>
          <a:xfrm>
            <a:off x="3995936" y="2231520"/>
            <a:ext cx="504246" cy="12861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矢印コネクタ 115"/>
          <p:cNvCxnSpPr/>
          <p:nvPr/>
        </p:nvCxnSpPr>
        <p:spPr>
          <a:xfrm>
            <a:off x="6257315" y="2231520"/>
            <a:ext cx="474925" cy="0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/>
          <p:cNvCxnSpPr/>
          <p:nvPr/>
        </p:nvCxnSpPr>
        <p:spPr>
          <a:xfrm>
            <a:off x="5622366" y="2604635"/>
            <a:ext cx="825783" cy="503167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下矢印 118"/>
          <p:cNvSpPr/>
          <p:nvPr/>
        </p:nvSpPr>
        <p:spPr>
          <a:xfrm>
            <a:off x="7735094" y="4053415"/>
            <a:ext cx="252000" cy="229503"/>
          </a:xfrm>
          <a:prstGeom prst="downArrow">
            <a:avLst/>
          </a:prstGeom>
          <a:solidFill>
            <a:srgbClr val="CCEC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 b="1">
              <a:solidFill>
                <a:srgbClr val="FFFFFF"/>
              </a:solidFill>
            </a:endParaRPr>
          </a:p>
        </p:txBody>
      </p:sp>
      <p:cxnSp>
        <p:nvCxnSpPr>
          <p:cNvPr id="120" name="直線矢印コネクタ 119"/>
          <p:cNvCxnSpPr/>
          <p:nvPr/>
        </p:nvCxnSpPr>
        <p:spPr>
          <a:xfrm flipH="1">
            <a:off x="7185630" y="5441902"/>
            <a:ext cx="232999" cy="454050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上矢印 120"/>
          <p:cNvSpPr/>
          <p:nvPr/>
        </p:nvSpPr>
        <p:spPr>
          <a:xfrm>
            <a:off x="7359714" y="4046818"/>
            <a:ext cx="252000" cy="234038"/>
          </a:xfrm>
          <a:prstGeom prst="upArrow">
            <a:avLst/>
          </a:prstGeom>
          <a:solidFill>
            <a:srgbClr val="CCEC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 b="1">
              <a:solidFill>
                <a:srgbClr val="FFFFFF"/>
              </a:solidFill>
            </a:endParaRPr>
          </a:p>
        </p:txBody>
      </p:sp>
      <p:cxnSp>
        <p:nvCxnSpPr>
          <p:cNvPr id="123" name="直線矢印コネクタ 122"/>
          <p:cNvCxnSpPr/>
          <p:nvPr/>
        </p:nvCxnSpPr>
        <p:spPr>
          <a:xfrm>
            <a:off x="7529275" y="5441902"/>
            <a:ext cx="205820" cy="354201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/>
          <p:cNvCxnSpPr/>
          <p:nvPr/>
        </p:nvCxnSpPr>
        <p:spPr>
          <a:xfrm>
            <a:off x="7679207" y="5417076"/>
            <a:ext cx="556450" cy="676220"/>
          </a:xfrm>
          <a:prstGeom prst="straightConnector1">
            <a:avLst/>
          </a:prstGeom>
          <a:ln w="317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下矢印 1"/>
          <p:cNvSpPr/>
          <p:nvPr/>
        </p:nvSpPr>
        <p:spPr>
          <a:xfrm>
            <a:off x="419100" y="4895850"/>
            <a:ext cx="1395313" cy="514350"/>
          </a:xfrm>
          <a:prstGeom prst="downArrow">
            <a:avLst>
              <a:gd name="adj1" fmla="val 43403"/>
              <a:gd name="adj2" fmla="val 5808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00" b="1" dirty="0" smtClean="0">
                <a:solidFill>
                  <a:srgbClr val="000000"/>
                </a:solidFill>
              </a:rPr>
              <a:t>運用</a:t>
            </a:r>
            <a:endParaRPr lang="ja-JP" altLang="en-US" sz="1600" b="1" dirty="0">
              <a:solidFill>
                <a:srgbClr val="000000"/>
              </a:solidFill>
            </a:endParaRPr>
          </a:p>
        </p:txBody>
      </p:sp>
      <p:pic>
        <p:nvPicPr>
          <p:cNvPr id="77" name="Picture 25" descr="c1-b00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98015" y="3572430"/>
            <a:ext cx="552388" cy="216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テキスト ボックス 4"/>
          <p:cNvSpPr txBox="1"/>
          <p:nvPr/>
        </p:nvSpPr>
        <p:spPr bwMode="auto">
          <a:xfrm>
            <a:off x="7702252" y="3222734"/>
            <a:ext cx="14036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ja-JP" altLang="en-US" sz="1200" b="1" dirty="0" smtClean="0">
                <a:solidFill>
                  <a:srgbClr val="3333CC"/>
                </a:solidFill>
                <a:ea typeface="HGPｺﾞｼｯｸE" pitchFamily="50" charset="-128"/>
              </a:rPr>
              <a:t>多ベンダ</a:t>
            </a:r>
            <a:endParaRPr lang="en-US" altLang="ja-JP" sz="1200" b="1" dirty="0" smtClean="0">
              <a:solidFill>
                <a:srgbClr val="3333CC"/>
              </a:solidFill>
              <a:ea typeface="HGPｺﾞｼｯｸE" pitchFamily="50" charset="-128"/>
            </a:endParaRPr>
          </a:p>
          <a:p>
            <a:r>
              <a:rPr lang="ja-JP" altLang="en-US" sz="1200" b="1" dirty="0" smtClean="0">
                <a:solidFill>
                  <a:srgbClr val="3333CC"/>
                </a:solidFill>
                <a:ea typeface="HGPｺﾞｼｯｸE" pitchFamily="50" charset="-128"/>
              </a:rPr>
              <a:t>ライセンス管理</a:t>
            </a:r>
          </a:p>
        </p:txBody>
      </p:sp>
      <p:cxnSp>
        <p:nvCxnSpPr>
          <p:cNvPr id="135" name="直線矢印コネクタ 134"/>
          <p:cNvCxnSpPr/>
          <p:nvPr/>
        </p:nvCxnSpPr>
        <p:spPr>
          <a:xfrm>
            <a:off x="3467100" y="2628900"/>
            <a:ext cx="0" cy="537993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/>
          <p:cNvCxnSpPr/>
          <p:nvPr/>
        </p:nvCxnSpPr>
        <p:spPr>
          <a:xfrm>
            <a:off x="3657600" y="3505200"/>
            <a:ext cx="252000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矢印コネクタ 138"/>
          <p:cNvCxnSpPr/>
          <p:nvPr/>
        </p:nvCxnSpPr>
        <p:spPr>
          <a:xfrm>
            <a:off x="5086350" y="3505200"/>
            <a:ext cx="252000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39"/>
          <p:cNvCxnSpPr/>
          <p:nvPr/>
        </p:nvCxnSpPr>
        <p:spPr>
          <a:xfrm>
            <a:off x="5848350" y="3505200"/>
            <a:ext cx="612000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40"/>
          <p:cNvCxnSpPr/>
          <p:nvPr/>
        </p:nvCxnSpPr>
        <p:spPr>
          <a:xfrm>
            <a:off x="7905750" y="2286000"/>
            <a:ext cx="252000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矢印コネクタ 141"/>
          <p:cNvCxnSpPr/>
          <p:nvPr/>
        </p:nvCxnSpPr>
        <p:spPr>
          <a:xfrm flipH="1">
            <a:off x="7448550" y="2514600"/>
            <a:ext cx="673350" cy="64770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正方形/長方形 146"/>
          <p:cNvSpPr/>
          <p:nvPr/>
        </p:nvSpPr>
        <p:spPr bwMode="auto">
          <a:xfrm>
            <a:off x="2547393" y="4648199"/>
            <a:ext cx="1980000" cy="936000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50000">
                <a:srgbClr val="FFFF66"/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r>
              <a:rPr lang="en-US" altLang="ja-JP" sz="1400" b="1" dirty="0" smtClean="0">
                <a:solidFill>
                  <a:srgbClr val="FF0000"/>
                </a:solidFill>
                <a:latin typeface="HGPｺﾞｼｯｸE" pitchFamily="50" charset="-128"/>
              </a:rPr>
              <a:t>【</a:t>
            </a:r>
            <a:r>
              <a:rPr lang="ja-JP" altLang="en-US" sz="1400" b="1" dirty="0" smtClean="0">
                <a:solidFill>
                  <a:srgbClr val="FF0000"/>
                </a:solidFill>
                <a:latin typeface="HGPｺﾞｼｯｸE" pitchFamily="50" charset="-128"/>
              </a:rPr>
              <a:t>解決案２</a:t>
            </a:r>
            <a:r>
              <a:rPr lang="en-US" altLang="ja-JP" sz="1400" b="1" dirty="0" smtClean="0">
                <a:solidFill>
                  <a:srgbClr val="FF0000"/>
                </a:solidFill>
                <a:latin typeface="HGPｺﾞｼｯｸE" pitchFamily="50" charset="-128"/>
              </a:rPr>
              <a:t>】</a:t>
            </a:r>
          </a:p>
          <a:p>
            <a:r>
              <a:rPr lang="ja-JP" altLang="en-US" sz="1400" b="1" dirty="0" smtClean="0">
                <a:solidFill>
                  <a:srgbClr val="FF0000"/>
                </a:solidFill>
                <a:latin typeface="HGPｺﾞｼｯｸE" pitchFamily="50" charset="-128"/>
              </a:rPr>
              <a:t>データ増大への対応</a:t>
            </a:r>
            <a:endParaRPr lang="en-US" altLang="ja-JP" sz="1400" b="1" dirty="0" smtClean="0">
              <a:solidFill>
                <a:srgbClr val="FF0000"/>
              </a:solidFill>
              <a:latin typeface="HGPｺﾞｼｯｸE" pitchFamily="50" charset="-128"/>
            </a:endParaRPr>
          </a:p>
          <a:p>
            <a:r>
              <a:rPr lang="ja-JP" altLang="en-US" sz="1400" b="1" dirty="0" smtClean="0">
                <a:solidFill>
                  <a:srgbClr val="FF0000"/>
                </a:solidFill>
                <a:latin typeface="HGPｺﾞｼｯｸE" pitchFamily="50" charset="-128"/>
              </a:rPr>
              <a:t>容量</a:t>
            </a:r>
            <a:r>
              <a:rPr lang="en-US" altLang="ja-JP" sz="1400" b="1" dirty="0" smtClean="0">
                <a:solidFill>
                  <a:srgbClr val="FF0000"/>
                </a:solidFill>
                <a:latin typeface="HGPｺﾞｼｯｸE" pitchFamily="50" charset="-128"/>
              </a:rPr>
              <a:t>UP</a:t>
            </a:r>
            <a:r>
              <a:rPr lang="ja-JP" altLang="en-US" sz="1400" b="1" dirty="0" smtClean="0">
                <a:solidFill>
                  <a:srgbClr val="FF0000"/>
                </a:solidFill>
                <a:latin typeface="HGPｺﾞｼｯｸE" pitchFamily="50" charset="-128"/>
              </a:rPr>
              <a:t>無停止で増設</a:t>
            </a:r>
            <a:endParaRPr lang="en-US" altLang="ja-JP" sz="1400" b="1" dirty="0" smtClean="0">
              <a:solidFill>
                <a:srgbClr val="FF0000"/>
              </a:solidFill>
              <a:latin typeface="HGPｺﾞｼｯｸE" pitchFamily="50" charset="-128"/>
            </a:endParaRPr>
          </a:p>
        </p:txBody>
      </p:sp>
      <p:sp>
        <p:nvSpPr>
          <p:cNvPr id="148" name="テキスト ボックス 84"/>
          <p:cNvSpPr txBox="1">
            <a:spLocks noChangeArrowheads="1"/>
          </p:cNvSpPr>
          <p:nvPr/>
        </p:nvSpPr>
        <p:spPr bwMode="auto">
          <a:xfrm>
            <a:off x="4727120" y="4722084"/>
            <a:ext cx="1087143" cy="440214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0" tIns="0" rIns="36000" bIns="0">
            <a:noAutofit/>
          </a:bodyPr>
          <a:lstStyle/>
          <a:p>
            <a:pPr algn="ctr"/>
            <a:r>
              <a:rPr lang="ja-JP" altLang="en-US" sz="1400" b="1" dirty="0" smtClean="0">
                <a:solidFill>
                  <a:srgbClr val="3333CC"/>
                </a:solidFill>
                <a:latin typeface="HGPｺﾞｼｯｸE" pitchFamily="50" charset="-128"/>
              </a:rPr>
              <a:t>大規模</a:t>
            </a:r>
            <a:endParaRPr lang="en-US" altLang="ja-JP" sz="1400" b="1" dirty="0" smtClean="0">
              <a:solidFill>
                <a:srgbClr val="3333CC"/>
              </a:solidFill>
              <a:latin typeface="HGPｺﾞｼｯｸE" pitchFamily="50" charset="-128"/>
            </a:endParaRPr>
          </a:p>
          <a:p>
            <a:pPr algn="ctr"/>
            <a:r>
              <a:rPr lang="ja-JP" altLang="en-US" sz="1400" b="1" dirty="0" smtClean="0">
                <a:solidFill>
                  <a:srgbClr val="3333CC"/>
                </a:solidFill>
                <a:latin typeface="HGPｺﾞｼｯｸE" pitchFamily="50" charset="-128"/>
              </a:rPr>
              <a:t>データ管理</a:t>
            </a:r>
            <a:endParaRPr lang="en-US" altLang="ja-JP" sz="1400" b="1" dirty="0" smtClean="0">
              <a:solidFill>
                <a:srgbClr val="3333CC"/>
              </a:solidFill>
              <a:latin typeface="HGPｺﾞｼｯｸE" pitchFamily="50" charset="-128"/>
            </a:endParaRPr>
          </a:p>
        </p:txBody>
      </p:sp>
      <p:sp>
        <p:nvSpPr>
          <p:cNvPr id="149" name="AutoShape 48"/>
          <p:cNvSpPr>
            <a:spLocks noChangeArrowheads="1"/>
          </p:cNvSpPr>
          <p:nvPr/>
        </p:nvSpPr>
        <p:spPr bwMode="auto">
          <a:xfrm>
            <a:off x="3217749" y="3115022"/>
            <a:ext cx="468000" cy="648000"/>
          </a:xfrm>
          <a:prstGeom prst="can">
            <a:avLst>
              <a:gd name="adj" fmla="val 42810"/>
            </a:avLst>
          </a:prstGeom>
          <a:gradFill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folHlink"/>
              </a:gs>
            </a:gsLst>
            <a:lin ang="0" scaled="1"/>
          </a:gradFill>
          <a:ln w="31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ja-JP" altLang="en-US" sz="1600" b="1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150" name="AutoShape 48"/>
          <p:cNvSpPr>
            <a:spLocks noChangeArrowheads="1"/>
          </p:cNvSpPr>
          <p:nvPr/>
        </p:nvSpPr>
        <p:spPr bwMode="auto">
          <a:xfrm>
            <a:off x="5313249" y="3191222"/>
            <a:ext cx="468000" cy="648000"/>
          </a:xfrm>
          <a:prstGeom prst="can">
            <a:avLst>
              <a:gd name="adj" fmla="val 42810"/>
            </a:avLst>
          </a:prstGeom>
          <a:gradFill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folHlink"/>
              </a:gs>
            </a:gsLst>
            <a:lin ang="0" scaled="1"/>
          </a:gradFill>
          <a:ln w="31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ja-JP" altLang="en-US" sz="1600" b="1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151" name="AutoShape 48"/>
          <p:cNvSpPr>
            <a:spLocks noChangeArrowheads="1"/>
          </p:cNvSpPr>
          <p:nvPr/>
        </p:nvSpPr>
        <p:spPr bwMode="auto">
          <a:xfrm>
            <a:off x="8151699" y="1933922"/>
            <a:ext cx="468000" cy="648000"/>
          </a:xfrm>
          <a:prstGeom prst="can">
            <a:avLst>
              <a:gd name="adj" fmla="val 42810"/>
            </a:avLst>
          </a:prstGeom>
          <a:gradFill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folHlink"/>
              </a:gs>
            </a:gsLst>
            <a:lin ang="0" scaled="1"/>
          </a:gradFill>
          <a:ln w="31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ja-JP" altLang="en-US" sz="1600" b="1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156" name="正方形/長方形 155"/>
          <p:cNvSpPr/>
          <p:nvPr/>
        </p:nvSpPr>
        <p:spPr>
          <a:xfrm>
            <a:off x="4650830" y="6038850"/>
            <a:ext cx="1442540" cy="41040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ja-JP" altLang="en-US" sz="1200" b="1" dirty="0" smtClean="0">
                <a:solidFill>
                  <a:srgbClr val="3333CC"/>
                </a:solidFill>
              </a:rPr>
              <a:t>ストレージ管理</a:t>
            </a:r>
            <a:endParaRPr lang="en-US" altLang="ja-JP" sz="1200" b="1" dirty="0">
              <a:solidFill>
                <a:srgbClr val="3333CC"/>
              </a:solidFill>
            </a:endParaRPr>
          </a:p>
          <a:p>
            <a:pPr algn="ctr"/>
            <a:r>
              <a:rPr lang="ja-JP" altLang="en-US" sz="1200" b="1" dirty="0" smtClean="0">
                <a:solidFill>
                  <a:srgbClr val="3333CC"/>
                </a:solidFill>
              </a:rPr>
              <a:t>バックアップ、</a:t>
            </a:r>
            <a:r>
              <a:rPr lang="en-US" altLang="ja-JP" sz="1200" b="1" dirty="0" smtClean="0">
                <a:solidFill>
                  <a:srgbClr val="3333CC"/>
                </a:solidFill>
              </a:rPr>
              <a:t>DR</a:t>
            </a:r>
            <a:r>
              <a:rPr lang="ja-JP" altLang="en-US" sz="1200" b="1" dirty="0" smtClean="0">
                <a:solidFill>
                  <a:srgbClr val="3333CC"/>
                </a:solidFill>
              </a:rPr>
              <a:t>対応</a:t>
            </a:r>
            <a:endParaRPr lang="ja-JP" altLang="en-US" sz="1200" b="1" dirty="0">
              <a:solidFill>
                <a:srgbClr val="3333CC"/>
              </a:solidFill>
            </a:endParaRPr>
          </a:p>
        </p:txBody>
      </p:sp>
      <p:grpSp>
        <p:nvGrpSpPr>
          <p:cNvPr id="158" name="グループ化 157"/>
          <p:cNvGrpSpPr/>
          <p:nvPr/>
        </p:nvGrpSpPr>
        <p:grpSpPr>
          <a:xfrm>
            <a:off x="4819650" y="5132535"/>
            <a:ext cx="936773" cy="934459"/>
            <a:chOff x="4709899" y="4909750"/>
            <a:chExt cx="936773" cy="934459"/>
          </a:xfrm>
          <a:solidFill>
            <a:srgbClr val="F24C4C"/>
          </a:solidFill>
        </p:grpSpPr>
        <p:sp>
          <p:nvSpPr>
            <p:cNvPr id="159" name="AutoShape 48"/>
            <p:cNvSpPr>
              <a:spLocks noChangeArrowheads="1"/>
            </p:cNvSpPr>
            <p:nvPr/>
          </p:nvSpPr>
          <p:spPr bwMode="auto">
            <a:xfrm>
              <a:off x="4709899" y="4909750"/>
              <a:ext cx="631973" cy="629659"/>
            </a:xfrm>
            <a:prstGeom prst="can">
              <a:avLst>
                <a:gd name="adj" fmla="val 42810"/>
              </a:avLst>
            </a:pr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 sz="1600" b="1" dirty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60" name="AutoShape 48"/>
            <p:cNvSpPr>
              <a:spLocks noChangeArrowheads="1"/>
            </p:cNvSpPr>
            <p:nvPr/>
          </p:nvSpPr>
          <p:spPr bwMode="auto">
            <a:xfrm>
              <a:off x="4862299" y="5062150"/>
              <a:ext cx="631973" cy="629659"/>
            </a:xfrm>
            <a:prstGeom prst="can">
              <a:avLst>
                <a:gd name="adj" fmla="val 42810"/>
              </a:avLst>
            </a:pr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 sz="1600" b="1" dirty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61" name="AutoShape 48"/>
            <p:cNvSpPr>
              <a:spLocks noChangeArrowheads="1"/>
            </p:cNvSpPr>
            <p:nvPr/>
          </p:nvSpPr>
          <p:spPr bwMode="auto">
            <a:xfrm>
              <a:off x="5014699" y="5214550"/>
              <a:ext cx="631973" cy="629659"/>
            </a:xfrm>
            <a:prstGeom prst="can">
              <a:avLst>
                <a:gd name="adj" fmla="val 42810"/>
              </a:avLst>
            </a:pr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 sz="1600" b="1" dirty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</p:grpSp>
      <p:sp>
        <p:nvSpPr>
          <p:cNvPr id="163" name="テキスト ボックス 162"/>
          <p:cNvSpPr txBox="1"/>
          <p:nvPr/>
        </p:nvSpPr>
        <p:spPr bwMode="auto">
          <a:xfrm>
            <a:off x="6069335" y="5076255"/>
            <a:ext cx="2638201" cy="509373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lIns="36000" tIns="0" rIns="36000" bIns="0" rtlCol="0" anchor="ctr">
            <a:noAutofit/>
          </a:bodyPr>
          <a:lstStyle/>
          <a:p>
            <a:pPr algn="ctr"/>
            <a:r>
              <a:rPr lang="ja-JP" altLang="en-US" sz="1400" b="1" dirty="0" smtClean="0">
                <a:solidFill>
                  <a:srgbClr val="3333CC"/>
                </a:solidFill>
                <a:ea typeface="HGPｺﾞｼｯｸE" pitchFamily="50" charset="-128"/>
              </a:rPr>
              <a:t>最適なサーバへ自動割当て</a:t>
            </a:r>
            <a:endParaRPr lang="en-US" altLang="ja-JP" sz="1400" b="1" dirty="0" smtClean="0">
              <a:solidFill>
                <a:srgbClr val="3333CC"/>
              </a:solidFill>
              <a:ea typeface="HGPｺﾞｼｯｸE" pitchFamily="50" charset="-128"/>
            </a:endParaRPr>
          </a:p>
          <a:p>
            <a:pPr algn="ctr"/>
            <a:r>
              <a:rPr lang="ja-JP" altLang="en-US" sz="1400" b="1" dirty="0" smtClean="0">
                <a:solidFill>
                  <a:srgbClr val="3333CC"/>
                </a:solidFill>
                <a:ea typeface="HGPｺﾞｼｯｸE" pitchFamily="50" charset="-128"/>
              </a:rPr>
              <a:t>計算機リソースあり効活用</a:t>
            </a:r>
            <a:endParaRPr lang="en-US" altLang="ja-JP" sz="1400" b="1" dirty="0">
              <a:solidFill>
                <a:srgbClr val="3333CC"/>
              </a:solidFill>
              <a:ea typeface="HGPｺﾞｼｯｸE" pitchFamily="50" charset="-128"/>
            </a:endParaRPr>
          </a:p>
        </p:txBody>
      </p:sp>
      <p:sp>
        <p:nvSpPr>
          <p:cNvPr id="164" name="AutoShape 48"/>
          <p:cNvSpPr>
            <a:spLocks noChangeArrowheads="1"/>
          </p:cNvSpPr>
          <p:nvPr/>
        </p:nvSpPr>
        <p:spPr bwMode="auto">
          <a:xfrm>
            <a:off x="2989149" y="5496272"/>
            <a:ext cx="720080" cy="864000"/>
          </a:xfrm>
          <a:prstGeom prst="can">
            <a:avLst>
              <a:gd name="adj" fmla="val 42810"/>
            </a:avLst>
          </a:prstGeom>
          <a:gradFill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folHlink"/>
              </a:gs>
            </a:gsLst>
            <a:lin ang="0" scaled="1"/>
          </a:gradFill>
          <a:ln w="31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ja-JP" altLang="en-US" sz="1600" b="1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165" name="下カーブ矢印 164"/>
          <p:cNvSpPr/>
          <p:nvPr/>
        </p:nvSpPr>
        <p:spPr>
          <a:xfrm rot="19190247">
            <a:off x="1804307" y="2500620"/>
            <a:ext cx="943465" cy="493110"/>
          </a:xfrm>
          <a:prstGeom prst="curved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HGPｺﾞｼｯｸE"/>
            </a:endParaRPr>
          </a:p>
        </p:txBody>
      </p:sp>
      <p:sp>
        <p:nvSpPr>
          <p:cNvPr id="166" name="下カーブ矢印 165"/>
          <p:cNvSpPr/>
          <p:nvPr/>
        </p:nvSpPr>
        <p:spPr>
          <a:xfrm rot="1351139" flipV="1">
            <a:off x="1709057" y="6082020"/>
            <a:ext cx="943465" cy="493110"/>
          </a:xfrm>
          <a:prstGeom prst="curved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HGPｺﾞｼｯｸE"/>
            </a:endParaRPr>
          </a:p>
        </p:txBody>
      </p:sp>
      <p:sp>
        <p:nvSpPr>
          <p:cNvPr id="169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755576" y="192088"/>
            <a:ext cx="6812260" cy="452437"/>
          </a:xfrm>
          <a:prstGeom prst="rect">
            <a:avLst/>
          </a:prstGeom>
        </p:spPr>
        <p:txBody>
          <a:bodyPr/>
          <a:lstStyle/>
          <a:p>
            <a:r>
              <a:rPr lang="ja-JP" altLang="en-US" sz="2400" dirty="0" smtClean="0">
                <a:solidFill>
                  <a:schemeClr val="tx1"/>
                </a:solidFill>
              </a:rPr>
              <a:t>設計環境構築支援のご提案（２）</a:t>
            </a:r>
          </a:p>
        </p:txBody>
      </p:sp>
      <p:sp>
        <p:nvSpPr>
          <p:cNvPr id="71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  <a:noFill/>
        </p:spPr>
        <p:txBody>
          <a:bodyPr/>
          <a:lstStyle/>
          <a:p>
            <a:pPr>
              <a:defRPr/>
            </a:pPr>
            <a:fld id="{E11C425B-17C0-41B3-A8F5-535711263234}" type="slidenum">
              <a:rPr lang="en-US" altLang="ja-JP">
                <a:solidFill>
                  <a:srgbClr val="000000"/>
                </a:solidFill>
                <a:latin typeface="HGPｺﾞｼｯｸE" pitchFamily="50" charset="-128"/>
                <a:cs typeface="メイリオ" pitchFamily="50" charset="-128"/>
              </a:rPr>
              <a:pPr>
                <a:defRPr/>
              </a:pPr>
              <a:t>23</a:t>
            </a:fld>
            <a:endParaRPr lang="en-US" altLang="ja-JP" dirty="0">
              <a:solidFill>
                <a:srgbClr val="000000"/>
              </a:solidFill>
              <a:latin typeface="HGPｺﾞｼｯｸE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968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5"/>
          <p:cNvSpPr txBox="1">
            <a:spLocks noChangeArrowheads="1"/>
          </p:cNvSpPr>
          <p:nvPr/>
        </p:nvSpPr>
        <p:spPr bwMode="auto">
          <a:xfrm>
            <a:off x="287079" y="2247042"/>
            <a:ext cx="31521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/>
            <a:r>
              <a:rPr lang="en-US" altLang="ja-JP" sz="2000" i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Contents</a:t>
            </a:r>
            <a:r>
              <a:rPr lang="ja-JP" altLang="en-US" sz="2000" i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４</a:t>
            </a:r>
            <a:r>
              <a:rPr lang="en-US" altLang="ja-JP" sz="2000" i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.</a:t>
            </a:r>
            <a:r>
              <a:rPr lang="en-US" altLang="ja-JP" sz="200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HMI Solution</a:t>
            </a:r>
          </a:p>
        </p:txBody>
      </p:sp>
      <p:sp>
        <p:nvSpPr>
          <p:cNvPr id="6" name="Text Box 35"/>
          <p:cNvSpPr txBox="1">
            <a:spLocks noChangeArrowheads="1"/>
          </p:cNvSpPr>
          <p:nvPr/>
        </p:nvSpPr>
        <p:spPr bwMode="auto">
          <a:xfrm>
            <a:off x="896678" y="3026763"/>
            <a:ext cx="6827955" cy="48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ja-JP" altLang="en-US" sz="200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音声</a:t>
            </a:r>
            <a:endParaRPr lang="en-US" altLang="ja-JP" sz="2000" dirty="0" smtClean="0">
              <a:solidFill>
                <a:schemeClr val="tx1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490784" y="3753620"/>
            <a:ext cx="5594801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全面見直し・・・小林さんに相談</a:t>
            </a:r>
            <a:endParaRPr lang="ja-JP" altLang="en-US" sz="2800" b="1" dirty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917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2E7BD-7B30-4A79-AF4E-2991678D7F7F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4" name="正方形/長方形 3"/>
          <p:cNvSpPr/>
          <p:nvPr/>
        </p:nvSpPr>
        <p:spPr bwMode="auto">
          <a:xfrm>
            <a:off x="701160" y="4350485"/>
            <a:ext cx="1031358" cy="1368000"/>
          </a:xfrm>
          <a:prstGeom prst="rect">
            <a:avLst/>
          </a:prstGeom>
          <a:solidFill>
            <a:srgbClr val="E87F6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多言語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合成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(TTS 46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ヶ国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正方形/長方形 4"/>
          <p:cNvSpPr/>
          <p:nvPr/>
        </p:nvSpPr>
        <p:spPr bwMode="auto">
          <a:xfrm>
            <a:off x="1786270" y="4350485"/>
            <a:ext cx="765544" cy="1368000"/>
          </a:xfrm>
          <a:prstGeom prst="rect">
            <a:avLst/>
          </a:prstGeom>
          <a:solidFill>
            <a:srgbClr val="E87F6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1800" dirty="0" smtClean="0">
                <a:solidFill>
                  <a:schemeClr val="tx1"/>
                </a:solidFill>
              </a:rPr>
              <a:t>翻訳</a:t>
            </a:r>
            <a:endParaRPr kumimoji="1" lang="en-US" altLang="ja-JP" sz="1800" dirty="0" smtClean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2605566" y="4350485"/>
            <a:ext cx="889591" cy="1368000"/>
          </a:xfrm>
          <a:prstGeom prst="rect">
            <a:avLst/>
          </a:prstGeom>
          <a:solidFill>
            <a:srgbClr val="E87F6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多言語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認識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(VR 30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ヶ国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正方形/長方形 6"/>
          <p:cNvSpPr/>
          <p:nvPr/>
        </p:nvSpPr>
        <p:spPr bwMode="auto">
          <a:xfrm>
            <a:off x="3548909" y="4350485"/>
            <a:ext cx="765544" cy="1368000"/>
          </a:xfrm>
          <a:prstGeom prst="rect">
            <a:avLst/>
          </a:prstGeom>
          <a:solidFill>
            <a:srgbClr val="E87F6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800" dirty="0">
                <a:solidFill>
                  <a:schemeClr val="tx1"/>
                </a:solidFill>
              </a:rPr>
              <a:t>I</a:t>
            </a:r>
            <a:r>
              <a:rPr kumimoji="1" lang="en-US" altLang="ja-JP" sz="1800" dirty="0" smtClean="0">
                <a:solidFill>
                  <a:schemeClr val="tx1"/>
                </a:solidFill>
              </a:rPr>
              <a:t>VR</a:t>
            </a:r>
          </a:p>
          <a:p>
            <a:pPr algn="ctr"/>
            <a:r>
              <a:rPr lang="en-US" altLang="ja-JP" sz="1000" dirty="0" smtClean="0">
                <a:solidFill>
                  <a:schemeClr val="tx1"/>
                </a:solidFill>
              </a:rPr>
              <a:t>Interactive</a:t>
            </a:r>
          </a:p>
          <a:p>
            <a:pPr algn="ctr"/>
            <a:r>
              <a:rPr lang="en-US" altLang="ja-JP" sz="1000" dirty="0" smtClean="0">
                <a:solidFill>
                  <a:schemeClr val="tx1"/>
                </a:solidFill>
              </a:rPr>
              <a:t>Voice</a:t>
            </a:r>
          </a:p>
          <a:p>
            <a:pPr algn="ctr"/>
            <a:r>
              <a:rPr lang="en-US" altLang="ja-JP" sz="1000" dirty="0" smtClean="0">
                <a:solidFill>
                  <a:schemeClr val="tx1"/>
                </a:solidFill>
              </a:rPr>
              <a:t>Response</a:t>
            </a:r>
          </a:p>
          <a:p>
            <a:pPr algn="ctr"/>
            <a:r>
              <a:rPr kumimoji="1" lang="ja-JP" altLang="en-US" sz="1000" dirty="0" smtClean="0">
                <a:solidFill>
                  <a:schemeClr val="tx1"/>
                </a:solidFill>
              </a:rPr>
              <a:t>自動応答</a:t>
            </a:r>
            <a:endParaRPr kumimoji="1" lang="en-US" altLang="ja-JP" sz="1000" dirty="0" smtClean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4368205" y="4350485"/>
            <a:ext cx="765544" cy="1368000"/>
          </a:xfrm>
          <a:prstGeom prst="rect">
            <a:avLst/>
          </a:prstGeom>
          <a:solidFill>
            <a:srgbClr val="E87F6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800" dirty="0" smtClean="0">
                <a:solidFill>
                  <a:schemeClr val="tx1"/>
                </a:solidFill>
              </a:rPr>
              <a:t>NLP</a:t>
            </a:r>
          </a:p>
          <a:p>
            <a:pPr algn="ctr"/>
            <a:r>
              <a:rPr kumimoji="1" lang="en-US" altLang="ja-JP" sz="1000" dirty="0" smtClean="0">
                <a:solidFill>
                  <a:schemeClr val="tx1"/>
                </a:solidFill>
              </a:rPr>
              <a:t>Natural</a:t>
            </a:r>
          </a:p>
          <a:p>
            <a:pPr algn="ctr"/>
            <a:r>
              <a:rPr lang="en-US" altLang="ja-JP" sz="1000" dirty="0" smtClean="0">
                <a:solidFill>
                  <a:schemeClr val="tx1"/>
                </a:solidFill>
              </a:rPr>
              <a:t>Language</a:t>
            </a:r>
          </a:p>
          <a:p>
            <a:pPr algn="ctr"/>
            <a:r>
              <a:rPr kumimoji="1" lang="en-US" altLang="ja-JP" sz="1000" dirty="0" smtClean="0">
                <a:solidFill>
                  <a:schemeClr val="tx1"/>
                </a:solidFill>
              </a:rPr>
              <a:t>Process</a:t>
            </a:r>
          </a:p>
          <a:p>
            <a:pPr algn="ctr"/>
            <a:r>
              <a:rPr lang="ja-JP" altLang="en-US" sz="1000" dirty="0">
                <a:solidFill>
                  <a:schemeClr val="tx1"/>
                </a:solidFill>
              </a:rPr>
              <a:t>自然</a:t>
            </a:r>
            <a:r>
              <a:rPr lang="ja-JP" altLang="en-US" sz="1000" dirty="0" smtClean="0">
                <a:solidFill>
                  <a:schemeClr val="tx1"/>
                </a:solidFill>
              </a:rPr>
              <a:t>発話</a:t>
            </a:r>
            <a:endParaRPr lang="en-US" altLang="ja-JP" sz="10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000" dirty="0" smtClean="0">
                <a:solidFill>
                  <a:schemeClr val="tx1"/>
                </a:solidFill>
              </a:rPr>
              <a:t>認識</a:t>
            </a:r>
            <a:endParaRPr kumimoji="1" lang="en-US" altLang="ja-JP" sz="1000" dirty="0" smtClean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 bwMode="auto">
          <a:xfrm>
            <a:off x="5187501" y="4350485"/>
            <a:ext cx="765544" cy="1368000"/>
          </a:xfrm>
          <a:prstGeom prst="rect">
            <a:avLst/>
          </a:prstGeom>
          <a:solidFill>
            <a:srgbClr val="E87F6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声紋</a:t>
            </a:r>
            <a:r>
              <a:rPr lang="ja-JP" altLang="en-US" sz="1200" dirty="0" smtClean="0">
                <a:solidFill>
                  <a:schemeClr val="tx1"/>
                </a:solidFill>
              </a:rPr>
              <a:t>認証</a:t>
            </a:r>
            <a:endParaRPr lang="en-US" altLang="ja-JP" sz="12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言語識別</a:t>
            </a:r>
            <a:endParaRPr kumimoji="1" lang="en-US" altLang="ja-JP" sz="1200" dirty="0" smtClean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 bwMode="auto">
          <a:xfrm>
            <a:off x="6006800" y="4350485"/>
            <a:ext cx="765544" cy="1368000"/>
          </a:xfrm>
          <a:prstGeom prst="rect">
            <a:avLst/>
          </a:prstGeom>
          <a:solidFill>
            <a:srgbClr val="E87F6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Dictation</a:t>
            </a:r>
            <a:endParaRPr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 dirty="0" smtClean="0">
                <a:solidFill>
                  <a:schemeClr val="tx1"/>
                </a:solidFill>
              </a:rPr>
              <a:t>文字化</a:t>
            </a:r>
            <a:endParaRPr kumimoji="1" lang="en-US" altLang="ja-JP" sz="1100" dirty="0" smtClean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701160" y="5769918"/>
            <a:ext cx="6071184" cy="372141"/>
          </a:xfrm>
          <a:prstGeom prst="rect">
            <a:avLst/>
          </a:prstGeom>
          <a:solidFill>
            <a:srgbClr val="E87F6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1800" dirty="0" smtClean="0">
                <a:solidFill>
                  <a:schemeClr val="tx1"/>
                </a:solidFill>
              </a:rPr>
              <a:t>音声共通プラットフォーム</a:t>
            </a: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701160" y="6193452"/>
            <a:ext cx="6071184" cy="3721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800" dirty="0" smtClean="0">
                <a:solidFill>
                  <a:schemeClr val="tx1"/>
                </a:solidFill>
              </a:rPr>
              <a:t>OS(Windows</a:t>
            </a:r>
            <a:r>
              <a:rPr kumimoji="1" lang="ja-JP" altLang="en-US" sz="1800" dirty="0" err="1" smtClean="0">
                <a:solidFill>
                  <a:schemeClr val="tx1"/>
                </a:solidFill>
              </a:rPr>
              <a:t>、</a:t>
            </a:r>
            <a:r>
              <a:rPr kumimoji="1" lang="en-US" altLang="ja-JP" sz="1800" dirty="0" smtClean="0">
                <a:solidFill>
                  <a:schemeClr val="tx1"/>
                </a:solidFill>
              </a:rPr>
              <a:t>Linux</a:t>
            </a:r>
            <a:r>
              <a:rPr kumimoji="1" lang="ja-JP" altLang="en-US" sz="1800" dirty="0" smtClean="0">
                <a:solidFill>
                  <a:schemeClr val="tx1"/>
                </a:solidFill>
              </a:rPr>
              <a:t>等</a:t>
            </a:r>
            <a:r>
              <a:rPr kumimoji="1" lang="en-US" altLang="ja-JP" sz="1800" dirty="0" smtClean="0">
                <a:solidFill>
                  <a:schemeClr val="tx1"/>
                </a:solidFill>
              </a:rPr>
              <a:t>)</a:t>
            </a:r>
            <a:endParaRPr kumimoji="1" lang="ja-JP" altLang="en-US" sz="1800" dirty="0" smtClean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 bwMode="auto">
          <a:xfrm>
            <a:off x="701160" y="3934040"/>
            <a:ext cx="6071184" cy="372141"/>
          </a:xfrm>
          <a:prstGeom prst="rect">
            <a:avLst/>
          </a:prstGeom>
          <a:solidFill>
            <a:srgbClr val="E87F6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1800" dirty="0" smtClean="0">
                <a:solidFill>
                  <a:schemeClr val="tx1"/>
                </a:solidFill>
              </a:rPr>
              <a:t>共通アクセスインタフェース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74310" y="826164"/>
            <a:ext cx="835677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◆多言語合成、認識、翻訳等、音声処理に必要な技術を搭載した</a:t>
            </a:r>
            <a:endParaRPr kumimoji="1" lang="en-US" altLang="ja-JP" sz="22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ja-JP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　音声向けトータルソリューションです。</a:t>
            </a:r>
            <a:endParaRPr kumimoji="1" lang="en-US" altLang="ja-JP" sz="22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◆サービスアプリケーションを開発するだけで、多言語音声ガイド等、</a:t>
            </a:r>
            <a:endParaRPr lang="en-US" altLang="ja-JP" sz="22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2200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ja-JP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各種の音声サービスを実現できます。</a:t>
            </a:r>
            <a:endParaRPr lang="en-US" altLang="ja-JP" sz="22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◆クラウドサービス、オンプレサーバ、</a:t>
            </a:r>
            <a:r>
              <a:rPr lang="en-US" altLang="ja-JP" sz="2200" dirty="0" err="1" smtClean="0">
                <a:solidFill>
                  <a:schemeClr val="tx1"/>
                </a:solidFill>
                <a:latin typeface="+mn-ea"/>
                <a:ea typeface="+mn-ea"/>
              </a:rPr>
              <a:t>RubyBox</a:t>
            </a:r>
            <a:r>
              <a:rPr lang="en-US" altLang="ja-JP" sz="2200" dirty="0" smtClean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ja-JP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組込</a:t>
            </a:r>
            <a:r>
              <a:rPr lang="en-US" altLang="ja-JP" sz="2200" dirty="0" smtClean="0">
                <a:solidFill>
                  <a:schemeClr val="tx1"/>
                </a:solidFill>
                <a:latin typeface="+mn-ea"/>
                <a:ea typeface="+mn-ea"/>
              </a:rPr>
              <a:t>PC)</a:t>
            </a:r>
            <a:r>
              <a:rPr lang="ja-JP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等、</a:t>
            </a:r>
            <a:endParaRPr lang="en-US" altLang="ja-JP" sz="22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　お客様の利用状況に応じて</a:t>
            </a:r>
            <a:r>
              <a:rPr kumimoji="1" lang="ja-JP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各種形態で提供可能です。</a:t>
            </a:r>
            <a:r>
              <a:rPr kumimoji="1" lang="ja-JP" altLang="en-US" sz="2200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endParaRPr kumimoji="1" lang="ja-JP" altLang="en-US" sz="22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8" name="Picture 135" descr="クラウ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793" y="3053315"/>
            <a:ext cx="600075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1" descr="DBサーバ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604" y="4262856"/>
            <a:ext cx="776452" cy="95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テキスト ボックス 19"/>
          <p:cNvSpPr txBox="1"/>
          <p:nvPr/>
        </p:nvSpPr>
        <p:spPr>
          <a:xfrm>
            <a:off x="7087079" y="3930568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クラウドサービス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040592" y="516962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オンプレサーバ</a:t>
            </a:r>
            <a:endParaRPr kumimoji="1" lang="en-US" altLang="ja-JP" sz="12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ja-JP" sz="1200" dirty="0" smtClean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顧客サーバ組込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kumimoji="1" lang="ja-JP" altLang="en-US" sz="12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22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975" y="5645659"/>
            <a:ext cx="935710" cy="684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テキスト ボックス 22"/>
          <p:cNvSpPr txBox="1"/>
          <p:nvPr/>
        </p:nvSpPr>
        <p:spPr>
          <a:xfrm>
            <a:off x="7012539" y="6317679"/>
            <a:ext cx="142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  <a:ea typeface="+mn-ea"/>
              </a:rPr>
              <a:t>Ruby Box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組込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  <a:ea typeface="+mn-ea"/>
              </a:rPr>
              <a:t>PC)</a:t>
            </a:r>
            <a:endParaRPr kumimoji="1" lang="en-US" altLang="ja-JP" sz="12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4" name="タイトル 71"/>
          <p:cNvSpPr>
            <a:spLocks noGrp="1"/>
          </p:cNvSpPr>
          <p:nvPr>
            <p:ph type="title"/>
          </p:nvPr>
        </p:nvSpPr>
        <p:spPr>
          <a:xfrm>
            <a:off x="463550" y="201613"/>
            <a:ext cx="5424883" cy="45243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ja-JP" dirty="0" smtClean="0"/>
              <a:t>-</a:t>
            </a:r>
            <a:r>
              <a:rPr lang="ja-JP" altLang="en-US" dirty="0" smtClean="0"/>
              <a:t>３</a:t>
            </a:r>
            <a:r>
              <a:rPr lang="en-US" altLang="ja-JP" dirty="0" smtClean="0"/>
              <a:t>.</a:t>
            </a:r>
            <a:r>
              <a:rPr lang="ja-JP" altLang="en-US" sz="2400" dirty="0"/>
              <a:t>　</a:t>
            </a:r>
            <a:r>
              <a:rPr lang="ja-JP" altLang="en-US" sz="2400" dirty="0" smtClean="0"/>
              <a:t>音声トータルソリューション（開発中）</a:t>
            </a:r>
            <a:endParaRPr lang="ja-JP" altLang="en-US" sz="2400" dirty="0">
              <a:latin typeface="+mn-ea"/>
              <a:ea typeface="+mn-ea"/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155575" y="7938"/>
            <a:ext cx="709613" cy="7842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10800" rIns="54000" bIns="10800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2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cxnSp>
        <p:nvCxnSpPr>
          <p:cNvPr id="27" name="直線コネクタ 26"/>
          <p:cNvCxnSpPr/>
          <p:nvPr/>
        </p:nvCxnSpPr>
        <p:spPr bwMode="auto">
          <a:xfrm>
            <a:off x="393214" y="3965944"/>
            <a:ext cx="0" cy="2259407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28" name="テキスト ボックス 27"/>
          <p:cNvSpPr txBox="1"/>
          <p:nvPr/>
        </p:nvSpPr>
        <p:spPr>
          <a:xfrm>
            <a:off x="95697" y="4644658"/>
            <a:ext cx="59503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超</a:t>
            </a:r>
            <a:r>
              <a:rPr kumimoji="1" lang="en-US" altLang="ja-JP" sz="1600" dirty="0" smtClean="0">
                <a:solidFill>
                  <a:schemeClr val="tx1"/>
                </a:solidFill>
                <a:latin typeface="+mn-ea"/>
                <a:ea typeface="+mn-ea"/>
              </a:rPr>
              <a:t>L</a:t>
            </a:r>
          </a:p>
          <a:p>
            <a:pPr algn="ctr"/>
            <a:r>
              <a: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提供</a:t>
            </a:r>
          </a:p>
        </p:txBody>
      </p:sp>
      <p:cxnSp>
        <p:nvCxnSpPr>
          <p:cNvPr id="30" name="直線コネクタ 29"/>
          <p:cNvCxnSpPr/>
          <p:nvPr/>
        </p:nvCxnSpPr>
        <p:spPr bwMode="auto">
          <a:xfrm>
            <a:off x="396759" y="3001925"/>
            <a:ext cx="0" cy="97465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2" name="テキスト ボックス 31"/>
          <p:cNvSpPr txBox="1"/>
          <p:nvPr/>
        </p:nvSpPr>
        <p:spPr>
          <a:xfrm>
            <a:off x="63799" y="3149012"/>
            <a:ext cx="65922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ｶｽﾀ</a:t>
            </a:r>
            <a:endParaRPr kumimoji="1" lang="en-US" altLang="ja-JP" sz="1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ﾏｲｽﾞ</a:t>
            </a:r>
          </a:p>
        </p:txBody>
      </p:sp>
      <p:grpSp>
        <p:nvGrpSpPr>
          <p:cNvPr id="33" name="グループ化 32"/>
          <p:cNvGrpSpPr/>
          <p:nvPr/>
        </p:nvGrpSpPr>
        <p:grpSpPr>
          <a:xfrm>
            <a:off x="701160" y="3021416"/>
            <a:ext cx="6071184" cy="857700"/>
            <a:chOff x="701160" y="3021416"/>
            <a:chExt cx="6071184" cy="857700"/>
          </a:xfrm>
        </p:grpSpPr>
        <p:sp>
          <p:nvSpPr>
            <p:cNvPr id="14" name="正方形/長方形 13"/>
            <p:cNvSpPr/>
            <p:nvPr/>
          </p:nvSpPr>
          <p:spPr bwMode="auto">
            <a:xfrm>
              <a:off x="701160" y="3021416"/>
              <a:ext cx="6071184" cy="857700"/>
            </a:xfrm>
            <a:prstGeom prst="rect">
              <a:avLst/>
            </a:prstGeom>
            <a:solidFill>
              <a:srgbClr val="E87F6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t" anchorCtr="1">
              <a:noAutofit/>
            </a:bodyPr>
            <a:lstStyle/>
            <a:p>
              <a:pPr algn="ctr"/>
              <a:r>
                <a:rPr kumimoji="1" lang="ja-JP" altLang="en-US" sz="1800" dirty="0" smtClean="0">
                  <a:solidFill>
                    <a:schemeClr val="tx1"/>
                  </a:solidFill>
                </a:rPr>
                <a:t>サービスアプリケーション（カスタマイズ）</a:t>
              </a:r>
            </a:p>
          </p:txBody>
        </p:sp>
        <p:sp>
          <p:nvSpPr>
            <p:cNvPr id="15" name="正方形/長方形 14"/>
            <p:cNvSpPr/>
            <p:nvPr/>
          </p:nvSpPr>
          <p:spPr bwMode="auto">
            <a:xfrm>
              <a:off x="850603" y="3446726"/>
              <a:ext cx="2700000" cy="3756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kumimoji="1" lang="ja-JP" altLang="en-US" sz="1800" dirty="0" smtClean="0">
                  <a:solidFill>
                    <a:schemeClr val="tx1"/>
                  </a:solidFill>
                </a:rPr>
                <a:t>多言語音声ガイド</a:t>
              </a:r>
            </a:p>
          </p:txBody>
        </p:sp>
        <p:sp>
          <p:nvSpPr>
            <p:cNvPr id="16" name="正方形/長方形 15"/>
            <p:cNvSpPr/>
            <p:nvPr/>
          </p:nvSpPr>
          <p:spPr bwMode="auto">
            <a:xfrm>
              <a:off x="3931680" y="3446726"/>
              <a:ext cx="2700000" cy="3756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kumimoji="1" lang="ja-JP" altLang="en-US" sz="1800" dirty="0" smtClean="0">
                  <a:solidFill>
                    <a:schemeClr val="tx1"/>
                  </a:solidFill>
                </a:rPr>
                <a:t>インテリジェントボイス応答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286502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930" y="3704033"/>
            <a:ext cx="9144000" cy="2842432"/>
          </a:xfrm>
          <a:prstGeom prst="rect">
            <a:avLst/>
          </a:prstGeom>
          <a:gradFill flip="none" rotWithShape="1">
            <a:gsLst>
              <a:gs pos="0">
                <a:srgbClr val="F97863">
                  <a:alpha val="61000"/>
                </a:srgbClr>
              </a:gs>
              <a:gs pos="45000">
                <a:srgbClr val="C7CAFF"/>
              </a:gs>
              <a:gs pos="44000">
                <a:srgbClr val="F97863">
                  <a:alpha val="41000"/>
                </a:srgbClr>
              </a:gs>
              <a:gs pos="96000">
                <a:srgbClr val="6699FF">
                  <a:lumMod val="95000"/>
                  <a:alpha val="49000"/>
                </a:srgbClr>
              </a:gs>
              <a:gs pos="96000">
                <a:srgbClr val="CBDA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594962-A444-4603-87D9-5764C8EF24BA}" type="slidenum">
              <a:rPr lang="en-US" altLang="ja-JP" sz="2000" smtClean="0"/>
              <a:pPr>
                <a:defRPr/>
              </a:pPr>
              <a:t>26</a:t>
            </a:fld>
            <a:endParaRPr lang="en-US" altLang="ja-JP" sz="2000"/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4294967295"/>
          </p:nvPr>
        </p:nvSpPr>
        <p:spPr>
          <a:xfrm>
            <a:off x="0" y="806450"/>
            <a:ext cx="9124950" cy="2906713"/>
          </a:xfrm>
          <a:prstGeom prst="rect">
            <a:avLst/>
          </a:prstGeom>
        </p:spPr>
        <p:txBody>
          <a:bodyPr/>
          <a:lstStyle/>
          <a:p>
            <a:r>
              <a:rPr lang="ja-JP" altLang="en-US" sz="1900" dirty="0" smtClean="0">
                <a:latin typeface="+mn-ea"/>
              </a:rPr>
              <a:t>目的</a:t>
            </a:r>
            <a:endParaRPr lang="en-US" altLang="ja-JP" sz="1900" dirty="0" smtClean="0">
              <a:latin typeface="+mn-ea"/>
            </a:endParaRPr>
          </a:p>
          <a:p>
            <a:pPr lvl="1"/>
            <a:r>
              <a:rPr lang="ja-JP" altLang="en-US" sz="1700" dirty="0" smtClean="0">
                <a:latin typeface="+mn-ea"/>
              </a:rPr>
              <a:t>言語</a:t>
            </a:r>
            <a:r>
              <a:rPr lang="ja-JP" altLang="en-US" sz="1700" dirty="0">
                <a:latin typeface="+mn-ea"/>
              </a:rPr>
              <a:t>に</a:t>
            </a:r>
            <a:r>
              <a:rPr lang="ja-JP" altLang="en-US" sz="1700" dirty="0" smtClean="0">
                <a:latin typeface="+mn-ea"/>
              </a:rPr>
              <a:t>よらず利用者に自然な応対をする翻訳機能付き音声応答システム</a:t>
            </a:r>
            <a:endParaRPr lang="en-US" altLang="ja-JP" sz="1700" dirty="0" smtClean="0">
              <a:latin typeface="+mn-ea"/>
            </a:endParaRPr>
          </a:p>
          <a:p>
            <a:pPr lvl="1"/>
            <a:r>
              <a:rPr lang="ja-JP" altLang="en-US" sz="1700" dirty="0" smtClean="0">
                <a:latin typeface="+mn-ea"/>
              </a:rPr>
              <a:t>シナリオ</a:t>
            </a:r>
            <a:r>
              <a:rPr lang="en-US" altLang="ja-JP" sz="1700" dirty="0" smtClean="0">
                <a:latin typeface="+mn-ea"/>
              </a:rPr>
              <a:t>(</a:t>
            </a:r>
            <a:r>
              <a:rPr lang="ja-JP" altLang="en-US" sz="1700" dirty="0" smtClean="0">
                <a:latin typeface="+mn-ea"/>
              </a:rPr>
              <a:t>エージェント</a:t>
            </a:r>
            <a:r>
              <a:rPr lang="en-US" altLang="ja-JP" sz="1700" dirty="0" smtClean="0">
                <a:latin typeface="+mn-ea"/>
              </a:rPr>
              <a:t>)</a:t>
            </a:r>
            <a:r>
              <a:rPr lang="ja-JP" altLang="en-US" sz="1700" dirty="0" smtClean="0">
                <a:latin typeface="+mn-ea"/>
              </a:rPr>
              <a:t>を活用した自動応対によりオペレータの作業量を削減</a:t>
            </a:r>
            <a:endParaRPr lang="en-US" altLang="ja-JP" sz="1700" dirty="0" smtClean="0">
              <a:latin typeface="+mn-ea"/>
            </a:endParaRPr>
          </a:p>
          <a:p>
            <a:r>
              <a:rPr lang="ja-JP" altLang="en-US" sz="1900" dirty="0">
                <a:latin typeface="+mn-ea"/>
              </a:rPr>
              <a:t>機能</a:t>
            </a:r>
            <a:endParaRPr kumimoji="1" lang="en-US" altLang="ja-JP" sz="1900" dirty="0" smtClean="0">
              <a:latin typeface="+mn-ea"/>
            </a:endParaRPr>
          </a:p>
          <a:p>
            <a:pPr lvl="1"/>
            <a:r>
              <a:rPr lang="ja-JP" altLang="en-US" sz="1700" dirty="0" smtClean="0">
                <a:latin typeface="+mn-ea"/>
              </a:rPr>
              <a:t>利用者の発話に対する</a:t>
            </a:r>
            <a:r>
              <a:rPr lang="ja-JP" altLang="en-US" sz="1700" dirty="0" smtClean="0">
                <a:solidFill>
                  <a:srgbClr val="FF0000"/>
                </a:solidFill>
                <a:latin typeface="+mn-ea"/>
              </a:rPr>
              <a:t>自動応対エージェント機能</a:t>
            </a:r>
            <a:endParaRPr lang="en-US" altLang="ja-JP" sz="1700" dirty="0" smtClean="0">
              <a:solidFill>
                <a:srgbClr val="FF0000"/>
              </a:solidFill>
              <a:latin typeface="+mn-ea"/>
            </a:endParaRPr>
          </a:p>
          <a:p>
            <a:pPr marL="457200" lvl="1" indent="0">
              <a:buNone/>
            </a:pPr>
            <a:r>
              <a:rPr lang="en-US" altLang="ja-JP" sz="1800" dirty="0" smtClean="0">
                <a:solidFill>
                  <a:srgbClr val="FF0000"/>
                </a:solidFill>
                <a:latin typeface="+mn-ea"/>
              </a:rPr>
              <a:t>    </a:t>
            </a:r>
            <a:r>
              <a:rPr lang="ja-JP" altLang="en-US" sz="1400" dirty="0" smtClean="0">
                <a:latin typeface="+mn-ea"/>
              </a:rPr>
              <a:t>（</a:t>
            </a:r>
            <a:r>
              <a:rPr lang="en-US" altLang="ja-JP" sz="1400" dirty="0" smtClean="0">
                <a:latin typeface="+mn-ea"/>
              </a:rPr>
              <a:t>e.g. </a:t>
            </a:r>
            <a:r>
              <a:rPr lang="ja-JP" altLang="en-US" sz="1400" dirty="0" smtClean="0">
                <a:latin typeface="+mn-ea"/>
              </a:rPr>
              <a:t>利用者「電車</a:t>
            </a:r>
            <a:r>
              <a:rPr lang="ja-JP" altLang="en-US" sz="1400" dirty="0">
                <a:latin typeface="+mn-ea"/>
              </a:rPr>
              <a:t>に</a:t>
            </a:r>
            <a:r>
              <a:rPr lang="ja-JP" altLang="en-US" sz="1400" dirty="0" smtClean="0">
                <a:latin typeface="+mn-ea"/>
              </a:rPr>
              <a:t>バッグを忘れ</a:t>
            </a:r>
            <a:r>
              <a:rPr lang="ja-JP" altLang="en-US" sz="1400" dirty="0">
                <a:latin typeface="+mn-ea"/>
              </a:rPr>
              <a:t>た</a:t>
            </a:r>
            <a:r>
              <a:rPr lang="ja-JP" altLang="en-US" sz="1400" dirty="0" smtClean="0">
                <a:latin typeface="+mn-ea"/>
              </a:rPr>
              <a:t>みたい」 → </a:t>
            </a:r>
            <a:r>
              <a:rPr lang="ja-JP" altLang="en-US" sz="1400" dirty="0" smtClean="0">
                <a:solidFill>
                  <a:srgbClr val="FF0000"/>
                </a:solidFill>
                <a:latin typeface="+mn-ea"/>
              </a:rPr>
              <a:t>自動応答「乗車駅はどちらですか？」</a:t>
            </a:r>
            <a:r>
              <a:rPr lang="en-US" altLang="ja-JP" sz="1400" dirty="0" smtClean="0">
                <a:latin typeface="+mn-ea"/>
              </a:rPr>
              <a:t>)</a:t>
            </a:r>
          </a:p>
          <a:p>
            <a:pPr lvl="1"/>
            <a:r>
              <a:rPr kumimoji="1" lang="ja-JP" altLang="en-US" sz="1700" dirty="0" smtClean="0">
                <a:latin typeface="+mn-ea"/>
              </a:rPr>
              <a:t>自動応対に割り込み</a:t>
            </a:r>
            <a:r>
              <a:rPr kumimoji="1" lang="ja-JP" altLang="en-US" sz="1700" dirty="0" smtClean="0">
                <a:solidFill>
                  <a:srgbClr val="FF0000"/>
                </a:solidFill>
                <a:latin typeface="+mn-ea"/>
              </a:rPr>
              <a:t>オペレータ</a:t>
            </a:r>
            <a:r>
              <a:rPr lang="ja-JP" altLang="en-US" sz="1700" dirty="0">
                <a:solidFill>
                  <a:srgbClr val="FF0000"/>
                </a:solidFill>
                <a:latin typeface="+mn-ea"/>
              </a:rPr>
              <a:t>が</a:t>
            </a:r>
            <a:r>
              <a:rPr kumimoji="1" lang="ja-JP" altLang="en-US" sz="1700" dirty="0" smtClean="0">
                <a:solidFill>
                  <a:srgbClr val="FF0000"/>
                </a:solidFill>
                <a:latin typeface="+mn-ea"/>
              </a:rPr>
              <a:t>会話</a:t>
            </a:r>
            <a:r>
              <a:rPr kumimoji="1" lang="ja-JP" altLang="en-US" sz="1700" dirty="0" smtClean="0">
                <a:latin typeface="+mn-ea"/>
              </a:rPr>
              <a:t>する機能</a:t>
            </a:r>
            <a:endParaRPr lang="en-US" altLang="ja-JP" sz="1700" dirty="0">
              <a:latin typeface="+mn-ea"/>
            </a:endParaRPr>
          </a:p>
          <a:p>
            <a:pPr marL="457200" lvl="1" indent="0">
              <a:buNone/>
            </a:pPr>
            <a:r>
              <a:rPr kumimoji="1" lang="en-US" altLang="ja-JP" sz="1700" dirty="0" smtClean="0">
                <a:latin typeface="+mn-ea"/>
              </a:rPr>
              <a:t>    </a:t>
            </a:r>
            <a:r>
              <a:rPr kumimoji="1" lang="en-US" altLang="ja-JP" sz="1400" dirty="0" smtClean="0">
                <a:latin typeface="+mn-ea"/>
              </a:rPr>
              <a:t>(e.g. </a:t>
            </a:r>
            <a:r>
              <a:rPr kumimoji="1" lang="ja-JP" altLang="en-US" sz="1400" dirty="0" smtClean="0">
                <a:latin typeface="+mn-ea"/>
              </a:rPr>
              <a:t>利用者</a:t>
            </a:r>
            <a:r>
              <a:rPr lang="ja-JP" altLang="en-US" sz="1400" dirty="0" smtClean="0">
                <a:latin typeface="+mn-ea"/>
              </a:rPr>
              <a:t>「</a:t>
            </a:r>
            <a:r>
              <a:rPr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色は茶色、形はショルダーバッグ</a:t>
            </a:r>
            <a:r>
              <a:rPr lang="ja-JP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です</a:t>
            </a:r>
            <a:r>
              <a:rPr lang="ja-JP" altLang="en-US" sz="1400" dirty="0" smtClean="0">
                <a:latin typeface="+mn-ea"/>
              </a:rPr>
              <a:t>」 → 自動応答「駅員に相談します。」</a:t>
            </a:r>
            <a:endParaRPr lang="en-US" altLang="ja-JP" sz="1400" dirty="0" smtClean="0">
              <a:latin typeface="+mn-ea"/>
            </a:endParaRPr>
          </a:p>
          <a:p>
            <a:pPr marL="457200" lvl="1" indent="0">
              <a:buNone/>
            </a:pPr>
            <a:r>
              <a:rPr lang="ja-JP" altLang="en-US" sz="1400" dirty="0">
                <a:latin typeface="+mn-ea"/>
              </a:rPr>
              <a:t>　</a:t>
            </a:r>
            <a:r>
              <a:rPr lang="ja-JP" altLang="en-US" sz="1400" dirty="0" smtClean="0">
                <a:latin typeface="+mn-ea"/>
              </a:rPr>
              <a:t>　        → </a:t>
            </a:r>
            <a:r>
              <a:rPr lang="ja-JP" altLang="en-US" sz="1400" dirty="0" smtClean="0">
                <a:solidFill>
                  <a:srgbClr val="FF0000"/>
                </a:solidFill>
                <a:latin typeface="+mn-ea"/>
              </a:rPr>
              <a:t>駅員（オペレータ）応答「似ているバッグが新橋にあります。」</a:t>
            </a:r>
            <a:r>
              <a:rPr lang="ja-JP" altLang="en-US" sz="1400" dirty="0" smtClean="0">
                <a:latin typeface="+mn-ea"/>
              </a:rPr>
              <a:t>）</a:t>
            </a:r>
            <a:endParaRPr kumimoji="1" lang="en-US" altLang="ja-JP" sz="1800" dirty="0" smtClean="0">
              <a:latin typeface="+mn-ea"/>
            </a:endParaRP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1435088" y="584791"/>
            <a:ext cx="7315515" cy="3268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5pPr>
            <a:lvl6pPr marL="4572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endParaRPr lang="ja-JP" altLang="en-US" sz="20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95" name="図 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6" y="4637796"/>
            <a:ext cx="741666" cy="773339"/>
          </a:xfrm>
          <a:prstGeom prst="rect">
            <a:avLst/>
          </a:prstGeom>
        </p:spPr>
      </p:pic>
      <p:pic>
        <p:nvPicPr>
          <p:cNvPr id="96" name="図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497" y="4659689"/>
            <a:ext cx="709637" cy="754160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>
            <a:off x="8165592" y="5414525"/>
            <a:ext cx="891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spc="50" dirty="0" smtClean="0">
                <a:ln w="11430"/>
                <a:solidFill>
                  <a:schemeClr val="tx1"/>
                </a:solidFill>
                <a:latin typeface="+mj-ea"/>
                <a:ea typeface="+mj-ea"/>
              </a:rPr>
              <a:t>オペレータ</a:t>
            </a:r>
            <a:endParaRPr kumimoji="1" lang="en-US" altLang="ja-JP" sz="1100" spc="50" dirty="0" smtClean="0">
              <a:ln w="11430"/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8" name="グループ化 8"/>
          <p:cNvGrpSpPr/>
          <p:nvPr/>
        </p:nvGrpSpPr>
        <p:grpSpPr>
          <a:xfrm>
            <a:off x="3794363" y="4550636"/>
            <a:ext cx="1520705" cy="1040602"/>
            <a:chOff x="3794363" y="4550636"/>
            <a:chExt cx="1520705" cy="1040602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901" y="4550636"/>
              <a:ext cx="1109822" cy="1040602"/>
            </a:xfrm>
            <a:prstGeom prst="rect">
              <a:avLst/>
            </a:prstGeom>
          </p:spPr>
        </p:pic>
        <p:cxnSp>
          <p:nvCxnSpPr>
            <p:cNvPr id="41" name="直線矢印コネクタ 40"/>
            <p:cNvCxnSpPr/>
            <p:nvPr/>
          </p:nvCxnSpPr>
          <p:spPr>
            <a:xfrm flipV="1">
              <a:off x="3794363" y="4950232"/>
              <a:ext cx="1520705" cy="12764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prstDash val="sysDot"/>
              <a:headEnd type="none" w="med" len="med"/>
              <a:tailEnd type="triangl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フリーフォーム 118"/>
            <p:cNvSpPr/>
            <p:nvPr/>
          </p:nvSpPr>
          <p:spPr>
            <a:xfrm>
              <a:off x="3794363" y="4930429"/>
              <a:ext cx="714631" cy="258318"/>
            </a:xfrm>
            <a:custGeom>
              <a:avLst/>
              <a:gdLst>
                <a:gd name="connsiteX0" fmla="*/ 723900 w 723900"/>
                <a:gd name="connsiteY0" fmla="*/ 0 h 581025"/>
                <a:gd name="connsiteX1" fmla="*/ 723900 w 723900"/>
                <a:gd name="connsiteY1" fmla="*/ 581025 h 581025"/>
                <a:gd name="connsiteX2" fmla="*/ 0 w 723900"/>
                <a:gd name="connsiteY2" fmla="*/ 581025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900" h="581025">
                  <a:moveTo>
                    <a:pt x="723900" y="0"/>
                  </a:moveTo>
                  <a:lnTo>
                    <a:pt x="723900" y="581025"/>
                  </a:lnTo>
                  <a:lnTo>
                    <a:pt x="0" y="581025"/>
                  </a:lnTo>
                </a:path>
              </a:pathLst>
            </a:custGeom>
            <a:noFill/>
            <a:ln w="57150">
              <a:solidFill>
                <a:srgbClr val="C00000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cxnSp>
          <p:nvCxnSpPr>
            <p:cNvPr id="130" name="直線矢印コネクタ 129"/>
            <p:cNvCxnSpPr/>
            <p:nvPr/>
          </p:nvCxnSpPr>
          <p:spPr>
            <a:xfrm>
              <a:off x="3794363" y="5381762"/>
              <a:ext cx="1520704" cy="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prstDash val="sysDot"/>
              <a:headEnd type="triangl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テキスト ボックス 145"/>
            <p:cNvSpPr txBox="1"/>
            <p:nvPr/>
          </p:nvSpPr>
          <p:spPr>
            <a:xfrm>
              <a:off x="4145527" y="4623886"/>
              <a:ext cx="7745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altLang="ja-JP" sz="1000" spc="50" dirty="0" smtClean="0">
                  <a:ln w="11430"/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Ruby Box</a:t>
              </a:r>
              <a:endParaRPr kumimoji="1" lang="ja-JP" altLang="en-US" sz="1000" spc="50" dirty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グループ化 36"/>
          <p:cNvGrpSpPr/>
          <p:nvPr/>
        </p:nvGrpSpPr>
        <p:grpSpPr>
          <a:xfrm>
            <a:off x="5509656" y="6070758"/>
            <a:ext cx="3480406" cy="457419"/>
            <a:chOff x="2810528" y="6048034"/>
            <a:chExt cx="3480406" cy="457419"/>
          </a:xfrm>
        </p:grpSpPr>
        <p:sp>
          <p:nvSpPr>
            <p:cNvPr id="24" name="角丸四角形 23"/>
            <p:cNvSpPr/>
            <p:nvPr/>
          </p:nvSpPr>
          <p:spPr>
            <a:xfrm>
              <a:off x="2810528" y="6076609"/>
              <a:ext cx="3480406" cy="42884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テキスト ボックス 71"/>
            <p:cNvSpPr txBox="1"/>
            <p:nvPr/>
          </p:nvSpPr>
          <p:spPr>
            <a:xfrm>
              <a:off x="3155501" y="6247867"/>
              <a:ext cx="57259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900" spc="50" dirty="0" smtClean="0">
                  <a:ln w="11430"/>
                  <a:solidFill>
                    <a:schemeClr val="tx2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：フロー</a:t>
              </a:r>
              <a:endParaRPr lang="ja-JP" altLang="en-US" sz="900" spc="50" dirty="0">
                <a:ln w="11430"/>
                <a:solidFill>
                  <a:schemeClr val="tx2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3" name="右矢印 132"/>
            <p:cNvSpPr/>
            <p:nvPr/>
          </p:nvSpPr>
          <p:spPr>
            <a:xfrm>
              <a:off x="2891530" y="6278398"/>
              <a:ext cx="330646" cy="155178"/>
            </a:xfrm>
            <a:prstGeom prst="rightArrow">
              <a:avLst>
                <a:gd name="adj1" fmla="val 50000"/>
                <a:gd name="adj2" fmla="val 6728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>
              <a:sp3d extrusionH="57150">
                <a:bevelT w="57150" h="38100" prst="artDeco"/>
              </a:sp3d>
            </a:bodyPr>
            <a:lstStyle/>
            <a:p>
              <a:pPr algn="ctr"/>
              <a:endParaRPr kumimoji="1" lang="ja-JP" altLang="en-US" sz="2000"/>
            </a:p>
          </p:txBody>
        </p:sp>
        <p:cxnSp>
          <p:nvCxnSpPr>
            <p:cNvPr id="137" name="直線矢印コネクタ 136"/>
            <p:cNvCxnSpPr/>
            <p:nvPr/>
          </p:nvCxnSpPr>
          <p:spPr>
            <a:xfrm>
              <a:off x="3764378" y="6367814"/>
              <a:ext cx="372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ot"/>
              <a:headEnd type="none" w="med" len="med"/>
              <a:tailEnd type="triangl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0" name="テキスト ボックス 139"/>
            <p:cNvSpPr txBox="1"/>
            <p:nvPr/>
          </p:nvSpPr>
          <p:spPr>
            <a:xfrm>
              <a:off x="4051194" y="6240763"/>
              <a:ext cx="822661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1000" spc="50" dirty="0" smtClean="0">
                  <a:ln w="11430">
                    <a:noFill/>
                  </a:ln>
                  <a:solidFill>
                    <a:srgbClr val="C00000"/>
                  </a:solidFill>
                  <a:latin typeface="+mj-ea"/>
                  <a:ea typeface="+mj-ea"/>
                </a:rPr>
                <a:t>：自動応対</a:t>
              </a:r>
              <a:endParaRPr lang="ja-JP" altLang="en-US" sz="1000" spc="50" dirty="0">
                <a:ln w="11430">
                  <a:noFill/>
                </a:ln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143" name="直線矢印コネクタ 142"/>
            <p:cNvCxnSpPr/>
            <p:nvPr/>
          </p:nvCxnSpPr>
          <p:spPr>
            <a:xfrm>
              <a:off x="4872069" y="6386865"/>
              <a:ext cx="372051" cy="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prstDash val="sysDot"/>
              <a:headEnd type="none" w="med" len="med"/>
              <a:tailEnd type="triangl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4" name="テキスト ボックス 143"/>
            <p:cNvSpPr txBox="1"/>
            <p:nvPr/>
          </p:nvSpPr>
          <p:spPr>
            <a:xfrm>
              <a:off x="5149275" y="6258029"/>
              <a:ext cx="114165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1000" spc="50" dirty="0" smtClean="0">
                  <a:ln w="11430"/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</a:rPr>
                <a:t>：オペレータ応対</a:t>
              </a:r>
              <a:endParaRPr lang="ja-JP" altLang="en-US" sz="1000" spc="50" dirty="0">
                <a:ln w="11430"/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9" name="テキスト ボックス 148"/>
            <p:cNvSpPr txBox="1"/>
            <p:nvPr/>
          </p:nvSpPr>
          <p:spPr>
            <a:xfrm>
              <a:off x="4204136" y="6048034"/>
              <a:ext cx="6976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100" spc="50" dirty="0" smtClean="0">
                  <a:ln w="11430"/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- </a:t>
              </a:r>
              <a:r>
                <a:rPr lang="ja-JP" altLang="en-US" sz="1100" spc="50" dirty="0" smtClean="0">
                  <a:ln w="11430"/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凡例 </a:t>
              </a:r>
              <a:r>
                <a:rPr lang="en-US" altLang="ja-JP" sz="1100" spc="50" dirty="0" smtClean="0">
                  <a:ln w="11430"/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-</a:t>
              </a:r>
              <a:endParaRPr kumimoji="1" lang="ja-JP" altLang="en-US" sz="1100" spc="50" dirty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グループ化 31"/>
          <p:cNvGrpSpPr/>
          <p:nvPr/>
        </p:nvGrpSpPr>
        <p:grpSpPr>
          <a:xfrm>
            <a:off x="4076627" y="3714926"/>
            <a:ext cx="5068303" cy="276999"/>
            <a:chOff x="4153093" y="3628425"/>
            <a:chExt cx="4909024" cy="276999"/>
          </a:xfrm>
        </p:grpSpPr>
        <p:sp>
          <p:nvSpPr>
            <p:cNvPr id="29" name="左右矢印 28"/>
            <p:cNvSpPr/>
            <p:nvPr/>
          </p:nvSpPr>
          <p:spPr>
            <a:xfrm>
              <a:off x="4153093" y="3689541"/>
              <a:ext cx="4909024" cy="180070"/>
            </a:xfrm>
            <a:prstGeom prst="leftRightArrow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6307904" y="3628425"/>
              <a:ext cx="599402" cy="276999"/>
            </a:xfrm>
            <a:prstGeom prst="rect">
              <a:avLst/>
            </a:prstGeom>
            <a:ln>
              <a:solidFill>
                <a:srgbClr val="6699FF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kumimoji="1" lang="ja-JP" altLang="en-US" sz="1200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latin typeface="+mj-ea"/>
                  <a:ea typeface="+mj-ea"/>
                </a:rPr>
                <a:t>日本語</a:t>
              </a:r>
              <a:endParaRPr kumimoji="1" lang="ja-JP" altLang="en-US" sz="1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+mj-ea"/>
                <a:ea typeface="+mj-ea"/>
              </a:endParaRPr>
            </a:p>
          </p:txBody>
        </p:sp>
      </p:grpSp>
      <p:grpSp>
        <p:nvGrpSpPr>
          <p:cNvPr id="11" name="グループ化 32"/>
          <p:cNvGrpSpPr/>
          <p:nvPr/>
        </p:nvGrpSpPr>
        <p:grpSpPr>
          <a:xfrm>
            <a:off x="-1" y="3702753"/>
            <a:ext cx="4076627" cy="276999"/>
            <a:chOff x="46514" y="3616439"/>
            <a:chExt cx="4106579" cy="254991"/>
          </a:xfrm>
        </p:grpSpPr>
        <p:sp>
          <p:nvSpPr>
            <p:cNvPr id="75" name="左右矢印 74"/>
            <p:cNvSpPr/>
            <p:nvPr/>
          </p:nvSpPr>
          <p:spPr>
            <a:xfrm>
              <a:off x="46514" y="3677016"/>
              <a:ext cx="4106579" cy="173545"/>
            </a:xfrm>
            <a:prstGeom prst="leftRightArrow">
              <a:avLst/>
            </a:prstGeom>
            <a:solidFill>
              <a:srgbClr val="F97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テキスト ボックス 75"/>
            <p:cNvSpPr txBox="1"/>
            <p:nvPr/>
          </p:nvSpPr>
          <p:spPr>
            <a:xfrm>
              <a:off x="1818956" y="3616439"/>
              <a:ext cx="561696" cy="25499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97863"/>
              </a:solidFill>
            </a:ln>
            <a:effectLst/>
            <a:sp3d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kumimoji="1" lang="ja-JP" altLang="en-US" sz="1200" spc="50" dirty="0" smtClean="0">
                  <a:ln w="11430"/>
                  <a:solidFill>
                    <a:srgbClr val="FF0000"/>
                  </a:solidFill>
                  <a:latin typeface="+mj-ea"/>
                  <a:ea typeface="+mj-ea"/>
                </a:rPr>
                <a:t>英語</a:t>
              </a:r>
              <a:endParaRPr kumimoji="1" lang="ja-JP" altLang="en-US" sz="1200" spc="50" dirty="0">
                <a:ln w="11430"/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" name="グループ化 20"/>
          <p:cNvGrpSpPr/>
          <p:nvPr/>
        </p:nvGrpSpPr>
        <p:grpSpPr>
          <a:xfrm>
            <a:off x="3767875" y="3935337"/>
            <a:ext cx="923650" cy="572575"/>
            <a:chOff x="3767875" y="3935337"/>
            <a:chExt cx="923650" cy="572575"/>
          </a:xfrm>
        </p:grpSpPr>
        <p:pic>
          <p:nvPicPr>
            <p:cNvPr id="52" name="図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851" y="4140903"/>
              <a:ext cx="295698" cy="367009"/>
            </a:xfrm>
            <a:prstGeom prst="rect">
              <a:avLst/>
            </a:prstGeom>
          </p:spPr>
        </p:pic>
        <p:sp>
          <p:nvSpPr>
            <p:cNvPr id="60" name="テキスト ボックス 59"/>
            <p:cNvSpPr txBox="1"/>
            <p:nvPr/>
          </p:nvSpPr>
          <p:spPr>
            <a:xfrm>
              <a:off x="3767875" y="3935337"/>
              <a:ext cx="9236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000" spc="50" dirty="0" smtClean="0">
                  <a:ln w="11430"/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Wi-Fi</a:t>
              </a:r>
              <a:r>
                <a:rPr lang="ja-JP" altLang="en-US" sz="1000" spc="50" dirty="0">
                  <a:ln w="11430"/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kumimoji="1" lang="ja-JP" altLang="en-US" sz="1000" spc="50" dirty="0" smtClean="0">
                  <a:ln w="11430"/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ルータ</a:t>
              </a:r>
              <a:endParaRPr kumimoji="1" lang="ja-JP" altLang="en-US" sz="1000" spc="50" dirty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13" name="グループ化 80"/>
            <p:cNvGrpSpPr/>
            <p:nvPr/>
          </p:nvGrpSpPr>
          <p:grpSpPr>
            <a:xfrm rot="11142631">
              <a:off x="3885660" y="4239426"/>
              <a:ext cx="305016" cy="203017"/>
              <a:chOff x="5076825" y="1671529"/>
              <a:chExt cx="469888" cy="271571"/>
            </a:xfrm>
          </p:grpSpPr>
          <p:sp>
            <p:nvSpPr>
              <p:cNvPr id="82" name="円弧 81"/>
              <p:cNvSpPr/>
              <p:nvPr/>
            </p:nvSpPr>
            <p:spPr>
              <a:xfrm rot="497048">
                <a:off x="5076825" y="1676400"/>
                <a:ext cx="351358" cy="266700"/>
              </a:xfrm>
              <a:prstGeom prst="arc">
                <a:avLst>
                  <a:gd name="adj1" fmla="val 17095885"/>
                  <a:gd name="adj2" fmla="val 547830"/>
                </a:avLst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円弧 82"/>
              <p:cNvSpPr/>
              <p:nvPr/>
            </p:nvSpPr>
            <p:spPr>
              <a:xfrm rot="497048">
                <a:off x="5195355" y="1671529"/>
                <a:ext cx="351358" cy="266700"/>
              </a:xfrm>
              <a:prstGeom prst="arc">
                <a:avLst>
                  <a:gd name="adj1" fmla="val 17095885"/>
                  <a:gd name="adj2" fmla="val 547830"/>
                </a:avLst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06"/>
            <p:cNvGrpSpPr/>
            <p:nvPr/>
          </p:nvGrpSpPr>
          <p:grpSpPr>
            <a:xfrm rot="1725703">
              <a:off x="4277780" y="4244093"/>
              <a:ext cx="296509" cy="229122"/>
              <a:chOff x="5076825" y="1671529"/>
              <a:chExt cx="469888" cy="271571"/>
            </a:xfrm>
          </p:grpSpPr>
          <p:sp>
            <p:nvSpPr>
              <p:cNvPr id="109" name="円弧 108"/>
              <p:cNvSpPr/>
              <p:nvPr/>
            </p:nvSpPr>
            <p:spPr>
              <a:xfrm rot="497048">
                <a:off x="5076825" y="1676400"/>
                <a:ext cx="351358" cy="266700"/>
              </a:xfrm>
              <a:prstGeom prst="arc">
                <a:avLst>
                  <a:gd name="adj1" fmla="val 17095885"/>
                  <a:gd name="adj2" fmla="val 547830"/>
                </a:avLst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円弧 109"/>
              <p:cNvSpPr/>
              <p:nvPr/>
            </p:nvSpPr>
            <p:spPr>
              <a:xfrm rot="497048">
                <a:off x="5195355" y="1671529"/>
                <a:ext cx="351358" cy="266700"/>
              </a:xfrm>
              <a:prstGeom prst="arc">
                <a:avLst>
                  <a:gd name="adj1" fmla="val 17095885"/>
                  <a:gd name="adj2" fmla="val 547830"/>
                </a:avLst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7" name="グループ化 14"/>
          <p:cNvGrpSpPr/>
          <p:nvPr/>
        </p:nvGrpSpPr>
        <p:grpSpPr>
          <a:xfrm>
            <a:off x="1734453" y="4657613"/>
            <a:ext cx="898626" cy="1387302"/>
            <a:chOff x="1706460" y="4648282"/>
            <a:chExt cx="898626" cy="1387302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1706460" y="5635474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000" spc="50" dirty="0" smtClean="0">
                  <a:ln w="11430"/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利用者の</a:t>
              </a:r>
              <a:endParaRPr lang="en-US" altLang="ja-JP" sz="1000" spc="50" dirty="0" smtClean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ja-JP" altLang="en-US" sz="1000" spc="50" dirty="0" smtClean="0">
                  <a:ln w="11430"/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タブレット</a:t>
              </a:r>
              <a:endParaRPr kumimoji="1" lang="ja-JP" altLang="en-US" sz="1000" spc="50" dirty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18" name="グループ化 97"/>
            <p:cNvGrpSpPr/>
            <p:nvPr/>
          </p:nvGrpSpPr>
          <p:grpSpPr>
            <a:xfrm rot="21420060">
              <a:off x="2314030" y="4659221"/>
              <a:ext cx="291056" cy="206086"/>
              <a:chOff x="5076825" y="1671529"/>
              <a:chExt cx="469888" cy="271571"/>
            </a:xfrm>
          </p:grpSpPr>
          <p:sp>
            <p:nvSpPr>
              <p:cNvPr id="99" name="円弧 98"/>
              <p:cNvSpPr/>
              <p:nvPr/>
            </p:nvSpPr>
            <p:spPr>
              <a:xfrm rot="497048">
                <a:off x="5076825" y="1676400"/>
                <a:ext cx="351358" cy="266700"/>
              </a:xfrm>
              <a:prstGeom prst="arc">
                <a:avLst>
                  <a:gd name="adj1" fmla="val 17095885"/>
                  <a:gd name="adj2" fmla="val 547830"/>
                </a:avLst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1" name="円弧 100"/>
              <p:cNvSpPr/>
              <p:nvPr/>
            </p:nvSpPr>
            <p:spPr>
              <a:xfrm rot="497048">
                <a:off x="5195355" y="1671529"/>
                <a:ext cx="351358" cy="266700"/>
              </a:xfrm>
              <a:prstGeom prst="arc">
                <a:avLst>
                  <a:gd name="adj1" fmla="val 17095885"/>
                  <a:gd name="adj2" fmla="val 547830"/>
                </a:avLst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7"/>
            <p:cNvGrpSpPr/>
            <p:nvPr/>
          </p:nvGrpSpPr>
          <p:grpSpPr>
            <a:xfrm>
              <a:off x="1767389" y="4648282"/>
              <a:ext cx="604622" cy="937742"/>
              <a:chOff x="2073269" y="4844398"/>
              <a:chExt cx="681850" cy="987724"/>
            </a:xfrm>
          </p:grpSpPr>
          <p:pic>
            <p:nvPicPr>
              <p:cNvPr id="51" name="Picture 3" descr="C:\Users\70701027\Downloads\b4-0566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020864">
                <a:off x="1920332" y="4997335"/>
                <a:ext cx="987724" cy="681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図 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33576">
                <a:off x="2120139" y="4887823"/>
                <a:ext cx="588112" cy="910552"/>
              </a:xfrm>
              <a:prstGeom prst="rect">
                <a:avLst/>
              </a:prstGeom>
            </p:spPr>
          </p:pic>
        </p:grpSp>
      </p:grpSp>
      <p:grpSp>
        <p:nvGrpSpPr>
          <p:cNvPr id="20" name="グループ化 10"/>
          <p:cNvGrpSpPr/>
          <p:nvPr/>
        </p:nvGrpSpPr>
        <p:grpSpPr>
          <a:xfrm>
            <a:off x="1007465" y="4825603"/>
            <a:ext cx="588000" cy="613887"/>
            <a:chOff x="1097222" y="4987528"/>
            <a:chExt cx="588000" cy="613887"/>
          </a:xfrm>
        </p:grpSpPr>
        <p:sp>
          <p:nvSpPr>
            <p:cNvPr id="132" name="右矢印 131"/>
            <p:cNvSpPr/>
            <p:nvPr/>
          </p:nvSpPr>
          <p:spPr>
            <a:xfrm>
              <a:off x="1138823" y="4987528"/>
              <a:ext cx="546399" cy="305482"/>
            </a:xfrm>
            <a:prstGeom prst="rightArrow">
              <a:avLst>
                <a:gd name="adj1" fmla="val 50000"/>
                <a:gd name="adj2" fmla="val 6728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74" name="右矢印 73"/>
            <p:cNvSpPr/>
            <p:nvPr/>
          </p:nvSpPr>
          <p:spPr>
            <a:xfrm rot="10800000">
              <a:off x="1097222" y="5295933"/>
              <a:ext cx="546399" cy="305482"/>
            </a:xfrm>
            <a:prstGeom prst="rightArrow">
              <a:avLst>
                <a:gd name="adj1" fmla="val 50000"/>
                <a:gd name="adj2" fmla="val 6728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</p:grpSp>
      <p:grpSp>
        <p:nvGrpSpPr>
          <p:cNvPr id="21" name="グループ化 79"/>
          <p:cNvGrpSpPr/>
          <p:nvPr/>
        </p:nvGrpSpPr>
        <p:grpSpPr>
          <a:xfrm>
            <a:off x="2899559" y="4833291"/>
            <a:ext cx="588000" cy="613887"/>
            <a:chOff x="1097222" y="4987528"/>
            <a:chExt cx="588000" cy="613887"/>
          </a:xfrm>
        </p:grpSpPr>
        <p:sp>
          <p:nvSpPr>
            <p:cNvPr id="84" name="右矢印 83"/>
            <p:cNvSpPr/>
            <p:nvPr/>
          </p:nvSpPr>
          <p:spPr>
            <a:xfrm>
              <a:off x="1138823" y="4987528"/>
              <a:ext cx="546399" cy="305482"/>
            </a:xfrm>
            <a:prstGeom prst="rightArrow">
              <a:avLst>
                <a:gd name="adj1" fmla="val 50000"/>
                <a:gd name="adj2" fmla="val 6728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85" name="右矢印 84"/>
            <p:cNvSpPr/>
            <p:nvPr/>
          </p:nvSpPr>
          <p:spPr>
            <a:xfrm rot="10800000">
              <a:off x="1097222" y="5295933"/>
              <a:ext cx="546399" cy="305482"/>
            </a:xfrm>
            <a:prstGeom prst="rightArrow">
              <a:avLst>
                <a:gd name="adj1" fmla="val 50000"/>
                <a:gd name="adj2" fmla="val 6728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</p:grpSp>
      <p:cxnSp>
        <p:nvCxnSpPr>
          <p:cNvPr id="16" name="直線コネクタ 15"/>
          <p:cNvCxnSpPr>
            <a:stCxn id="52" idx="2"/>
          </p:cNvCxnSpPr>
          <p:nvPr/>
        </p:nvCxnSpPr>
        <p:spPr>
          <a:xfrm>
            <a:off x="4229700" y="4507912"/>
            <a:ext cx="131206" cy="14912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olid"/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グループ化 101"/>
          <p:cNvGrpSpPr/>
          <p:nvPr/>
        </p:nvGrpSpPr>
        <p:grpSpPr>
          <a:xfrm>
            <a:off x="5585843" y="4840659"/>
            <a:ext cx="588000" cy="613887"/>
            <a:chOff x="1097222" y="4987528"/>
            <a:chExt cx="588000" cy="613887"/>
          </a:xfrm>
        </p:grpSpPr>
        <p:sp>
          <p:nvSpPr>
            <p:cNvPr id="104" name="右矢印 103"/>
            <p:cNvSpPr/>
            <p:nvPr/>
          </p:nvSpPr>
          <p:spPr>
            <a:xfrm>
              <a:off x="1138823" y="4987528"/>
              <a:ext cx="546399" cy="305482"/>
            </a:xfrm>
            <a:prstGeom prst="rightArrow">
              <a:avLst>
                <a:gd name="adj1" fmla="val 50000"/>
                <a:gd name="adj2" fmla="val 6728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05" name="右矢印 104"/>
            <p:cNvSpPr/>
            <p:nvPr/>
          </p:nvSpPr>
          <p:spPr>
            <a:xfrm rot="10800000">
              <a:off x="1097222" y="5295933"/>
              <a:ext cx="546399" cy="305482"/>
            </a:xfrm>
            <a:prstGeom prst="rightArrow">
              <a:avLst>
                <a:gd name="adj1" fmla="val 50000"/>
                <a:gd name="adj2" fmla="val 6728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</p:grpSp>
      <p:sp>
        <p:nvSpPr>
          <p:cNvPr id="43" name="線吹き出し 1 (枠付き) 42"/>
          <p:cNvSpPr/>
          <p:nvPr/>
        </p:nvSpPr>
        <p:spPr>
          <a:xfrm>
            <a:off x="181929" y="4257695"/>
            <a:ext cx="1751646" cy="275751"/>
          </a:xfrm>
          <a:prstGeom prst="borderCallout1">
            <a:avLst>
              <a:gd name="adj1" fmla="val 96906"/>
              <a:gd name="adj2" fmla="val 50751"/>
              <a:gd name="adj3" fmla="val 256760"/>
              <a:gd name="adj4" fmla="val 62761"/>
            </a:avLst>
          </a:prstGeom>
          <a:ln>
            <a:solidFill>
              <a:srgbClr val="F9786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ja-JP" altLang="en-US" sz="1200" spc="50" dirty="0">
                <a:ln w="11430"/>
                <a:solidFill>
                  <a:srgbClr val="FF0000"/>
                </a:solidFill>
                <a:latin typeface="+mn-ea"/>
              </a:rPr>
              <a:t>音声</a:t>
            </a:r>
            <a:r>
              <a:rPr lang="ja-JP" altLang="en-US" sz="1200" spc="50" dirty="0" smtClean="0">
                <a:ln w="11430"/>
                <a:solidFill>
                  <a:srgbClr val="FF0000"/>
                </a:solidFill>
                <a:latin typeface="+mn-ea"/>
              </a:rPr>
              <a:t>による問い合わせ</a:t>
            </a:r>
            <a:endParaRPr kumimoji="1" lang="ja-JP" altLang="en-US" sz="1200" spc="50" dirty="0">
              <a:ln w="11430"/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4" name="線吹き出し 1 (枠付き) 113"/>
          <p:cNvSpPr/>
          <p:nvPr/>
        </p:nvSpPr>
        <p:spPr>
          <a:xfrm>
            <a:off x="191454" y="5705818"/>
            <a:ext cx="1362411" cy="435143"/>
          </a:xfrm>
          <a:prstGeom prst="borderCallout1">
            <a:avLst>
              <a:gd name="adj1" fmla="val 440"/>
              <a:gd name="adj2" fmla="val 48433"/>
              <a:gd name="adj3" fmla="val -96642"/>
              <a:gd name="adj4" fmla="val 84608"/>
            </a:avLst>
          </a:prstGeom>
          <a:ln>
            <a:solidFill>
              <a:srgbClr val="F9786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ja-JP" altLang="en-US" sz="1200" spc="50" dirty="0" smtClean="0">
                <a:ln w="11430"/>
                <a:solidFill>
                  <a:srgbClr val="FF0000"/>
                </a:solidFill>
                <a:latin typeface="+mn-ea"/>
              </a:rPr>
              <a:t>合成音声の再生</a:t>
            </a:r>
            <a:endParaRPr lang="en-US" altLang="ja-JP" sz="1200" spc="50" dirty="0" smtClean="0">
              <a:ln w="11430"/>
              <a:solidFill>
                <a:srgbClr val="FF0000"/>
              </a:solidFill>
              <a:latin typeface="+mn-ea"/>
            </a:endParaRPr>
          </a:p>
          <a:p>
            <a:r>
              <a:rPr lang="ja-JP" altLang="en-US" sz="1200" spc="50" dirty="0" smtClean="0">
                <a:ln w="11430"/>
                <a:solidFill>
                  <a:srgbClr val="FF0000"/>
                </a:solidFill>
                <a:latin typeface="+mn-ea"/>
              </a:rPr>
              <a:t>テキストの表示</a:t>
            </a:r>
            <a:endParaRPr lang="en-US" altLang="ja-JP" sz="1200" spc="50" dirty="0" smtClean="0">
              <a:ln w="11430"/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5" name="線吹き出し 1 (枠付き) 114"/>
          <p:cNvSpPr/>
          <p:nvPr/>
        </p:nvSpPr>
        <p:spPr>
          <a:xfrm>
            <a:off x="2276476" y="4257695"/>
            <a:ext cx="1446121" cy="287613"/>
          </a:xfrm>
          <a:prstGeom prst="borderCallout1">
            <a:avLst>
              <a:gd name="adj1" fmla="val 96976"/>
              <a:gd name="adj2" fmla="val 50998"/>
              <a:gd name="adj3" fmla="val 241209"/>
              <a:gd name="adj4" fmla="val 58405"/>
            </a:avLst>
          </a:prstGeom>
          <a:ln>
            <a:solidFill>
              <a:srgbClr val="F9786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ja-JP" altLang="en-US" sz="1200" spc="50" dirty="0" smtClean="0">
                <a:ln w="11430"/>
                <a:solidFill>
                  <a:srgbClr val="FF0000"/>
                </a:solidFill>
                <a:latin typeface="+mn-ea"/>
              </a:rPr>
              <a:t>音声データの入力</a:t>
            </a:r>
            <a:endParaRPr lang="en-US" altLang="ja-JP" sz="1200" spc="50" dirty="0" smtClean="0">
              <a:ln w="11430"/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6" name="線吹き出し 1 (枠付き) 115"/>
          <p:cNvSpPr/>
          <p:nvPr/>
        </p:nvSpPr>
        <p:spPr>
          <a:xfrm>
            <a:off x="2475891" y="5734392"/>
            <a:ext cx="2268466" cy="435143"/>
          </a:xfrm>
          <a:prstGeom prst="borderCallout1">
            <a:avLst>
              <a:gd name="adj1" fmla="val -1661"/>
              <a:gd name="adj2" fmla="val 50200"/>
              <a:gd name="adj3" fmla="val -101066"/>
              <a:gd name="adj4" fmla="val 32501"/>
            </a:avLst>
          </a:prstGeom>
          <a:solidFill>
            <a:schemeClr val="bg1"/>
          </a:solidFill>
          <a:ln>
            <a:solidFill>
              <a:srgbClr val="F9786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ja-JP" altLang="en-US" sz="1200" spc="50" dirty="0" smtClean="0">
                <a:ln w="11430"/>
                <a:solidFill>
                  <a:srgbClr val="C00000"/>
                </a:solidFill>
                <a:latin typeface="+mn-ea"/>
              </a:rPr>
              <a:t>自動応答データの出力</a:t>
            </a:r>
            <a:endParaRPr lang="en-US" altLang="ja-JP" sz="1200" spc="50" dirty="0" smtClean="0">
              <a:ln w="11430"/>
              <a:solidFill>
                <a:srgbClr val="C00000"/>
              </a:solidFill>
              <a:latin typeface="+mn-ea"/>
            </a:endParaRPr>
          </a:p>
          <a:p>
            <a:r>
              <a:rPr lang="ja-JP" altLang="en-US" sz="1200" spc="50" dirty="0" smtClean="0">
                <a:ln w="11430"/>
                <a:solidFill>
                  <a:schemeClr val="accent1">
                    <a:lumMod val="50000"/>
                  </a:schemeClr>
                </a:solidFill>
                <a:latin typeface="+mn-ea"/>
              </a:rPr>
              <a:t>オペレータ応答データの出力</a:t>
            </a:r>
            <a:endParaRPr lang="en-US" altLang="ja-JP" sz="1200" spc="50" dirty="0" smtClean="0">
              <a:ln w="11430"/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7" name="線吹き出し 1 (枠付き) 116"/>
          <p:cNvSpPr/>
          <p:nvPr/>
        </p:nvSpPr>
        <p:spPr>
          <a:xfrm>
            <a:off x="4820557" y="5740537"/>
            <a:ext cx="1736829" cy="286001"/>
          </a:xfrm>
          <a:prstGeom prst="borderCallout1">
            <a:avLst>
              <a:gd name="adj1" fmla="val -328"/>
              <a:gd name="adj2" fmla="val 49819"/>
              <a:gd name="adj3" fmla="val -148598"/>
              <a:gd name="adj4" fmla="val 63810"/>
            </a:avLst>
          </a:prstGeom>
          <a:ln>
            <a:solidFill>
              <a:srgbClr val="669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ja-JP" altLang="en-US" sz="1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+mn-ea"/>
              </a:rPr>
              <a:t>応答音声データの入力</a:t>
            </a:r>
            <a:endParaRPr lang="en-US" altLang="ja-JP" sz="1200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latin typeface="+mn-ea"/>
            </a:endParaRPr>
          </a:p>
        </p:txBody>
      </p:sp>
      <p:sp>
        <p:nvSpPr>
          <p:cNvPr id="120" name="線吹き出し 1 (枠付き) 119"/>
          <p:cNvSpPr/>
          <p:nvPr/>
        </p:nvSpPr>
        <p:spPr>
          <a:xfrm>
            <a:off x="5103612" y="4140579"/>
            <a:ext cx="1782854" cy="412270"/>
          </a:xfrm>
          <a:prstGeom prst="borderCallout1">
            <a:avLst>
              <a:gd name="adj1" fmla="val 97032"/>
              <a:gd name="adj2" fmla="val 49473"/>
              <a:gd name="adj3" fmla="val 203751"/>
              <a:gd name="adj4" fmla="val 42310"/>
            </a:avLst>
          </a:prstGeom>
          <a:ln>
            <a:solidFill>
              <a:srgbClr val="669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ja-JP" altLang="en-US" sz="1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+mn-ea"/>
              </a:rPr>
              <a:t>合成音声データの出力</a:t>
            </a:r>
            <a:endParaRPr lang="en-US" altLang="ja-JP" sz="1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latin typeface="+mn-ea"/>
            </a:endParaRPr>
          </a:p>
          <a:p>
            <a:r>
              <a:rPr lang="ja-JP" altLang="en-US" sz="1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+mn-ea"/>
              </a:rPr>
              <a:t>テキストデータの出力</a:t>
            </a:r>
            <a:endParaRPr lang="ja-JP" altLang="en-US" sz="60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latin typeface="+mn-ea"/>
            </a:endParaRPr>
          </a:p>
        </p:txBody>
      </p:sp>
      <p:grpSp>
        <p:nvGrpSpPr>
          <p:cNvPr id="25" name="グループ化 17"/>
          <p:cNvGrpSpPr/>
          <p:nvPr/>
        </p:nvGrpSpPr>
        <p:grpSpPr>
          <a:xfrm>
            <a:off x="6548499" y="4673620"/>
            <a:ext cx="933268" cy="1406667"/>
            <a:chOff x="6585823" y="4664289"/>
            <a:chExt cx="933268" cy="1406667"/>
          </a:xfrm>
        </p:grpSpPr>
        <p:sp>
          <p:nvSpPr>
            <p:cNvPr id="63" name="テキスト ボックス 62"/>
            <p:cNvSpPr txBox="1"/>
            <p:nvPr/>
          </p:nvSpPr>
          <p:spPr>
            <a:xfrm>
              <a:off x="6585823" y="5670846"/>
              <a:ext cx="933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000" spc="50" dirty="0" smtClean="0">
                  <a:ln w="11430"/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オペレータの</a:t>
              </a:r>
              <a:endParaRPr kumimoji="1" lang="en-US" altLang="ja-JP" sz="1000" spc="50" dirty="0" smtClean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  <a:p>
              <a:r>
                <a:rPr kumimoji="1" lang="ja-JP" altLang="en-US" sz="1000" spc="50" dirty="0" smtClean="0">
                  <a:ln w="11430"/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タブレット</a:t>
              </a:r>
              <a:endParaRPr kumimoji="1" lang="ja-JP" altLang="en-US" sz="1000" spc="50" dirty="0">
                <a:ln w="11430"/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26" name="グループ化 9"/>
            <p:cNvGrpSpPr/>
            <p:nvPr/>
          </p:nvGrpSpPr>
          <p:grpSpPr>
            <a:xfrm>
              <a:off x="6749637" y="4711935"/>
              <a:ext cx="605641" cy="955757"/>
              <a:chOff x="6563451" y="4790258"/>
              <a:chExt cx="631353" cy="997877"/>
            </a:xfrm>
          </p:grpSpPr>
          <p:pic>
            <p:nvPicPr>
              <p:cNvPr id="58" name="Picture 3" descr="C:\Users\70701027\Downloads\b4-0566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020864">
                <a:off x="6380189" y="4973520"/>
                <a:ext cx="997877" cy="6313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9639">
                <a:off x="6601355" y="4836399"/>
                <a:ext cx="552574" cy="910950"/>
              </a:xfrm>
              <a:prstGeom prst="rect">
                <a:avLst/>
              </a:prstGeom>
            </p:spPr>
          </p:pic>
        </p:grpSp>
        <p:grpSp>
          <p:nvGrpSpPr>
            <p:cNvPr id="27" name="グループ化 121"/>
            <p:cNvGrpSpPr/>
            <p:nvPr/>
          </p:nvGrpSpPr>
          <p:grpSpPr>
            <a:xfrm rot="13135151">
              <a:off x="6683159" y="4664289"/>
              <a:ext cx="291056" cy="206086"/>
              <a:chOff x="5076825" y="1671529"/>
              <a:chExt cx="469888" cy="271571"/>
            </a:xfrm>
          </p:grpSpPr>
          <p:sp>
            <p:nvSpPr>
              <p:cNvPr id="124" name="円弧 123"/>
              <p:cNvSpPr/>
              <p:nvPr/>
            </p:nvSpPr>
            <p:spPr>
              <a:xfrm rot="497048">
                <a:off x="5076825" y="1676400"/>
                <a:ext cx="351358" cy="266700"/>
              </a:xfrm>
              <a:prstGeom prst="arc">
                <a:avLst>
                  <a:gd name="adj1" fmla="val 17095885"/>
                  <a:gd name="adj2" fmla="val 547830"/>
                </a:avLst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円弧 133"/>
              <p:cNvSpPr/>
              <p:nvPr/>
            </p:nvSpPr>
            <p:spPr>
              <a:xfrm rot="497048">
                <a:off x="5195355" y="1671529"/>
                <a:ext cx="351358" cy="266700"/>
              </a:xfrm>
              <a:prstGeom prst="arc">
                <a:avLst>
                  <a:gd name="adj1" fmla="val 17095885"/>
                  <a:gd name="adj2" fmla="val 547830"/>
                </a:avLst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0" name="グループ化 134"/>
          <p:cNvGrpSpPr/>
          <p:nvPr/>
        </p:nvGrpSpPr>
        <p:grpSpPr>
          <a:xfrm>
            <a:off x="7507325" y="4884840"/>
            <a:ext cx="588000" cy="613887"/>
            <a:chOff x="1097222" y="4987528"/>
            <a:chExt cx="588000" cy="613887"/>
          </a:xfrm>
        </p:grpSpPr>
        <p:sp>
          <p:nvSpPr>
            <p:cNvPr id="136" name="右矢印 135"/>
            <p:cNvSpPr/>
            <p:nvPr/>
          </p:nvSpPr>
          <p:spPr>
            <a:xfrm>
              <a:off x="1138823" y="4987528"/>
              <a:ext cx="546399" cy="305482"/>
            </a:xfrm>
            <a:prstGeom prst="rightArrow">
              <a:avLst>
                <a:gd name="adj1" fmla="val 50000"/>
                <a:gd name="adj2" fmla="val 6728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38" name="右矢印 137"/>
            <p:cNvSpPr/>
            <p:nvPr/>
          </p:nvSpPr>
          <p:spPr>
            <a:xfrm rot="10800000">
              <a:off x="1097222" y="5295933"/>
              <a:ext cx="546399" cy="305482"/>
            </a:xfrm>
            <a:prstGeom prst="rightArrow">
              <a:avLst>
                <a:gd name="adj1" fmla="val 50000"/>
                <a:gd name="adj2" fmla="val 6728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</p:grpSp>
      <p:sp>
        <p:nvSpPr>
          <p:cNvPr id="139" name="線吹き出し 1 (枠付き) 138"/>
          <p:cNvSpPr/>
          <p:nvPr/>
        </p:nvSpPr>
        <p:spPr>
          <a:xfrm>
            <a:off x="7620440" y="5774404"/>
            <a:ext cx="1297217" cy="242943"/>
          </a:xfrm>
          <a:prstGeom prst="borderCallout1">
            <a:avLst>
              <a:gd name="adj1" fmla="val 3554"/>
              <a:gd name="adj2" fmla="val 51040"/>
              <a:gd name="adj3" fmla="val -167092"/>
              <a:gd name="adj4" fmla="val 18754"/>
            </a:avLst>
          </a:prstGeom>
          <a:ln>
            <a:solidFill>
              <a:srgbClr val="669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ja-JP" altLang="en-US" sz="1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+mn-ea"/>
              </a:rPr>
              <a:t>音声による応答</a:t>
            </a:r>
            <a:endParaRPr lang="en-US" altLang="ja-JP" sz="1200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latin typeface="+mn-ea"/>
            </a:endParaRPr>
          </a:p>
        </p:txBody>
      </p:sp>
      <p:sp>
        <p:nvSpPr>
          <p:cNvPr id="121" name="線吹き出し 1 (枠付き) 120"/>
          <p:cNvSpPr/>
          <p:nvPr/>
        </p:nvSpPr>
        <p:spPr>
          <a:xfrm>
            <a:off x="7604371" y="4146436"/>
            <a:ext cx="1297217" cy="412270"/>
          </a:xfrm>
          <a:prstGeom prst="borderCallout1">
            <a:avLst>
              <a:gd name="adj1" fmla="val 99295"/>
              <a:gd name="adj2" fmla="val 49152"/>
              <a:gd name="adj3" fmla="val 210776"/>
              <a:gd name="adj4" fmla="val 10755"/>
            </a:avLst>
          </a:prstGeom>
          <a:ln>
            <a:solidFill>
              <a:srgbClr val="669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ja-JP" altLang="en-US" sz="12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+mn-ea"/>
              </a:rPr>
              <a:t>合成</a:t>
            </a:r>
            <a:r>
              <a:rPr lang="ja-JP" altLang="en-US" sz="1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+mn-ea"/>
              </a:rPr>
              <a:t>音声の再生</a:t>
            </a:r>
            <a:endParaRPr lang="en-US" altLang="ja-JP" sz="1200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latin typeface="+mn-ea"/>
            </a:endParaRPr>
          </a:p>
          <a:p>
            <a:r>
              <a:rPr lang="ja-JP" altLang="en-US" sz="120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+mn-ea"/>
              </a:rPr>
              <a:t>テキストの表示</a:t>
            </a:r>
            <a:endParaRPr lang="en-US" altLang="ja-JP" sz="120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latin typeface="+mn-ea"/>
            </a:endParaRPr>
          </a:p>
        </p:txBody>
      </p:sp>
      <p:sp>
        <p:nvSpPr>
          <p:cNvPr id="141" name="角丸四角形 140"/>
          <p:cNvSpPr/>
          <p:nvPr/>
        </p:nvSpPr>
        <p:spPr>
          <a:xfrm>
            <a:off x="2504188" y="6313758"/>
            <a:ext cx="2751824" cy="18766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ja-JP" altLang="en-US" sz="105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多</a:t>
            </a:r>
            <a:r>
              <a:rPr lang="ja-JP" altLang="en-US" sz="105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言語音声応答システム</a:t>
            </a:r>
            <a:r>
              <a:rPr lang="ja-JP" altLang="en-US" sz="105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内</a:t>
            </a:r>
            <a:r>
              <a:rPr kumimoji="1" lang="ja-JP" altLang="en-US" sz="105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：日本語で処理</a:t>
            </a:r>
            <a:endParaRPr kumimoji="1" lang="ja-JP" altLang="en-US" sz="105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1" name="タイトル 71"/>
          <p:cNvSpPr>
            <a:spLocks noGrp="1"/>
          </p:cNvSpPr>
          <p:nvPr>
            <p:ph type="title"/>
          </p:nvPr>
        </p:nvSpPr>
        <p:spPr>
          <a:xfrm>
            <a:off x="463550" y="201613"/>
            <a:ext cx="885179" cy="424732"/>
          </a:xfrm>
        </p:spPr>
        <p:txBody>
          <a:bodyPr/>
          <a:lstStyle/>
          <a:p>
            <a:r>
              <a:rPr lang="en-US" altLang="ja-JP" dirty="0" smtClean="0"/>
              <a:t>-</a:t>
            </a:r>
            <a:r>
              <a:rPr lang="ja-JP" altLang="en-US" dirty="0"/>
              <a:t>６</a:t>
            </a:r>
            <a:r>
              <a:rPr lang="en-US" altLang="ja-JP" dirty="0" smtClean="0"/>
              <a:t>.</a:t>
            </a:r>
            <a:r>
              <a:rPr lang="ja-JP" altLang="en-US" sz="2400" dirty="0"/>
              <a:t>　</a:t>
            </a:r>
            <a:endParaRPr lang="ja-JP" altLang="en-US" dirty="0">
              <a:latin typeface="+mn-ea"/>
              <a:ea typeface="+mn-ea"/>
            </a:endParaRPr>
          </a:p>
        </p:txBody>
      </p:sp>
      <p:sp>
        <p:nvSpPr>
          <p:cNvPr id="86" name="Text Box 5"/>
          <p:cNvSpPr txBox="1">
            <a:spLocks noChangeArrowheads="1"/>
          </p:cNvSpPr>
          <p:nvPr/>
        </p:nvSpPr>
        <p:spPr bwMode="auto">
          <a:xfrm>
            <a:off x="155575" y="7938"/>
            <a:ext cx="709613" cy="7842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10800" rIns="54000" bIns="10800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2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1105786" y="202018"/>
            <a:ext cx="3714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多言語音声応答システム構築例</a:t>
            </a:r>
            <a:endParaRPr kumimoji="1" lang="ja-JP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8" name="テキスト ボックス 87"/>
          <p:cNvSpPr txBox="1"/>
          <p:nvPr/>
        </p:nvSpPr>
        <p:spPr>
          <a:xfrm>
            <a:off x="21266" y="5396804"/>
            <a:ext cx="891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spc="50" dirty="0" smtClean="0">
                <a:ln w="11430"/>
                <a:solidFill>
                  <a:schemeClr val="tx1"/>
                </a:solidFill>
                <a:latin typeface="+mj-ea"/>
                <a:ea typeface="+mj-ea"/>
              </a:rPr>
              <a:t>利用者</a:t>
            </a:r>
            <a:endParaRPr kumimoji="1" lang="en-US" altLang="ja-JP" sz="1100" spc="50" dirty="0" smtClean="0">
              <a:ln w="11430"/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4616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/>
        </p:nvSpPr>
        <p:spPr>
          <a:xfrm>
            <a:off x="-3219" y="808716"/>
            <a:ext cx="9144000" cy="5754601"/>
          </a:xfrm>
          <a:prstGeom prst="rect">
            <a:avLst/>
          </a:prstGeom>
          <a:gradFill flip="none" rotWithShape="1">
            <a:gsLst>
              <a:gs pos="0">
                <a:srgbClr val="F97863">
                  <a:alpha val="61000"/>
                </a:srgbClr>
              </a:gs>
              <a:gs pos="38000">
                <a:srgbClr val="C7CAFF"/>
              </a:gs>
              <a:gs pos="37000">
                <a:srgbClr val="F97863">
                  <a:alpha val="41000"/>
                </a:srgbClr>
              </a:gs>
              <a:gs pos="100000">
                <a:srgbClr val="6699FF">
                  <a:lumMod val="95000"/>
                  <a:alpha val="49000"/>
                </a:srgbClr>
              </a:gs>
              <a:gs pos="100000">
                <a:srgbClr val="CBDA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594962-A444-4603-87D9-5764C8EF24BA}" type="slidenum">
              <a:rPr lang="en-US" altLang="ja-JP" sz="2000" smtClean="0"/>
              <a:pPr>
                <a:defRPr/>
              </a:pPr>
              <a:t>27</a:t>
            </a:fld>
            <a:endParaRPr lang="en-US" altLang="ja-JP" sz="2000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1645634" y="1460500"/>
            <a:ext cx="44511" cy="507593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4706811" y="1460500"/>
            <a:ext cx="56572" cy="507593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7291207" y="1460500"/>
            <a:ext cx="0" cy="4291714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3813801" y="1830720"/>
            <a:ext cx="1810264" cy="379805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kumimoji="1"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こちらは、落し物サービスです。</a:t>
            </a:r>
            <a:endParaRPr kumimoji="1"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いかがいたしましたか？</a:t>
            </a:r>
            <a:endParaRPr kumimoji="1" lang="ja-JP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63552" y="1841920"/>
            <a:ext cx="2176867" cy="368605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kumimoji="1"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Welcome to "Lost and found" center.</a:t>
            </a:r>
          </a:p>
          <a:p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How do I help you?</a:t>
            </a:r>
            <a:endParaRPr kumimoji="1" lang="ja-JP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8" name="曲線コネクタ 17"/>
          <p:cNvCxnSpPr>
            <a:stCxn id="14" idx="3"/>
            <a:endCxn id="13" idx="1"/>
          </p:cNvCxnSpPr>
          <p:nvPr/>
        </p:nvCxnSpPr>
        <p:spPr>
          <a:xfrm flipV="1">
            <a:off x="2740419" y="2020623"/>
            <a:ext cx="1073382" cy="56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860223" y="2268940"/>
            <a:ext cx="1570823" cy="2218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kumimoji="1"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I lost my bag </a:t>
            </a:r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in the train.</a:t>
            </a:r>
            <a:endParaRPr kumimoji="1" lang="ja-JP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870658" y="2268334"/>
            <a:ext cx="1697540" cy="2224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電車にバッグを忘れたみたい</a:t>
            </a:r>
            <a:endParaRPr kumimoji="1" lang="ja-JP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645846" y="2566781"/>
            <a:ext cx="2138252" cy="502761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あなたが忘れたものはバッグですね。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r>
              <a:rPr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詳細</a:t>
            </a:r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を教えて下さい。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乗車駅はどちら</a:t>
            </a:r>
            <a:r>
              <a:rPr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です</a:t>
            </a:r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か？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826140" y="2563502"/>
            <a:ext cx="1660042" cy="506041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You lost your bag, right?</a:t>
            </a:r>
          </a:p>
          <a:p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Please tell me the details.</a:t>
            </a:r>
          </a:p>
          <a:p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Where did you board</a:t>
            </a:r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　</a:t>
            </a:r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from?</a:t>
            </a: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187427" y="3133264"/>
            <a:ext cx="1070786" cy="1911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立川で乗りました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040016" y="3396258"/>
            <a:ext cx="1397846" cy="230881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降車</a:t>
            </a:r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駅はどちらですか？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83290" y="3396258"/>
            <a:ext cx="1555371" cy="230881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Where did you get down?</a:t>
            </a:r>
          </a:p>
        </p:txBody>
      </p:sp>
      <p:cxnSp>
        <p:nvCxnSpPr>
          <p:cNvPr id="32" name="曲線コネクタ 31"/>
          <p:cNvCxnSpPr>
            <a:stCxn id="25" idx="1"/>
            <a:endCxn id="21" idx="3"/>
          </p:cNvCxnSpPr>
          <p:nvPr/>
        </p:nvCxnSpPr>
        <p:spPr>
          <a:xfrm rot="10800000" flipV="1">
            <a:off x="2431046" y="2379565"/>
            <a:ext cx="1439612" cy="30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線コネクタ 34"/>
          <p:cNvCxnSpPr>
            <a:stCxn id="27" idx="3"/>
            <a:endCxn id="26" idx="1"/>
          </p:cNvCxnSpPr>
          <p:nvPr/>
        </p:nvCxnSpPr>
        <p:spPr>
          <a:xfrm>
            <a:off x="2486182" y="2816523"/>
            <a:ext cx="1159664" cy="1639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曲線コネクタ 40"/>
          <p:cNvCxnSpPr>
            <a:stCxn id="31" idx="3"/>
            <a:endCxn id="29" idx="1"/>
          </p:cNvCxnSpPr>
          <p:nvPr/>
        </p:nvCxnSpPr>
        <p:spPr>
          <a:xfrm>
            <a:off x="2438661" y="3511699"/>
            <a:ext cx="1601355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/>
          <p:cNvSpPr txBox="1"/>
          <p:nvPr/>
        </p:nvSpPr>
        <p:spPr>
          <a:xfrm>
            <a:off x="870568" y="3133264"/>
            <a:ext cx="1572161" cy="1911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I boarded from </a:t>
            </a:r>
            <a:r>
              <a:rPr lang="en-US" altLang="ja-JP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Tachikawa</a:t>
            </a:r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cxnSp>
        <p:nvCxnSpPr>
          <p:cNvPr id="45" name="曲線コネクタ 44"/>
          <p:cNvCxnSpPr>
            <a:stCxn id="28" idx="1"/>
            <a:endCxn id="44" idx="3"/>
          </p:cNvCxnSpPr>
          <p:nvPr/>
        </p:nvCxnSpPr>
        <p:spPr>
          <a:xfrm rot="10800000">
            <a:off x="2442729" y="3228845"/>
            <a:ext cx="1744698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/>
          <p:cNvSpPr txBox="1"/>
          <p:nvPr/>
        </p:nvSpPr>
        <p:spPr>
          <a:xfrm>
            <a:off x="1045152" y="3688307"/>
            <a:ext cx="1253323" cy="1911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I got down at Tokyo.</a:t>
            </a: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4188525" y="3688308"/>
            <a:ext cx="1098263" cy="19116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東京で降りました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57" name="曲線コネクタ 56"/>
          <p:cNvCxnSpPr>
            <a:stCxn id="49" idx="1"/>
            <a:endCxn id="48" idx="3"/>
          </p:cNvCxnSpPr>
          <p:nvPr/>
        </p:nvCxnSpPr>
        <p:spPr>
          <a:xfrm rot="10800000">
            <a:off x="2298475" y="3783889"/>
            <a:ext cx="1890050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/>
          <p:cNvSpPr txBox="1"/>
          <p:nvPr/>
        </p:nvSpPr>
        <p:spPr>
          <a:xfrm>
            <a:off x="4155798" y="4479934"/>
            <a:ext cx="1167768" cy="158742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駅員に相談します。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579427" y="4460884"/>
            <a:ext cx="2189554" cy="191162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We will consult with the station staff.</a:t>
            </a:r>
          </a:p>
        </p:txBody>
      </p:sp>
      <p:cxnSp>
        <p:nvCxnSpPr>
          <p:cNvPr id="80" name="曲線コネクタ 79"/>
          <p:cNvCxnSpPr>
            <a:stCxn id="79" idx="3"/>
            <a:endCxn id="64" idx="1"/>
          </p:cNvCxnSpPr>
          <p:nvPr/>
        </p:nvCxnSpPr>
        <p:spPr>
          <a:xfrm>
            <a:off x="2768981" y="4556465"/>
            <a:ext cx="1386817" cy="284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曲線コネクタ 87"/>
          <p:cNvCxnSpPr/>
          <p:nvPr/>
        </p:nvCxnSpPr>
        <p:spPr>
          <a:xfrm rot="10800000" flipV="1">
            <a:off x="5907024" y="4905182"/>
            <a:ext cx="254974" cy="38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テキスト ボックス 90"/>
          <p:cNvSpPr txBox="1"/>
          <p:nvPr/>
        </p:nvSpPr>
        <p:spPr>
          <a:xfrm>
            <a:off x="6160606" y="5434046"/>
            <a:ext cx="1937689" cy="1994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似ているバッグが</a:t>
            </a:r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新橋にあります。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93" name="曲線コネクタ 92"/>
          <p:cNvCxnSpPr>
            <a:stCxn id="112" idx="3"/>
            <a:endCxn id="91" idx="1"/>
          </p:cNvCxnSpPr>
          <p:nvPr/>
        </p:nvCxnSpPr>
        <p:spPr>
          <a:xfrm>
            <a:off x="2909763" y="5515100"/>
            <a:ext cx="3250843" cy="18669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/>
          <p:cNvSpPr txBox="1"/>
          <p:nvPr/>
        </p:nvSpPr>
        <p:spPr>
          <a:xfrm>
            <a:off x="3680451" y="5680813"/>
            <a:ext cx="2166979" cy="230103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新橋までの乗換案内を表示します。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480139" y="5679382"/>
            <a:ext cx="2417094" cy="222009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We let you know the route to </a:t>
            </a:r>
            <a:r>
              <a:rPr lang="en-US" altLang="ja-JP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Shimbashi</a:t>
            </a:r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cxnSp>
        <p:nvCxnSpPr>
          <p:cNvPr id="98" name="曲線コネクタ 97"/>
          <p:cNvCxnSpPr>
            <a:stCxn id="97" idx="3"/>
            <a:endCxn id="96" idx="1"/>
          </p:cNvCxnSpPr>
          <p:nvPr/>
        </p:nvCxnSpPr>
        <p:spPr>
          <a:xfrm>
            <a:off x="2897233" y="5790387"/>
            <a:ext cx="783218" cy="547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グループ化 9"/>
          <p:cNvGrpSpPr/>
          <p:nvPr/>
        </p:nvGrpSpPr>
        <p:grpSpPr>
          <a:xfrm>
            <a:off x="4302651" y="811978"/>
            <a:ext cx="2420227" cy="646331"/>
            <a:chOff x="3991755" y="811978"/>
            <a:chExt cx="2420227" cy="646331"/>
          </a:xfrm>
        </p:grpSpPr>
        <p:pic>
          <p:nvPicPr>
            <p:cNvPr id="38" name="図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1755" y="863417"/>
              <a:ext cx="675496" cy="440636"/>
            </a:xfrm>
            <a:prstGeom prst="rect">
              <a:avLst/>
            </a:prstGeom>
          </p:spPr>
        </p:pic>
        <p:sp>
          <p:nvSpPr>
            <p:cNvPr id="39" name="テキスト ボックス 38"/>
            <p:cNvSpPr txBox="1"/>
            <p:nvPr/>
          </p:nvSpPr>
          <p:spPr>
            <a:xfrm>
              <a:off x="4664987" y="811978"/>
              <a:ext cx="17469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 dirty="0" smtClean="0">
                  <a:solidFill>
                    <a:schemeClr val="accent2"/>
                  </a:solidFill>
                  <a:latin typeface="+mn-ea"/>
                  <a:ea typeface="+mn-ea"/>
                </a:rPr>
                <a:t>多言語音声応答</a:t>
              </a:r>
              <a:endParaRPr lang="en-US" altLang="ja-JP" sz="1200" dirty="0" smtClean="0">
                <a:solidFill>
                  <a:schemeClr val="accent2"/>
                </a:solidFill>
                <a:latin typeface="+mn-ea"/>
                <a:ea typeface="+mn-ea"/>
              </a:endParaRPr>
            </a:p>
            <a:p>
              <a:pPr algn="ctr"/>
              <a:r>
                <a:rPr lang="ja-JP" altLang="en-US" sz="1200" dirty="0" smtClean="0">
                  <a:solidFill>
                    <a:schemeClr val="accent2"/>
                  </a:solidFill>
                  <a:latin typeface="+mn-ea"/>
                  <a:ea typeface="+mn-ea"/>
                </a:rPr>
                <a:t>システム</a:t>
              </a:r>
              <a:endParaRPr lang="en-US" altLang="ja-JP" sz="1200" dirty="0" smtClean="0">
                <a:solidFill>
                  <a:schemeClr val="accent2"/>
                </a:solidFill>
                <a:latin typeface="+mn-ea"/>
                <a:ea typeface="+mn-ea"/>
              </a:endParaRPr>
            </a:p>
            <a:p>
              <a:pPr algn="ctr"/>
              <a:r>
                <a:rPr kumimoji="1" lang="en-US" altLang="ja-JP" sz="1200" dirty="0" smtClean="0">
                  <a:solidFill>
                    <a:schemeClr val="accent2"/>
                  </a:solidFill>
                  <a:latin typeface="+mn-ea"/>
                  <a:ea typeface="+mn-ea"/>
                </a:rPr>
                <a:t>(on RubyBox)</a:t>
              </a:r>
              <a:endParaRPr kumimoji="1" lang="ja-JP" altLang="en-US" sz="1200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95" y="808937"/>
            <a:ext cx="609503" cy="58606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42" y="804004"/>
            <a:ext cx="588363" cy="579559"/>
          </a:xfrm>
          <a:prstGeom prst="rect">
            <a:avLst/>
          </a:prstGeom>
        </p:spPr>
      </p:pic>
      <p:sp>
        <p:nvSpPr>
          <p:cNvPr id="112" name="テキスト ボックス 111"/>
          <p:cNvSpPr txBox="1"/>
          <p:nvPr/>
        </p:nvSpPr>
        <p:spPr>
          <a:xfrm>
            <a:off x="366588" y="5415377"/>
            <a:ext cx="2543175" cy="1994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There is a similar bag at </a:t>
            </a:r>
            <a:r>
              <a:rPr lang="en-US" altLang="ja-JP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Shimbashi</a:t>
            </a:r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station.</a:t>
            </a:r>
          </a:p>
        </p:txBody>
      </p:sp>
      <p:sp>
        <p:nvSpPr>
          <p:cNvPr id="130" name="正方形/長方形 129"/>
          <p:cNvSpPr/>
          <p:nvPr/>
        </p:nvSpPr>
        <p:spPr>
          <a:xfrm>
            <a:off x="5416084" y="5999731"/>
            <a:ext cx="3589693" cy="44203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algn="ctr"/>
            <a:r>
              <a:rPr kumimoji="1" lang="ja-JP" altLang="en-US" sz="2400" dirty="0" smtClean="0">
                <a:solidFill>
                  <a:srgbClr val="FF0000"/>
                </a:solidFill>
              </a:rPr>
              <a:t>オペレータの応対を</a:t>
            </a:r>
            <a:r>
              <a:rPr lang="ja-JP" altLang="en-US" sz="2400" dirty="0" smtClean="0">
                <a:solidFill>
                  <a:srgbClr val="FF0000"/>
                </a:solidFill>
              </a:rPr>
              <a:t>最小化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grpSp>
        <p:nvGrpSpPr>
          <p:cNvPr id="7" name="グループ化 57"/>
          <p:cNvGrpSpPr/>
          <p:nvPr/>
        </p:nvGrpSpPr>
        <p:grpSpPr>
          <a:xfrm>
            <a:off x="7582205" y="1789020"/>
            <a:ext cx="1451880" cy="2530123"/>
            <a:chOff x="7582205" y="1789020"/>
            <a:chExt cx="1451880" cy="2530123"/>
          </a:xfrm>
        </p:grpSpPr>
        <p:sp>
          <p:nvSpPr>
            <p:cNvPr id="2" name="正方形/長方形 1"/>
            <p:cNvSpPr/>
            <p:nvPr/>
          </p:nvSpPr>
          <p:spPr>
            <a:xfrm>
              <a:off x="7582205" y="1789020"/>
              <a:ext cx="1451880" cy="25301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sz="1100" spc="50" dirty="0">
                  <a:ln w="11430"/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- </a:t>
              </a:r>
              <a:r>
                <a:rPr lang="ja-JP" altLang="en-US" sz="1100" spc="50" dirty="0">
                  <a:ln w="11430"/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凡例 </a:t>
              </a:r>
              <a:r>
                <a:rPr lang="en-US" altLang="ja-JP" sz="1100" spc="50" dirty="0">
                  <a:ln w="11430"/>
                  <a:solidFill>
                    <a:schemeClr val="bg2">
                      <a:lumMod val="50000"/>
                    </a:schemeClr>
                  </a:solidFill>
                  <a:latin typeface="+mj-ea"/>
                </a:rPr>
                <a:t>-</a:t>
              </a:r>
              <a:endParaRPr lang="ja-JP" altLang="en-US" sz="1100" spc="50" dirty="0">
                <a:ln w="11430"/>
                <a:solidFill>
                  <a:schemeClr val="bg2">
                    <a:lumMod val="50000"/>
                  </a:schemeClr>
                </a:solidFill>
                <a:latin typeface="+mj-ea"/>
              </a:endParaRPr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7756089" y="2517733"/>
              <a:ext cx="1104112" cy="241156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txBody>
            <a:bodyPr wrap="none" lIns="36000" tIns="36000" rIns="36000" rtlCol="0">
              <a:noAutofit/>
            </a:bodyPr>
            <a:lstStyle/>
            <a:p>
              <a:pPr algn="ctr"/>
              <a:r>
                <a:rPr lang="ja-JP" alt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自動</a:t>
              </a:r>
              <a:r>
                <a:rPr lang="ja-JP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応答</a:t>
              </a:r>
              <a:endPara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7759378" y="2863796"/>
              <a:ext cx="1097534" cy="2795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wrap="none" lIns="36000" tIns="36000" rIns="36000" rtlCol="0">
              <a:noAutofit/>
            </a:bodyPr>
            <a:lstStyle/>
            <a:p>
              <a:pPr algn="ctr"/>
              <a:r>
                <a:rPr lang="ja-JP" alt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オペレータ応答</a:t>
              </a:r>
              <a:endPara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7746324" y="2125151"/>
              <a:ext cx="1123643" cy="29408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09030"/>
              </a:solidFill>
            </a:ln>
          </p:spPr>
          <p:txBody>
            <a:bodyPr wrap="none" lIns="36000" tIns="36000" rIns="36000" rtlCol="0">
              <a:noAutofit/>
            </a:bodyPr>
            <a:lstStyle/>
            <a:p>
              <a:pPr algn="ctr"/>
              <a:r>
                <a:rPr lang="ja-JP" alt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利用者</a:t>
              </a:r>
              <a:r>
                <a:rPr lang="ja-JP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の</a:t>
              </a:r>
              <a:r>
                <a:rPr lang="ja-JP" altLang="en-US" sz="1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発話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8" name="グループ化 23"/>
            <p:cNvGrpSpPr/>
            <p:nvPr/>
          </p:nvGrpSpPr>
          <p:grpSpPr>
            <a:xfrm>
              <a:off x="7682946" y="3218288"/>
              <a:ext cx="1250399" cy="338554"/>
              <a:chOff x="7456037" y="3254864"/>
              <a:chExt cx="1250399" cy="338554"/>
            </a:xfrm>
          </p:grpSpPr>
          <p:cxnSp>
            <p:nvCxnSpPr>
              <p:cNvPr id="59" name="曲線コネクタ 58"/>
              <p:cNvCxnSpPr/>
              <p:nvPr/>
            </p:nvCxnSpPr>
            <p:spPr>
              <a:xfrm rot="10800000">
                <a:off x="7456037" y="3424143"/>
                <a:ext cx="401963" cy="1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FF0000"/>
                </a:solidFill>
                <a:headEnd type="stealth" w="lg" len="lg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正方形/長方形 50"/>
              <p:cNvSpPr/>
              <p:nvPr/>
            </p:nvSpPr>
            <p:spPr>
              <a:xfrm>
                <a:off x="7760964" y="3254864"/>
                <a:ext cx="94547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sz="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テンプレート翻訳</a:t>
                </a:r>
                <a:endPara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ja-JP" altLang="en-US" sz="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による自動翻訳</a:t>
                </a:r>
                <a:endPara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0" name="グループ化 29"/>
            <p:cNvGrpSpPr/>
            <p:nvPr/>
          </p:nvGrpSpPr>
          <p:grpSpPr>
            <a:xfrm>
              <a:off x="7689908" y="3573037"/>
              <a:ext cx="1236475" cy="338554"/>
              <a:chOff x="7456037" y="3609613"/>
              <a:chExt cx="1236475" cy="338554"/>
            </a:xfrm>
          </p:grpSpPr>
          <p:cxnSp>
            <p:nvCxnSpPr>
              <p:cNvPr id="85" name="曲線コネクタ 84"/>
              <p:cNvCxnSpPr/>
              <p:nvPr/>
            </p:nvCxnSpPr>
            <p:spPr>
              <a:xfrm rot="10800000">
                <a:off x="7456037" y="3781624"/>
                <a:ext cx="401963" cy="1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headEnd type="stealth" w="lg" len="lg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正方形/長方形 85"/>
              <p:cNvSpPr/>
              <p:nvPr/>
            </p:nvSpPr>
            <p:spPr>
              <a:xfrm>
                <a:off x="7774889" y="3609613"/>
                <a:ext cx="91762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sz="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対訳句による</a:t>
                </a:r>
                <a:endParaRPr lang="en-US" altLang="ja-JP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ja-JP" altLang="en-US" sz="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自動翻訳</a:t>
                </a:r>
                <a:endPara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" name="グループ化 32"/>
            <p:cNvGrpSpPr/>
            <p:nvPr/>
          </p:nvGrpSpPr>
          <p:grpSpPr>
            <a:xfrm>
              <a:off x="7699325" y="3926111"/>
              <a:ext cx="1217641" cy="338554"/>
              <a:chOff x="7456037" y="3962687"/>
              <a:chExt cx="1217641" cy="338554"/>
            </a:xfrm>
          </p:grpSpPr>
          <p:sp>
            <p:nvSpPr>
              <p:cNvPr id="92" name="正方形/長方形 91"/>
              <p:cNvSpPr/>
              <p:nvPr/>
            </p:nvSpPr>
            <p:spPr>
              <a:xfrm>
                <a:off x="7793722" y="3962687"/>
                <a:ext cx="87995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sz="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オペレータへの</a:t>
                </a:r>
                <a:endParaRPr lang="en-US" altLang="ja-JP" sz="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lang="ja-JP" altLang="en-US" sz="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問い合わせ</a:t>
                </a:r>
                <a:endParaRPr lang="en-US" altLang="ja-JP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0" name="曲線コネクタ 89"/>
              <p:cNvCxnSpPr/>
              <p:nvPr/>
            </p:nvCxnSpPr>
            <p:spPr>
              <a:xfrm rot="10800000">
                <a:off x="7456037" y="4143842"/>
                <a:ext cx="401963" cy="1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chemeClr val="accent2"/>
                </a:solidFill>
                <a:headEnd type="stealth" w="lg" len="lg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テキスト ボックス 80"/>
          <p:cNvSpPr txBox="1"/>
          <p:nvPr/>
        </p:nvSpPr>
        <p:spPr>
          <a:xfrm>
            <a:off x="1443694" y="1589259"/>
            <a:ext cx="430738" cy="1724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pPr algn="ctr"/>
            <a:r>
              <a:rPr kumimoji="1"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Hello.</a:t>
            </a:r>
            <a:endParaRPr kumimoji="1" lang="ja-JP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37937" y="4754880"/>
            <a:ext cx="3264431" cy="564387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A passenger has lost a bag in the train.</a:t>
            </a:r>
          </a:p>
          <a:p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Passenger boarded from </a:t>
            </a:r>
            <a:r>
              <a:rPr lang="en-US" altLang="ja-JP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Tachikawa</a:t>
            </a:r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and got down</a:t>
            </a:r>
          </a:p>
          <a:p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at Tokyo. Lost bag is a shoulder bag and color is brown.</a:t>
            </a: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1320574" y="5975960"/>
            <a:ext cx="725880" cy="1902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Thank you!</a:t>
            </a:r>
            <a:endParaRPr kumimoji="1" lang="ja-JP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1177863" y="6233887"/>
            <a:ext cx="1016412" cy="183394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You’re welcome.</a:t>
            </a:r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4348370" y="1593890"/>
            <a:ext cx="723502" cy="1677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こんにち</a:t>
            </a:r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は</a:t>
            </a:r>
            <a:endParaRPr kumimoji="1" lang="ja-JP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3597638" y="4722205"/>
            <a:ext cx="2309386" cy="643163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電車に忘れ物をしました。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乗車駅は立川です。降車駅は東京です。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忘れ物はバッグです。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色は茶色、形はショルダーバッグです。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9" name="テキスト ボックス 108"/>
          <p:cNvSpPr txBox="1"/>
          <p:nvPr/>
        </p:nvSpPr>
        <p:spPr>
          <a:xfrm>
            <a:off x="4427651" y="5975198"/>
            <a:ext cx="653365" cy="1902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ありがとう</a:t>
            </a:r>
            <a:endParaRPr kumimoji="1" lang="ja-JP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4253810" y="6225123"/>
            <a:ext cx="1016412" cy="212865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どう</a:t>
            </a:r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いたしまして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11" name="曲線コネクタ 110"/>
          <p:cNvCxnSpPr>
            <a:stCxn id="101" idx="1"/>
            <a:endCxn id="81" idx="3"/>
          </p:cNvCxnSpPr>
          <p:nvPr/>
        </p:nvCxnSpPr>
        <p:spPr>
          <a:xfrm rot="10800000">
            <a:off x="1874432" y="1675468"/>
            <a:ext cx="2473938" cy="231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テキスト ボックス 130"/>
          <p:cNvSpPr txBox="1"/>
          <p:nvPr/>
        </p:nvSpPr>
        <p:spPr>
          <a:xfrm>
            <a:off x="6161998" y="4614530"/>
            <a:ext cx="1876216" cy="776177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電車に忘れ物をしました。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乗車駅は立川です。降車駅は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東京です。忘れ物はバッグです。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色は茶色、形はショルダー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バッグです。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32" name="曲線コネクタ 131"/>
          <p:cNvCxnSpPr>
            <a:stCxn id="87" idx="3"/>
            <a:endCxn id="106" idx="1"/>
          </p:cNvCxnSpPr>
          <p:nvPr/>
        </p:nvCxnSpPr>
        <p:spPr>
          <a:xfrm>
            <a:off x="3302368" y="5037074"/>
            <a:ext cx="295270" cy="6713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曲線コネクタ 152"/>
          <p:cNvCxnSpPr>
            <a:stCxn id="109" idx="1"/>
            <a:endCxn id="99" idx="3"/>
          </p:cNvCxnSpPr>
          <p:nvPr/>
        </p:nvCxnSpPr>
        <p:spPr>
          <a:xfrm rot="10800000" flipV="1">
            <a:off x="2046455" y="6070304"/>
            <a:ext cx="2381197" cy="76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曲線コネクタ 156"/>
          <p:cNvCxnSpPr>
            <a:stCxn id="100" idx="3"/>
            <a:endCxn id="110" idx="1"/>
          </p:cNvCxnSpPr>
          <p:nvPr/>
        </p:nvCxnSpPr>
        <p:spPr>
          <a:xfrm>
            <a:off x="2194275" y="6325584"/>
            <a:ext cx="2059535" cy="597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/>
          <p:cNvSpPr txBox="1"/>
          <p:nvPr/>
        </p:nvSpPr>
        <p:spPr>
          <a:xfrm>
            <a:off x="4114745" y="3940658"/>
            <a:ext cx="1237396" cy="196367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そのほかの情報は？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973895" y="3940657"/>
            <a:ext cx="1391256" cy="196368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Any other Information?</a:t>
            </a:r>
          </a:p>
        </p:txBody>
      </p:sp>
      <p:cxnSp>
        <p:nvCxnSpPr>
          <p:cNvPr id="75" name="曲線コネクタ 74"/>
          <p:cNvCxnSpPr>
            <a:stCxn id="74" idx="3"/>
            <a:endCxn id="73" idx="1"/>
          </p:cNvCxnSpPr>
          <p:nvPr/>
        </p:nvCxnSpPr>
        <p:spPr>
          <a:xfrm>
            <a:off x="2365151" y="4038841"/>
            <a:ext cx="1749594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/>
          <p:cNvSpPr txBox="1"/>
          <p:nvPr/>
        </p:nvSpPr>
        <p:spPr>
          <a:xfrm>
            <a:off x="555351" y="4200664"/>
            <a:ext cx="2226302" cy="197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en-US" altLang="ja-JP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It’s a shoulder bag and color is brown.</a:t>
            </a:r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3653811" y="4219714"/>
            <a:ext cx="2163017" cy="17766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lIns="36000" tIns="36000" rIns="36000" rtlCol="0" anchor="ctr">
            <a:noAutofit/>
          </a:bodyPr>
          <a:lstStyle/>
          <a:p>
            <a:r>
              <a:rPr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色</a:t>
            </a:r>
            <a:r>
              <a:rPr lang="ja-JP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は茶色、形はショルダーバッグです</a:t>
            </a:r>
            <a:endParaRPr lang="en-US" altLang="ja-JP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78" name="曲線コネクタ 77"/>
          <p:cNvCxnSpPr>
            <a:stCxn id="77" idx="1"/>
            <a:endCxn id="76" idx="3"/>
          </p:cNvCxnSpPr>
          <p:nvPr/>
        </p:nvCxnSpPr>
        <p:spPr>
          <a:xfrm rot="10800000">
            <a:off x="2781653" y="4299221"/>
            <a:ext cx="872158" cy="932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/>
          <p:cNvSpPr txBox="1"/>
          <p:nvPr/>
        </p:nvSpPr>
        <p:spPr>
          <a:xfrm>
            <a:off x="7580802" y="885055"/>
            <a:ext cx="891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spc="50" dirty="0" smtClean="0">
                <a:ln w="11430"/>
                <a:solidFill>
                  <a:schemeClr val="tx1"/>
                </a:solidFill>
                <a:latin typeface="+mj-ea"/>
                <a:ea typeface="+mj-ea"/>
              </a:rPr>
              <a:t>オペレータ</a:t>
            </a:r>
            <a:endParaRPr kumimoji="1" lang="en-US" altLang="ja-JP" sz="1100" spc="50" dirty="0" smtClean="0">
              <a:ln w="11430"/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100" spc="50" dirty="0" smtClean="0">
                <a:ln w="11430"/>
                <a:solidFill>
                  <a:schemeClr val="tx1"/>
                </a:solidFill>
                <a:latin typeface="+mj-ea"/>
                <a:ea typeface="+mj-ea"/>
              </a:rPr>
              <a:t>（日本人）</a:t>
            </a:r>
            <a:endParaRPr kumimoji="1" lang="en-US" altLang="ja-JP" sz="1100" spc="50" dirty="0" smtClean="0">
              <a:ln w="11430"/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1913862" y="867334"/>
            <a:ext cx="1127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spc="50" dirty="0" smtClean="0">
                <a:ln w="11430"/>
                <a:solidFill>
                  <a:schemeClr val="tx1"/>
                </a:solidFill>
                <a:latin typeface="+mj-ea"/>
                <a:ea typeface="+mj-ea"/>
              </a:rPr>
              <a:t>利用者</a:t>
            </a:r>
            <a:endParaRPr kumimoji="1" lang="en-US" altLang="ja-JP" sz="1100" spc="50" dirty="0" smtClean="0">
              <a:ln w="11430"/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100" spc="50" dirty="0" smtClean="0">
                <a:ln w="11430"/>
                <a:solidFill>
                  <a:schemeClr val="tx1"/>
                </a:solidFill>
                <a:latin typeface="+mj-ea"/>
                <a:ea typeface="+mj-ea"/>
              </a:rPr>
              <a:t>（訪日外国人）</a:t>
            </a:r>
            <a:endParaRPr kumimoji="1" lang="en-US" altLang="ja-JP" sz="1100" spc="50" dirty="0" smtClean="0">
              <a:ln w="11430"/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89" name="直線コネクタ 88"/>
          <p:cNvCxnSpPr/>
          <p:nvPr/>
        </p:nvCxnSpPr>
        <p:spPr bwMode="auto">
          <a:xfrm>
            <a:off x="6309945" y="1552353"/>
            <a:ext cx="0" cy="306217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4" name="テキスト ボックス 93"/>
          <p:cNvSpPr txBox="1"/>
          <p:nvPr/>
        </p:nvSpPr>
        <p:spPr>
          <a:xfrm>
            <a:off x="5858540" y="2801687"/>
            <a:ext cx="902811" cy="523220"/>
          </a:xfrm>
          <a:prstGeom prst="rect">
            <a:avLst/>
          </a:prstGeom>
          <a:solidFill>
            <a:srgbClr val="CCCCFF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tx1"/>
                </a:solidFill>
                <a:latin typeface="+mn-ea"/>
                <a:ea typeface="+mn-ea"/>
              </a:rPr>
              <a:t>RubyBox</a:t>
            </a:r>
            <a:endParaRPr kumimoji="1" lang="en-US" altLang="ja-JP" sz="1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ja-JP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自動応答</a:t>
            </a:r>
          </a:p>
        </p:txBody>
      </p:sp>
      <p:cxnSp>
        <p:nvCxnSpPr>
          <p:cNvPr id="102" name="直線コネクタ 101"/>
          <p:cNvCxnSpPr/>
          <p:nvPr/>
        </p:nvCxnSpPr>
        <p:spPr bwMode="auto">
          <a:xfrm>
            <a:off x="8472945" y="4529470"/>
            <a:ext cx="0" cy="105616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95" name="テキスト ボックス 94"/>
          <p:cNvSpPr txBox="1"/>
          <p:nvPr/>
        </p:nvSpPr>
        <p:spPr>
          <a:xfrm>
            <a:off x="8092072" y="4772257"/>
            <a:ext cx="761747" cy="523220"/>
          </a:xfrm>
          <a:prstGeom prst="rect">
            <a:avLst/>
          </a:prstGeom>
          <a:solidFill>
            <a:srgbClr val="CCCCFF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ｵﾍﾟﾚｰﾀ</a:t>
            </a:r>
            <a:endParaRPr kumimoji="1" lang="en-US" altLang="ja-JP" sz="1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ja-JP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応答</a:t>
            </a:r>
          </a:p>
        </p:txBody>
      </p:sp>
      <p:sp>
        <p:nvSpPr>
          <p:cNvPr id="114" name="タイトル 71"/>
          <p:cNvSpPr>
            <a:spLocks noGrp="1"/>
          </p:cNvSpPr>
          <p:nvPr>
            <p:ph type="title"/>
          </p:nvPr>
        </p:nvSpPr>
        <p:spPr>
          <a:xfrm>
            <a:off x="463550" y="201613"/>
            <a:ext cx="926857" cy="452432"/>
          </a:xfrm>
        </p:spPr>
        <p:txBody>
          <a:bodyPr/>
          <a:lstStyle/>
          <a:p>
            <a:r>
              <a:rPr lang="en-US" altLang="ja-JP" dirty="0" smtClean="0"/>
              <a:t>-</a:t>
            </a:r>
            <a:r>
              <a:rPr lang="ja-JP" altLang="en-US" dirty="0" smtClean="0"/>
              <a:t>７</a:t>
            </a:r>
            <a:r>
              <a:rPr lang="en-US" altLang="ja-JP" dirty="0" smtClean="0"/>
              <a:t>.</a:t>
            </a:r>
            <a:r>
              <a:rPr lang="ja-JP" altLang="en-US" sz="2400" dirty="0"/>
              <a:t>　</a:t>
            </a:r>
            <a:endParaRPr lang="ja-JP" altLang="en-US" dirty="0">
              <a:latin typeface="+mn-ea"/>
              <a:ea typeface="+mn-ea"/>
            </a:endParaRPr>
          </a:p>
        </p:txBody>
      </p:sp>
      <p:sp>
        <p:nvSpPr>
          <p:cNvPr id="115" name="Text Box 5"/>
          <p:cNvSpPr txBox="1">
            <a:spLocks noChangeArrowheads="1"/>
          </p:cNvSpPr>
          <p:nvPr/>
        </p:nvSpPr>
        <p:spPr bwMode="auto">
          <a:xfrm>
            <a:off x="155575" y="7938"/>
            <a:ext cx="709613" cy="7842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10800" rIns="54000" bIns="10800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2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1105786" y="10633"/>
            <a:ext cx="5719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多言語応答システム使用例</a:t>
            </a:r>
            <a:endParaRPr lang="en-US" altLang="ja-JP" sz="2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　　　　　　　　　　　　　（電車乗車時の忘れ物問合せ）</a:t>
            </a:r>
            <a:endParaRPr kumimoji="1" lang="ja-JP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2278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5"/>
          <p:cNvSpPr txBox="1">
            <a:spLocks noChangeArrowheads="1"/>
          </p:cNvSpPr>
          <p:nvPr/>
        </p:nvSpPr>
        <p:spPr bwMode="auto">
          <a:xfrm>
            <a:off x="287079" y="2247042"/>
            <a:ext cx="410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/>
            <a:r>
              <a:rPr lang="en-US" altLang="ja-JP" sz="2000" i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Contents5.</a:t>
            </a:r>
            <a:r>
              <a:rPr lang="en-US" altLang="ja-JP" sz="200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Summary</a:t>
            </a:r>
          </a:p>
        </p:txBody>
      </p:sp>
    </p:spTree>
    <p:extLst>
      <p:ext uri="{BB962C8B-B14F-4D97-AF65-F5344CB8AC3E}">
        <p14:creationId xmlns:p14="http://schemas.microsoft.com/office/powerpoint/2010/main" val="415917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Text Box 35"/>
          <p:cNvSpPr txBox="1">
            <a:spLocks noChangeArrowheads="1"/>
          </p:cNvSpPr>
          <p:nvPr/>
        </p:nvSpPr>
        <p:spPr bwMode="auto">
          <a:xfrm>
            <a:off x="352425" y="917974"/>
            <a:ext cx="36195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algn="l" eaLnBrk="1" hangingPunct="1"/>
            <a:r>
              <a:rPr lang="en-US" altLang="ja-JP" sz="3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ＭＳ Ｐゴシック" charset="-128"/>
              </a:rPr>
              <a:t>Contents</a:t>
            </a:r>
          </a:p>
        </p:txBody>
      </p:sp>
      <p:sp>
        <p:nvSpPr>
          <p:cNvPr id="36870" name="Text Box 36"/>
          <p:cNvSpPr txBox="1">
            <a:spLocks noChangeArrowheads="1"/>
          </p:cNvSpPr>
          <p:nvPr/>
        </p:nvSpPr>
        <p:spPr bwMode="auto">
          <a:xfrm>
            <a:off x="1622425" y="2317239"/>
            <a:ext cx="47320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ja-JP" sz="45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ＭＳ Ｐゴシック" charset="-128"/>
              </a:rPr>
              <a:t>2</a:t>
            </a:r>
            <a:endParaRPr lang="en-US" altLang="ja-JP" sz="45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ＭＳ Ｐゴシック" charset="-128"/>
            </a:endParaRPr>
          </a:p>
        </p:txBody>
      </p:sp>
      <p:sp>
        <p:nvSpPr>
          <p:cNvPr id="36871" name="Text Box 37"/>
          <p:cNvSpPr txBox="1">
            <a:spLocks noChangeArrowheads="1"/>
          </p:cNvSpPr>
          <p:nvPr/>
        </p:nvSpPr>
        <p:spPr bwMode="auto">
          <a:xfrm>
            <a:off x="2265363" y="1815236"/>
            <a:ext cx="6767512" cy="42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ja-JP" sz="2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Sensing</a:t>
            </a:r>
            <a:r>
              <a:rPr lang="ja-JP" altLang="en-US" sz="2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2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&amp; Connective </a:t>
            </a:r>
            <a:r>
              <a:rPr lang="ja-JP" altLang="en-US" sz="2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2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</a:t>
            </a:r>
            <a:endParaRPr lang="ja-JP" altLang="en-US" sz="2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872" name="Text Box 38"/>
          <p:cNvSpPr txBox="1">
            <a:spLocks noChangeArrowheads="1"/>
          </p:cNvSpPr>
          <p:nvPr/>
        </p:nvSpPr>
        <p:spPr bwMode="auto">
          <a:xfrm>
            <a:off x="1622425" y="3010713"/>
            <a:ext cx="47320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ja-JP" sz="45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ＭＳ Ｐゴシック" charset="-128"/>
              </a:rPr>
              <a:t>3</a:t>
            </a:r>
            <a:endParaRPr lang="en-US" altLang="ja-JP" sz="45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ＭＳ Ｐゴシック" charset="-128"/>
            </a:endParaRPr>
          </a:p>
        </p:txBody>
      </p:sp>
      <p:sp>
        <p:nvSpPr>
          <p:cNvPr id="36873" name="Text Box 39"/>
          <p:cNvSpPr txBox="1">
            <a:spLocks noChangeArrowheads="1"/>
          </p:cNvSpPr>
          <p:nvPr/>
        </p:nvSpPr>
        <p:spPr bwMode="auto">
          <a:xfrm>
            <a:off x="2280335" y="2495363"/>
            <a:ext cx="6408595" cy="42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ja-JP" sz="2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Drive Computing Solution</a:t>
            </a:r>
          </a:p>
        </p:txBody>
      </p:sp>
      <p:sp>
        <p:nvSpPr>
          <p:cNvPr id="36874" name="Rectangle 43"/>
          <p:cNvSpPr>
            <a:spLocks noChangeArrowheads="1"/>
          </p:cNvSpPr>
          <p:nvPr/>
        </p:nvSpPr>
        <p:spPr bwMode="auto">
          <a:xfrm flipV="1">
            <a:off x="0" y="2711293"/>
            <a:ext cx="1562100" cy="30162"/>
          </a:xfrm>
          <a:prstGeom prst="rect">
            <a:avLst/>
          </a:prstGeom>
          <a:gradFill rotWithShape="0">
            <a:gsLst>
              <a:gs pos="0">
                <a:srgbClr val="686868"/>
              </a:gs>
              <a:gs pos="100000">
                <a:srgbClr val="EDEDE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/>
          <a:p>
            <a:pPr algn="l"/>
            <a:endParaRPr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875" name="Rectangle 44"/>
          <p:cNvSpPr>
            <a:spLocks noChangeArrowheads="1"/>
          </p:cNvSpPr>
          <p:nvPr/>
        </p:nvSpPr>
        <p:spPr bwMode="auto">
          <a:xfrm flipV="1">
            <a:off x="0" y="3418415"/>
            <a:ext cx="1562100" cy="30162"/>
          </a:xfrm>
          <a:prstGeom prst="rect">
            <a:avLst/>
          </a:prstGeom>
          <a:gradFill rotWithShape="0">
            <a:gsLst>
              <a:gs pos="0">
                <a:srgbClr val="686868"/>
              </a:gs>
              <a:gs pos="100000">
                <a:srgbClr val="EDEDE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/>
          <a:p>
            <a:pPr algn="l"/>
            <a:endParaRPr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876" name="Text Box 46"/>
          <p:cNvSpPr txBox="1">
            <a:spLocks noChangeArrowheads="1"/>
          </p:cNvSpPr>
          <p:nvPr/>
        </p:nvSpPr>
        <p:spPr bwMode="auto">
          <a:xfrm>
            <a:off x="1609725" y="3709920"/>
            <a:ext cx="47320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ja-JP" sz="45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ＭＳ Ｐゴシック" charset="-128"/>
              </a:rPr>
              <a:t>4</a:t>
            </a:r>
            <a:endParaRPr lang="en-US" altLang="ja-JP" sz="45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ＭＳ Ｐゴシック" charset="-128"/>
            </a:endParaRPr>
          </a:p>
        </p:txBody>
      </p:sp>
      <p:sp>
        <p:nvSpPr>
          <p:cNvPr id="36877" name="Rectangle 47"/>
          <p:cNvSpPr>
            <a:spLocks noChangeArrowheads="1"/>
          </p:cNvSpPr>
          <p:nvPr/>
        </p:nvSpPr>
        <p:spPr bwMode="auto">
          <a:xfrm flipV="1">
            <a:off x="-12700" y="4117622"/>
            <a:ext cx="1562100" cy="30162"/>
          </a:xfrm>
          <a:prstGeom prst="rect">
            <a:avLst/>
          </a:prstGeom>
          <a:gradFill rotWithShape="0">
            <a:gsLst>
              <a:gs pos="0">
                <a:srgbClr val="686868"/>
              </a:gs>
              <a:gs pos="100000">
                <a:srgbClr val="EDEDE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/>
          <a:p>
            <a:pPr algn="l"/>
            <a:endParaRPr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878" name="Text Box 48"/>
          <p:cNvSpPr txBox="1">
            <a:spLocks noChangeArrowheads="1"/>
          </p:cNvSpPr>
          <p:nvPr/>
        </p:nvSpPr>
        <p:spPr bwMode="auto">
          <a:xfrm>
            <a:off x="2265363" y="3191175"/>
            <a:ext cx="6707187" cy="42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ja-JP" sz="2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Drive Control Solution</a:t>
            </a:r>
            <a:endParaRPr lang="ja-JP" altLang="en-US" sz="2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879" name="Text Box 46"/>
          <p:cNvSpPr txBox="1">
            <a:spLocks noChangeArrowheads="1"/>
          </p:cNvSpPr>
          <p:nvPr/>
        </p:nvSpPr>
        <p:spPr bwMode="auto">
          <a:xfrm>
            <a:off x="1622425" y="4382448"/>
            <a:ext cx="47320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ja-JP" sz="45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ＭＳ Ｐゴシック" charset="-128"/>
              </a:rPr>
              <a:t>5</a:t>
            </a:r>
            <a:endParaRPr lang="en-US" altLang="ja-JP" sz="45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ＭＳ Ｐゴシック" charset="-128"/>
            </a:endParaRPr>
          </a:p>
        </p:txBody>
      </p:sp>
      <p:sp>
        <p:nvSpPr>
          <p:cNvPr id="36880" name="Rectangle 47"/>
          <p:cNvSpPr>
            <a:spLocks noChangeArrowheads="1"/>
          </p:cNvSpPr>
          <p:nvPr/>
        </p:nvSpPr>
        <p:spPr bwMode="auto">
          <a:xfrm flipV="1">
            <a:off x="0" y="4790150"/>
            <a:ext cx="1562100" cy="30162"/>
          </a:xfrm>
          <a:prstGeom prst="rect">
            <a:avLst/>
          </a:prstGeom>
          <a:gradFill rotWithShape="0">
            <a:gsLst>
              <a:gs pos="0">
                <a:srgbClr val="686868"/>
              </a:gs>
              <a:gs pos="100000">
                <a:srgbClr val="EDEDE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/>
          <a:p>
            <a:pPr algn="l"/>
            <a:endParaRPr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881" name="Text Box 48"/>
          <p:cNvSpPr txBox="1">
            <a:spLocks noChangeArrowheads="1"/>
          </p:cNvSpPr>
          <p:nvPr/>
        </p:nvSpPr>
        <p:spPr bwMode="auto">
          <a:xfrm>
            <a:off x="2278063" y="4518807"/>
            <a:ext cx="6707187" cy="42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ja-JP" sz="2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Safety &amp; Design Solution</a:t>
            </a:r>
            <a:endParaRPr lang="ja-JP" altLang="en-US" sz="2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 Box 36"/>
          <p:cNvSpPr txBox="1">
            <a:spLocks noChangeArrowheads="1"/>
          </p:cNvSpPr>
          <p:nvPr/>
        </p:nvSpPr>
        <p:spPr bwMode="auto">
          <a:xfrm>
            <a:off x="1624697" y="1637111"/>
            <a:ext cx="47320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ja-JP" sz="45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ＭＳ Ｐゴシック" charset="-128"/>
              </a:rPr>
              <a:t>1</a:t>
            </a:r>
          </a:p>
        </p:txBody>
      </p:sp>
      <p:sp>
        <p:nvSpPr>
          <p:cNvPr id="19" name="Text Box 37"/>
          <p:cNvSpPr txBox="1">
            <a:spLocks noChangeArrowheads="1"/>
          </p:cNvSpPr>
          <p:nvPr/>
        </p:nvSpPr>
        <p:spPr bwMode="auto">
          <a:xfrm>
            <a:off x="2280335" y="5242468"/>
            <a:ext cx="5951537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ja-JP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Virtual Model </a:t>
            </a:r>
            <a:r>
              <a:rPr lang="en-US" altLang="ja-JP" sz="2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 </a:t>
            </a:r>
            <a:endParaRPr lang="ja-JP" altLang="en-US" sz="2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43"/>
          <p:cNvSpPr>
            <a:spLocks noChangeArrowheads="1"/>
          </p:cNvSpPr>
          <p:nvPr/>
        </p:nvSpPr>
        <p:spPr bwMode="auto">
          <a:xfrm flipV="1">
            <a:off x="2272" y="2031165"/>
            <a:ext cx="1562100" cy="30162"/>
          </a:xfrm>
          <a:prstGeom prst="rect">
            <a:avLst/>
          </a:prstGeom>
          <a:gradFill rotWithShape="0">
            <a:gsLst>
              <a:gs pos="0">
                <a:srgbClr val="686868"/>
              </a:gs>
              <a:gs pos="100000">
                <a:srgbClr val="EDEDE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/>
          <a:p>
            <a:pPr algn="l"/>
            <a:endParaRPr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 Box 46"/>
          <p:cNvSpPr txBox="1">
            <a:spLocks noChangeArrowheads="1"/>
          </p:cNvSpPr>
          <p:nvPr/>
        </p:nvSpPr>
        <p:spPr bwMode="auto">
          <a:xfrm>
            <a:off x="1624697" y="5653984"/>
            <a:ext cx="47320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ja-JP" sz="45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ＭＳ Ｐゴシック" charset="-128"/>
              </a:rPr>
              <a:t>7</a:t>
            </a:r>
            <a:endParaRPr lang="en-US" altLang="ja-JP" sz="45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ＭＳ Ｐゴシック" charset="-128"/>
            </a:endParaRPr>
          </a:p>
        </p:txBody>
      </p:sp>
      <p:sp>
        <p:nvSpPr>
          <p:cNvPr id="22" name="Rectangle 47"/>
          <p:cNvSpPr>
            <a:spLocks noChangeArrowheads="1"/>
          </p:cNvSpPr>
          <p:nvPr/>
        </p:nvSpPr>
        <p:spPr bwMode="auto">
          <a:xfrm flipV="1">
            <a:off x="2272" y="6061686"/>
            <a:ext cx="1562100" cy="30162"/>
          </a:xfrm>
          <a:prstGeom prst="rect">
            <a:avLst/>
          </a:prstGeom>
          <a:gradFill rotWithShape="0">
            <a:gsLst>
              <a:gs pos="0">
                <a:srgbClr val="686868"/>
              </a:gs>
              <a:gs pos="100000">
                <a:srgbClr val="EDEDE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/>
          <a:p>
            <a:pPr algn="l"/>
            <a:endParaRPr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 Box 48"/>
          <p:cNvSpPr txBox="1">
            <a:spLocks noChangeArrowheads="1"/>
          </p:cNvSpPr>
          <p:nvPr/>
        </p:nvSpPr>
        <p:spPr bwMode="auto">
          <a:xfrm>
            <a:off x="2280335" y="5840032"/>
            <a:ext cx="6707187" cy="42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ja-JP" sz="2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Summary</a:t>
            </a:r>
            <a:endParaRPr lang="en-US" altLang="ja-JP" sz="2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 Box 46"/>
          <p:cNvSpPr txBox="1">
            <a:spLocks noChangeArrowheads="1"/>
          </p:cNvSpPr>
          <p:nvPr/>
        </p:nvSpPr>
        <p:spPr bwMode="auto">
          <a:xfrm>
            <a:off x="1622425" y="5028462"/>
            <a:ext cx="47320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ja-JP" sz="45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ＭＳ Ｐゴシック" charset="-128"/>
              </a:rPr>
              <a:t>6</a:t>
            </a:r>
            <a:endParaRPr lang="en-US" altLang="ja-JP" sz="45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ＭＳ Ｐゴシック" charset="-128"/>
            </a:endParaRPr>
          </a:p>
        </p:txBody>
      </p:sp>
      <p:sp>
        <p:nvSpPr>
          <p:cNvPr id="25" name="Rectangle 47"/>
          <p:cNvSpPr>
            <a:spLocks noChangeArrowheads="1"/>
          </p:cNvSpPr>
          <p:nvPr/>
        </p:nvSpPr>
        <p:spPr bwMode="auto">
          <a:xfrm flipV="1">
            <a:off x="0" y="5436164"/>
            <a:ext cx="1562100" cy="30162"/>
          </a:xfrm>
          <a:prstGeom prst="rect">
            <a:avLst/>
          </a:prstGeom>
          <a:gradFill rotWithShape="0">
            <a:gsLst>
              <a:gs pos="0">
                <a:srgbClr val="686868"/>
              </a:gs>
              <a:gs pos="100000">
                <a:srgbClr val="EDEDE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/>
          <a:p>
            <a:pPr algn="l"/>
            <a:endParaRPr lang="ja-JP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 Box 48"/>
          <p:cNvSpPr txBox="1">
            <a:spLocks noChangeArrowheads="1"/>
          </p:cNvSpPr>
          <p:nvPr/>
        </p:nvSpPr>
        <p:spPr bwMode="auto">
          <a:xfrm>
            <a:off x="2278063" y="3827317"/>
            <a:ext cx="6707187" cy="42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ja-JP" sz="2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HMI Solution</a:t>
            </a:r>
            <a:endParaRPr lang="en-US" altLang="ja-JP" sz="2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63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387" y="5295380"/>
            <a:ext cx="1009650" cy="1024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07" y="2811539"/>
            <a:ext cx="538163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47" y="4825577"/>
            <a:ext cx="892055" cy="892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角丸四角形 8"/>
          <p:cNvSpPr/>
          <p:nvPr/>
        </p:nvSpPr>
        <p:spPr bwMode="auto">
          <a:xfrm>
            <a:off x="1315147" y="1057079"/>
            <a:ext cx="6529642" cy="1685387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dirty="0"/>
          </a:p>
        </p:txBody>
      </p:sp>
      <p:sp>
        <p:nvSpPr>
          <p:cNvPr id="35" name="Rectangle 6"/>
          <p:cNvSpPr>
            <a:spLocks noChangeArrowheads="1"/>
          </p:cNvSpPr>
          <p:nvPr/>
        </p:nvSpPr>
        <p:spPr bwMode="auto">
          <a:xfrm>
            <a:off x="528703" y="210734"/>
            <a:ext cx="6394611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超</a:t>
            </a:r>
            <a:r>
              <a:rPr lang="en-US" altLang="ja-JP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L</a:t>
            </a:r>
            <a:r>
              <a:rPr lang="ja-JP" altLang="en-US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の</a:t>
            </a:r>
            <a:r>
              <a:rPr lang="en-US" altLang="ja-JP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ADAS</a:t>
            </a:r>
            <a:r>
              <a:rPr lang="ja-JP" altLang="en-US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ソリューション　</a:t>
            </a:r>
            <a:r>
              <a:rPr lang="en-US" altLang="ja-JP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(1)</a:t>
            </a:r>
            <a:r>
              <a:rPr lang="ja-JP" altLang="en-US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　</a:t>
            </a:r>
            <a:endParaRPr lang="en-US" altLang="ja-JP" dirty="0">
              <a:solidFill>
                <a:schemeClr val="tx1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5" name="雲 4"/>
          <p:cNvSpPr/>
          <p:nvPr/>
        </p:nvSpPr>
        <p:spPr bwMode="auto">
          <a:xfrm>
            <a:off x="1507432" y="1133372"/>
            <a:ext cx="5772004" cy="1189127"/>
          </a:xfrm>
          <a:prstGeom prst="cloud">
            <a:avLst/>
          </a:prstGeom>
          <a:solidFill>
            <a:schemeClr val="bg1"/>
          </a:solidFill>
          <a:ln w="222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t" anchorCtr="1">
            <a:noAutofit/>
          </a:bodyPr>
          <a:lstStyle/>
          <a:p>
            <a:pPr algn="ctr"/>
            <a:r>
              <a:rPr kumimoji="1" lang="ja-JP" altLang="en-US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サービスクラウド</a:t>
            </a:r>
            <a:endParaRPr kumimoji="1" lang="ja-JP" altLang="en-US" sz="16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1 つの角を切り取った四角形 6"/>
          <p:cNvSpPr/>
          <p:nvPr/>
        </p:nvSpPr>
        <p:spPr bwMode="auto">
          <a:xfrm>
            <a:off x="2322081" y="1407256"/>
            <a:ext cx="859810" cy="417671"/>
          </a:xfrm>
          <a:prstGeom prst="snip1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1 つの角を切り取った四角形 1"/>
          <p:cNvSpPr/>
          <p:nvPr/>
        </p:nvSpPr>
        <p:spPr bwMode="auto">
          <a:xfrm>
            <a:off x="2254160" y="1519099"/>
            <a:ext cx="859810" cy="417671"/>
          </a:xfrm>
          <a:prstGeom prst="snip1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音声</a:t>
            </a:r>
            <a:endParaRPr kumimoji="1" lang="ja-JP" altLang="en-US" sz="14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07432" y="826247"/>
            <a:ext cx="5979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8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IoT</a:t>
            </a:r>
            <a:endParaRPr kumimoji="1" lang="ja-JP" altLang="en-US" sz="18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フローチャート : 磁気ディスク 7"/>
          <p:cNvSpPr/>
          <p:nvPr/>
        </p:nvSpPr>
        <p:spPr bwMode="auto">
          <a:xfrm>
            <a:off x="6569715" y="1420042"/>
            <a:ext cx="1120752" cy="871737"/>
          </a:xfrm>
          <a:prstGeom prst="flowChartMagneticDisk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Big</a:t>
            </a:r>
            <a:r>
              <a:rPr kumimoji="1"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データ</a:t>
            </a:r>
            <a:endParaRPr kumimoji="1" lang="ja-JP" altLang="en-US" sz="14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1 つの角を切り取った四角形 11"/>
          <p:cNvSpPr/>
          <p:nvPr/>
        </p:nvSpPr>
        <p:spPr bwMode="auto">
          <a:xfrm>
            <a:off x="5175549" y="1519171"/>
            <a:ext cx="1213187" cy="417671"/>
          </a:xfrm>
          <a:prstGeom prst="snip1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マッピングデータ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" name="フローチャート : 複数書類 12"/>
          <p:cNvSpPr/>
          <p:nvPr/>
        </p:nvSpPr>
        <p:spPr bwMode="auto">
          <a:xfrm>
            <a:off x="3359179" y="1746051"/>
            <a:ext cx="983449" cy="709685"/>
          </a:xfrm>
          <a:prstGeom prst="flowChartMultidocumen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自動運転</a:t>
            </a:r>
            <a:endParaRPr kumimoji="1" lang="en-US" altLang="ja-JP" sz="12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テストシナリオ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1" name="フローチャート : 順次アクセス記憶 20"/>
          <p:cNvSpPr/>
          <p:nvPr/>
        </p:nvSpPr>
        <p:spPr bwMode="auto">
          <a:xfrm>
            <a:off x="4579968" y="2528644"/>
            <a:ext cx="1050877" cy="371497"/>
          </a:xfrm>
          <a:prstGeom prst="flowChartMagneticTape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セキュリティ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129628"/>
              </p:ext>
            </p:extLst>
          </p:nvPr>
        </p:nvGraphicFramePr>
        <p:xfrm>
          <a:off x="3848453" y="3839202"/>
          <a:ext cx="17196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5" name="ビットマップ イメージ" r:id="rId7" imgW="2715004" imgH="714286" progId="PBrush">
                  <p:embed/>
                </p:oleObj>
              </mc:Choice>
              <mc:Fallback>
                <p:oleObj name="ビットマップ イメージ" r:id="rId7" imgW="2715004" imgH="714286" progId="PBrush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8453" y="3839202"/>
                        <a:ext cx="171960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11"/>
          <p:cNvSpPr txBox="1">
            <a:spLocks noChangeArrowheads="1"/>
          </p:cNvSpPr>
          <p:nvPr/>
        </p:nvSpPr>
        <p:spPr bwMode="auto">
          <a:xfrm>
            <a:off x="3760023" y="4234884"/>
            <a:ext cx="1502839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ja-JP" sz="105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GPS</a:t>
            </a:r>
            <a:r>
              <a:rPr lang="ja-JP" altLang="en-US" sz="105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位置情報</a:t>
            </a:r>
          </a:p>
          <a:p>
            <a:pPr>
              <a:lnSpc>
                <a:spcPct val="100000"/>
              </a:lnSpc>
            </a:pPr>
            <a:r>
              <a:rPr lang="ja-JP" altLang="en-US" sz="105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速度、ブレーキ</a:t>
            </a:r>
            <a:r>
              <a:rPr lang="ja-JP" altLang="en-US" sz="105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情報</a:t>
            </a:r>
            <a:endParaRPr lang="en-US" altLang="ja-JP" sz="105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00000"/>
              </a:lnSpc>
            </a:pPr>
            <a:r>
              <a:rPr lang="ja-JP" altLang="en-US" sz="105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センサ</a:t>
            </a:r>
            <a:endParaRPr lang="ja-JP" altLang="en-US" sz="105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41" name="Picture 96" descr="c4-05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669" y="4839778"/>
            <a:ext cx="2837210" cy="135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90"/>
          <p:cNvGrpSpPr>
            <a:grpSpLocks/>
          </p:cNvGrpSpPr>
          <p:nvPr/>
        </p:nvGrpSpPr>
        <p:grpSpPr bwMode="auto">
          <a:xfrm>
            <a:off x="2544047" y="5034485"/>
            <a:ext cx="2180946" cy="899799"/>
            <a:chOff x="0" y="1423"/>
            <a:chExt cx="5760" cy="2413"/>
          </a:xfrm>
        </p:grpSpPr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0" y="3211"/>
              <a:ext cx="5760" cy="91"/>
              <a:chOff x="0" y="3211"/>
              <a:chExt cx="6032" cy="91"/>
            </a:xfrm>
          </p:grpSpPr>
          <p:sp>
            <p:nvSpPr>
              <p:cNvPr id="115" name="Rectangle 11" descr="大理石 (白)"/>
              <p:cNvSpPr>
                <a:spLocks noChangeArrowheads="1"/>
              </p:cNvSpPr>
              <p:nvPr/>
            </p:nvSpPr>
            <p:spPr bwMode="auto">
              <a:xfrm>
                <a:off x="0" y="3218"/>
                <a:ext cx="754" cy="84"/>
              </a:xfrm>
              <a:prstGeom prst="rect">
                <a:avLst/>
              </a:prstGeom>
              <a:blipFill dpi="0" rotWithShape="1">
                <a:blip r:embed="rId10"/>
                <a:srcRect/>
                <a:tile tx="0" ty="0" sx="100000" sy="100000" flip="none" algn="tl"/>
              </a:blipFill>
              <a:ln w="28575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6" name="Rectangle 12" descr="大理石 (白)"/>
              <p:cNvSpPr>
                <a:spLocks noChangeArrowheads="1"/>
              </p:cNvSpPr>
              <p:nvPr/>
            </p:nvSpPr>
            <p:spPr bwMode="auto">
              <a:xfrm>
                <a:off x="754" y="3217"/>
                <a:ext cx="754" cy="84"/>
              </a:xfrm>
              <a:prstGeom prst="rect">
                <a:avLst/>
              </a:prstGeom>
              <a:blipFill dpi="0" rotWithShape="1">
                <a:blip r:embed="rId10"/>
                <a:srcRect/>
                <a:tile tx="0" ty="0" sx="100000" sy="100000" flip="none" algn="tl"/>
              </a:blipFill>
              <a:ln w="28575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7" name="Rectangle 13" descr="大理石 (白)"/>
              <p:cNvSpPr>
                <a:spLocks noChangeArrowheads="1"/>
              </p:cNvSpPr>
              <p:nvPr/>
            </p:nvSpPr>
            <p:spPr bwMode="auto">
              <a:xfrm>
                <a:off x="1508" y="3216"/>
                <a:ext cx="754" cy="84"/>
              </a:xfrm>
              <a:prstGeom prst="rect">
                <a:avLst/>
              </a:prstGeom>
              <a:blipFill dpi="0" rotWithShape="1">
                <a:blip r:embed="rId10"/>
                <a:srcRect/>
                <a:tile tx="0" ty="0" sx="100000" sy="100000" flip="none" algn="tl"/>
              </a:blipFill>
              <a:ln w="28575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8" name="Rectangle 14" descr="大理石 (白)"/>
              <p:cNvSpPr>
                <a:spLocks noChangeArrowheads="1"/>
              </p:cNvSpPr>
              <p:nvPr/>
            </p:nvSpPr>
            <p:spPr bwMode="auto">
              <a:xfrm>
                <a:off x="2262" y="3215"/>
                <a:ext cx="754" cy="84"/>
              </a:xfrm>
              <a:prstGeom prst="rect">
                <a:avLst/>
              </a:prstGeom>
              <a:blipFill dpi="0" rotWithShape="1">
                <a:blip r:embed="rId10"/>
                <a:srcRect/>
                <a:tile tx="0" ty="0" sx="100000" sy="100000" flip="none" algn="tl"/>
              </a:blipFill>
              <a:ln w="28575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9" name="Rectangle 15" descr="大理石 (白)"/>
              <p:cNvSpPr>
                <a:spLocks noChangeArrowheads="1"/>
              </p:cNvSpPr>
              <p:nvPr/>
            </p:nvSpPr>
            <p:spPr bwMode="auto">
              <a:xfrm>
                <a:off x="3016" y="3214"/>
                <a:ext cx="754" cy="84"/>
              </a:xfrm>
              <a:prstGeom prst="rect">
                <a:avLst/>
              </a:prstGeom>
              <a:blipFill dpi="0" rotWithShape="1">
                <a:blip r:embed="rId10"/>
                <a:srcRect/>
                <a:tile tx="0" ty="0" sx="100000" sy="100000" flip="none" algn="tl"/>
              </a:blipFill>
              <a:ln w="28575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20" name="Rectangle 16" descr="大理石 (白)"/>
              <p:cNvSpPr>
                <a:spLocks noChangeArrowheads="1"/>
              </p:cNvSpPr>
              <p:nvPr/>
            </p:nvSpPr>
            <p:spPr bwMode="auto">
              <a:xfrm>
                <a:off x="3770" y="3213"/>
                <a:ext cx="754" cy="84"/>
              </a:xfrm>
              <a:prstGeom prst="rect">
                <a:avLst/>
              </a:prstGeom>
              <a:blipFill dpi="0" rotWithShape="1">
                <a:blip r:embed="rId10"/>
                <a:srcRect/>
                <a:tile tx="0" ty="0" sx="100000" sy="100000" flip="none" algn="tl"/>
              </a:blipFill>
              <a:ln w="28575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21" name="Rectangle 17" descr="大理石 (白)"/>
              <p:cNvSpPr>
                <a:spLocks noChangeArrowheads="1"/>
              </p:cNvSpPr>
              <p:nvPr/>
            </p:nvSpPr>
            <p:spPr bwMode="auto">
              <a:xfrm>
                <a:off x="4524" y="3212"/>
                <a:ext cx="754" cy="84"/>
              </a:xfrm>
              <a:prstGeom prst="rect">
                <a:avLst/>
              </a:prstGeom>
              <a:blipFill dpi="0" rotWithShape="1">
                <a:blip r:embed="rId10"/>
                <a:srcRect/>
                <a:tile tx="0" ty="0" sx="100000" sy="100000" flip="none" algn="tl"/>
              </a:blipFill>
              <a:ln w="28575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22" name="Rectangle 18" descr="大理石 (白)"/>
              <p:cNvSpPr>
                <a:spLocks noChangeArrowheads="1"/>
              </p:cNvSpPr>
              <p:nvPr/>
            </p:nvSpPr>
            <p:spPr bwMode="auto">
              <a:xfrm>
                <a:off x="5278" y="3211"/>
                <a:ext cx="754" cy="84"/>
              </a:xfrm>
              <a:prstGeom prst="rect">
                <a:avLst/>
              </a:prstGeom>
              <a:blipFill dpi="0" rotWithShape="1">
                <a:blip r:embed="rId10"/>
                <a:srcRect/>
                <a:tile tx="0" ty="0" sx="100000" sy="100000" flip="none" algn="tl"/>
              </a:blipFill>
              <a:ln w="28575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44" name="Rectangle 19" descr="みかげ石"/>
            <p:cNvSpPr>
              <a:spLocks noChangeArrowheads="1"/>
            </p:cNvSpPr>
            <p:nvPr/>
          </p:nvSpPr>
          <p:spPr bwMode="auto">
            <a:xfrm>
              <a:off x="0" y="3306"/>
              <a:ext cx="5760" cy="518"/>
            </a:xfrm>
            <a:prstGeom prst="rect">
              <a:avLst/>
            </a:prstGeom>
            <a:blipFill dpi="0" rotWithShape="1">
              <a:blip r:embed="rId11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45" name="Rectangle 20"/>
            <p:cNvSpPr>
              <a:spLocks noChangeArrowheads="1"/>
            </p:cNvSpPr>
            <p:nvPr/>
          </p:nvSpPr>
          <p:spPr bwMode="auto">
            <a:xfrm>
              <a:off x="0" y="3318"/>
              <a:ext cx="5760" cy="518"/>
            </a:xfrm>
            <a:prstGeom prst="rect">
              <a:avLst/>
            </a:prstGeom>
            <a:gradFill rotWithShape="1">
              <a:gsLst>
                <a:gs pos="0">
                  <a:srgbClr val="DDDDDD">
                    <a:alpha val="50000"/>
                  </a:srgbClr>
                </a:gs>
                <a:gs pos="50000">
                  <a:srgbClr val="DDDDDD">
                    <a:gamma/>
                    <a:tint val="0"/>
                    <a:invGamma/>
                    <a:alpha val="0"/>
                  </a:srgbClr>
                </a:gs>
                <a:gs pos="100000">
                  <a:srgbClr val="DDDDDD">
                    <a:alpha val="5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grpSp>
          <p:nvGrpSpPr>
            <p:cNvPr id="11" name="Group 21"/>
            <p:cNvGrpSpPr>
              <a:grpSpLocks/>
            </p:cNvGrpSpPr>
            <p:nvPr/>
          </p:nvGrpSpPr>
          <p:grpSpPr bwMode="auto">
            <a:xfrm>
              <a:off x="1035" y="1423"/>
              <a:ext cx="4228" cy="2274"/>
              <a:chOff x="1035" y="1423"/>
              <a:chExt cx="4228" cy="2274"/>
            </a:xfrm>
          </p:grpSpPr>
          <p:sp>
            <p:nvSpPr>
              <p:cNvPr id="47" name="AutoShape 22"/>
              <p:cNvSpPr>
                <a:spLocks noChangeArrowheads="1"/>
              </p:cNvSpPr>
              <p:nvPr/>
            </p:nvSpPr>
            <p:spPr bwMode="auto">
              <a:xfrm>
                <a:off x="1035" y="3374"/>
                <a:ext cx="4228" cy="218"/>
              </a:xfrm>
              <a:prstGeom prst="roundRect">
                <a:avLst>
                  <a:gd name="adj" fmla="val 50000"/>
                </a:avLst>
              </a:prstGeom>
              <a:solidFill>
                <a:srgbClr val="808080">
                  <a:alpha val="50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4D4D4D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48" name="AutoShape 23"/>
              <p:cNvSpPr>
                <a:spLocks noChangeArrowheads="1"/>
              </p:cNvSpPr>
              <p:nvPr/>
            </p:nvSpPr>
            <p:spPr bwMode="auto">
              <a:xfrm>
                <a:off x="1094" y="3404"/>
                <a:ext cx="4102" cy="1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4D4D4D">
                      <a:alpha val="50000"/>
                    </a:srgbClr>
                  </a:gs>
                  <a:gs pos="50000">
                    <a:srgbClr val="4D4D4D">
                      <a:gamma/>
                      <a:shade val="46275"/>
                      <a:invGamma/>
                    </a:srgbClr>
                  </a:gs>
                  <a:gs pos="100000">
                    <a:srgbClr val="4D4D4D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4D4D4D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49" name="Freeform 24"/>
              <p:cNvSpPr>
                <a:spLocks/>
              </p:cNvSpPr>
              <p:nvPr/>
            </p:nvSpPr>
            <p:spPr bwMode="auto">
              <a:xfrm>
                <a:off x="1159" y="2496"/>
                <a:ext cx="3977" cy="775"/>
              </a:xfrm>
              <a:custGeom>
                <a:avLst/>
                <a:gdLst>
                  <a:gd name="T0" fmla="*/ 34 w 3977"/>
                  <a:gd name="T1" fmla="*/ 741 h 775"/>
                  <a:gd name="T2" fmla="*/ 1111 w 3977"/>
                  <a:gd name="T3" fmla="*/ 775 h 775"/>
                  <a:gd name="T4" fmla="*/ 2921 w 3977"/>
                  <a:gd name="T5" fmla="*/ 754 h 775"/>
                  <a:gd name="T6" fmla="*/ 3847 w 3977"/>
                  <a:gd name="T7" fmla="*/ 645 h 775"/>
                  <a:gd name="T8" fmla="*/ 3977 w 3977"/>
                  <a:gd name="T9" fmla="*/ 631 h 775"/>
                  <a:gd name="T10" fmla="*/ 3922 w 3977"/>
                  <a:gd name="T11" fmla="*/ 302 h 775"/>
                  <a:gd name="T12" fmla="*/ 3620 w 3977"/>
                  <a:gd name="T13" fmla="*/ 0 h 775"/>
                  <a:gd name="T14" fmla="*/ 548 w 3977"/>
                  <a:gd name="T15" fmla="*/ 62 h 775"/>
                  <a:gd name="T16" fmla="*/ 171 w 3977"/>
                  <a:gd name="T17" fmla="*/ 137 h 775"/>
                  <a:gd name="T18" fmla="*/ 55 w 3977"/>
                  <a:gd name="T19" fmla="*/ 343 h 775"/>
                  <a:gd name="T20" fmla="*/ 0 w 3977"/>
                  <a:gd name="T21" fmla="*/ 528 h 775"/>
                  <a:gd name="T22" fmla="*/ 34 w 3977"/>
                  <a:gd name="T23" fmla="*/ 741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77" h="775">
                    <a:moveTo>
                      <a:pt x="34" y="741"/>
                    </a:moveTo>
                    <a:lnTo>
                      <a:pt x="1111" y="775"/>
                    </a:lnTo>
                    <a:lnTo>
                      <a:pt x="2921" y="754"/>
                    </a:lnTo>
                    <a:lnTo>
                      <a:pt x="3847" y="645"/>
                    </a:lnTo>
                    <a:lnTo>
                      <a:pt x="3977" y="631"/>
                    </a:lnTo>
                    <a:lnTo>
                      <a:pt x="3922" y="302"/>
                    </a:lnTo>
                    <a:lnTo>
                      <a:pt x="3620" y="0"/>
                    </a:lnTo>
                    <a:lnTo>
                      <a:pt x="548" y="62"/>
                    </a:lnTo>
                    <a:lnTo>
                      <a:pt x="171" y="137"/>
                    </a:lnTo>
                    <a:lnTo>
                      <a:pt x="55" y="343"/>
                    </a:lnTo>
                    <a:lnTo>
                      <a:pt x="0" y="528"/>
                    </a:lnTo>
                    <a:lnTo>
                      <a:pt x="34" y="741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0" name="Freeform 25"/>
              <p:cNvSpPr>
                <a:spLocks/>
              </p:cNvSpPr>
              <p:nvPr/>
            </p:nvSpPr>
            <p:spPr bwMode="auto">
              <a:xfrm>
                <a:off x="1077" y="1423"/>
                <a:ext cx="4142" cy="1842"/>
              </a:xfrm>
              <a:custGeom>
                <a:avLst/>
                <a:gdLst>
                  <a:gd name="T0" fmla="*/ 32 w 4142"/>
                  <a:gd name="T1" fmla="*/ 1792 h 1842"/>
                  <a:gd name="T2" fmla="*/ 13 w 4142"/>
                  <a:gd name="T3" fmla="*/ 1450 h 1842"/>
                  <a:gd name="T4" fmla="*/ 125 w 4142"/>
                  <a:gd name="T5" fmla="*/ 1133 h 1842"/>
                  <a:gd name="T6" fmla="*/ 281 w 4142"/>
                  <a:gd name="T7" fmla="*/ 889 h 1842"/>
                  <a:gd name="T8" fmla="*/ 630 w 4142"/>
                  <a:gd name="T9" fmla="*/ 744 h 1842"/>
                  <a:gd name="T10" fmla="*/ 1110 w 4142"/>
                  <a:gd name="T11" fmla="*/ 559 h 1842"/>
                  <a:gd name="T12" fmla="*/ 1815 w 4142"/>
                  <a:gd name="T13" fmla="*/ 98 h 1842"/>
                  <a:gd name="T14" fmla="*/ 2419 w 4142"/>
                  <a:gd name="T15" fmla="*/ 5 h 1842"/>
                  <a:gd name="T16" fmla="*/ 3289 w 4142"/>
                  <a:gd name="T17" fmla="*/ 23 h 1842"/>
                  <a:gd name="T18" fmla="*/ 3716 w 4142"/>
                  <a:gd name="T19" fmla="*/ 147 h 1842"/>
                  <a:gd name="T20" fmla="*/ 3496 w 4142"/>
                  <a:gd name="T21" fmla="*/ 167 h 1842"/>
                  <a:gd name="T22" fmla="*/ 3792 w 4142"/>
                  <a:gd name="T23" fmla="*/ 758 h 1842"/>
                  <a:gd name="T24" fmla="*/ 3819 w 4142"/>
                  <a:gd name="T25" fmla="*/ 936 h 1842"/>
                  <a:gd name="T26" fmla="*/ 3990 w 4142"/>
                  <a:gd name="T27" fmla="*/ 1011 h 1842"/>
                  <a:gd name="T28" fmla="*/ 4128 w 4142"/>
                  <a:gd name="T29" fmla="*/ 1334 h 1842"/>
                  <a:gd name="T30" fmla="*/ 4134 w 4142"/>
                  <a:gd name="T31" fmla="*/ 1601 h 1842"/>
                  <a:gd name="T32" fmla="*/ 4038 w 4142"/>
                  <a:gd name="T33" fmla="*/ 1759 h 1842"/>
                  <a:gd name="T34" fmla="*/ 3970 w 4142"/>
                  <a:gd name="T35" fmla="*/ 1402 h 1842"/>
                  <a:gd name="T36" fmla="*/ 3716 w 4142"/>
                  <a:gd name="T37" fmla="*/ 1190 h 1842"/>
                  <a:gd name="T38" fmla="*/ 3339 w 4142"/>
                  <a:gd name="T39" fmla="*/ 1190 h 1842"/>
                  <a:gd name="T40" fmla="*/ 3078 w 4142"/>
                  <a:gd name="T41" fmla="*/ 1402 h 1842"/>
                  <a:gd name="T42" fmla="*/ 2996 w 4142"/>
                  <a:gd name="T43" fmla="*/ 1642 h 1842"/>
                  <a:gd name="T44" fmla="*/ 3003 w 4142"/>
                  <a:gd name="T45" fmla="*/ 1807 h 1842"/>
                  <a:gd name="T46" fmla="*/ 2009 w 4142"/>
                  <a:gd name="T47" fmla="*/ 1807 h 1842"/>
                  <a:gd name="T48" fmla="*/ 1179 w 4142"/>
                  <a:gd name="T49" fmla="*/ 1820 h 1842"/>
                  <a:gd name="T50" fmla="*/ 1165 w 4142"/>
                  <a:gd name="T51" fmla="*/ 1635 h 1842"/>
                  <a:gd name="T52" fmla="*/ 1049 w 4142"/>
                  <a:gd name="T53" fmla="*/ 1382 h 1842"/>
                  <a:gd name="T54" fmla="*/ 802 w 4142"/>
                  <a:gd name="T55" fmla="*/ 1203 h 1842"/>
                  <a:gd name="T56" fmla="*/ 514 w 4142"/>
                  <a:gd name="T57" fmla="*/ 1183 h 1842"/>
                  <a:gd name="T58" fmla="*/ 288 w 4142"/>
                  <a:gd name="T59" fmla="*/ 1313 h 1842"/>
                  <a:gd name="T60" fmla="*/ 130 w 4142"/>
                  <a:gd name="T61" fmla="*/ 1553 h 1842"/>
                  <a:gd name="T62" fmla="*/ 116 w 4142"/>
                  <a:gd name="T63" fmla="*/ 1745 h 1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42" h="1842">
                    <a:moveTo>
                      <a:pt x="130" y="1834"/>
                    </a:moveTo>
                    <a:cubicBezTo>
                      <a:pt x="116" y="1842"/>
                      <a:pt x="53" y="1830"/>
                      <a:pt x="32" y="1792"/>
                    </a:cubicBezTo>
                    <a:cubicBezTo>
                      <a:pt x="12" y="1754"/>
                      <a:pt x="6" y="1663"/>
                      <a:pt x="3" y="1606"/>
                    </a:cubicBezTo>
                    <a:cubicBezTo>
                      <a:pt x="0" y="1549"/>
                      <a:pt x="5" y="1502"/>
                      <a:pt x="13" y="1450"/>
                    </a:cubicBezTo>
                    <a:cubicBezTo>
                      <a:pt x="20" y="1397"/>
                      <a:pt x="35" y="1344"/>
                      <a:pt x="54" y="1292"/>
                    </a:cubicBezTo>
                    <a:cubicBezTo>
                      <a:pt x="73" y="1239"/>
                      <a:pt x="102" y="1180"/>
                      <a:pt x="125" y="1133"/>
                    </a:cubicBezTo>
                    <a:cubicBezTo>
                      <a:pt x="148" y="1086"/>
                      <a:pt x="166" y="1052"/>
                      <a:pt x="192" y="1011"/>
                    </a:cubicBezTo>
                    <a:lnTo>
                      <a:pt x="281" y="889"/>
                    </a:lnTo>
                    <a:cubicBezTo>
                      <a:pt x="314" y="854"/>
                      <a:pt x="332" y="823"/>
                      <a:pt x="390" y="799"/>
                    </a:cubicBezTo>
                    <a:cubicBezTo>
                      <a:pt x="447" y="775"/>
                      <a:pt x="565" y="757"/>
                      <a:pt x="630" y="744"/>
                    </a:cubicBezTo>
                    <a:lnTo>
                      <a:pt x="804" y="716"/>
                    </a:lnTo>
                    <a:cubicBezTo>
                      <a:pt x="884" y="685"/>
                      <a:pt x="979" y="640"/>
                      <a:pt x="1110" y="559"/>
                    </a:cubicBezTo>
                    <a:cubicBezTo>
                      <a:pt x="1245" y="477"/>
                      <a:pt x="1473" y="307"/>
                      <a:pt x="1590" y="230"/>
                    </a:cubicBezTo>
                    <a:lnTo>
                      <a:pt x="1815" y="98"/>
                    </a:lnTo>
                    <a:cubicBezTo>
                      <a:pt x="1892" y="63"/>
                      <a:pt x="1950" y="38"/>
                      <a:pt x="2051" y="23"/>
                    </a:cubicBezTo>
                    <a:cubicBezTo>
                      <a:pt x="2152" y="8"/>
                      <a:pt x="2276" y="9"/>
                      <a:pt x="2419" y="5"/>
                    </a:cubicBezTo>
                    <a:lnTo>
                      <a:pt x="2909" y="0"/>
                    </a:lnTo>
                    <a:lnTo>
                      <a:pt x="3289" y="23"/>
                    </a:lnTo>
                    <a:lnTo>
                      <a:pt x="3531" y="63"/>
                    </a:lnTo>
                    <a:lnTo>
                      <a:pt x="3716" y="147"/>
                    </a:lnTo>
                    <a:lnTo>
                      <a:pt x="3612" y="155"/>
                    </a:lnTo>
                    <a:lnTo>
                      <a:pt x="3496" y="167"/>
                    </a:lnTo>
                    <a:lnTo>
                      <a:pt x="3702" y="600"/>
                    </a:lnTo>
                    <a:lnTo>
                      <a:pt x="3792" y="758"/>
                    </a:lnTo>
                    <a:lnTo>
                      <a:pt x="3805" y="874"/>
                    </a:lnTo>
                    <a:lnTo>
                      <a:pt x="3819" y="936"/>
                    </a:lnTo>
                    <a:lnTo>
                      <a:pt x="3853" y="1018"/>
                    </a:lnTo>
                    <a:lnTo>
                      <a:pt x="3990" y="1011"/>
                    </a:lnTo>
                    <a:cubicBezTo>
                      <a:pt x="3990" y="1011"/>
                      <a:pt x="4057" y="1088"/>
                      <a:pt x="4080" y="1142"/>
                    </a:cubicBezTo>
                    <a:cubicBezTo>
                      <a:pt x="4103" y="1196"/>
                      <a:pt x="4118" y="1275"/>
                      <a:pt x="4128" y="1334"/>
                    </a:cubicBezTo>
                    <a:cubicBezTo>
                      <a:pt x="4138" y="1393"/>
                      <a:pt x="4138" y="1454"/>
                      <a:pt x="4139" y="1498"/>
                    </a:cubicBezTo>
                    <a:cubicBezTo>
                      <a:pt x="4140" y="1542"/>
                      <a:pt x="4142" y="1562"/>
                      <a:pt x="4134" y="1601"/>
                    </a:cubicBezTo>
                    <a:cubicBezTo>
                      <a:pt x="4127" y="1640"/>
                      <a:pt x="4109" y="1705"/>
                      <a:pt x="4093" y="1731"/>
                    </a:cubicBezTo>
                    <a:lnTo>
                      <a:pt x="4038" y="1759"/>
                    </a:lnTo>
                    <a:lnTo>
                      <a:pt x="4025" y="1580"/>
                    </a:lnTo>
                    <a:lnTo>
                      <a:pt x="3970" y="1402"/>
                    </a:lnTo>
                    <a:lnTo>
                      <a:pt x="3860" y="1272"/>
                    </a:lnTo>
                    <a:lnTo>
                      <a:pt x="3716" y="1190"/>
                    </a:lnTo>
                    <a:lnTo>
                      <a:pt x="3497" y="1162"/>
                    </a:lnTo>
                    <a:lnTo>
                      <a:pt x="3339" y="1190"/>
                    </a:lnTo>
                    <a:lnTo>
                      <a:pt x="3209" y="1272"/>
                    </a:lnTo>
                    <a:lnTo>
                      <a:pt x="3078" y="1402"/>
                    </a:lnTo>
                    <a:lnTo>
                      <a:pt x="3030" y="1519"/>
                    </a:lnTo>
                    <a:lnTo>
                      <a:pt x="2996" y="1642"/>
                    </a:lnTo>
                    <a:lnTo>
                      <a:pt x="2996" y="1745"/>
                    </a:lnTo>
                    <a:lnTo>
                      <a:pt x="3003" y="1807"/>
                    </a:lnTo>
                    <a:lnTo>
                      <a:pt x="2729" y="1814"/>
                    </a:lnTo>
                    <a:lnTo>
                      <a:pt x="2009" y="1807"/>
                    </a:lnTo>
                    <a:lnTo>
                      <a:pt x="1467" y="1807"/>
                    </a:lnTo>
                    <a:lnTo>
                      <a:pt x="1179" y="1820"/>
                    </a:lnTo>
                    <a:lnTo>
                      <a:pt x="1158" y="1779"/>
                    </a:lnTo>
                    <a:lnTo>
                      <a:pt x="1165" y="1635"/>
                    </a:lnTo>
                    <a:lnTo>
                      <a:pt x="1117" y="1498"/>
                    </a:lnTo>
                    <a:lnTo>
                      <a:pt x="1049" y="1382"/>
                    </a:lnTo>
                    <a:lnTo>
                      <a:pt x="918" y="1251"/>
                    </a:lnTo>
                    <a:lnTo>
                      <a:pt x="802" y="1203"/>
                    </a:lnTo>
                    <a:lnTo>
                      <a:pt x="651" y="1183"/>
                    </a:lnTo>
                    <a:lnTo>
                      <a:pt x="514" y="1183"/>
                    </a:lnTo>
                    <a:lnTo>
                      <a:pt x="425" y="1231"/>
                    </a:lnTo>
                    <a:lnTo>
                      <a:pt x="288" y="1313"/>
                    </a:lnTo>
                    <a:lnTo>
                      <a:pt x="185" y="1409"/>
                    </a:lnTo>
                    <a:lnTo>
                      <a:pt x="130" y="1553"/>
                    </a:lnTo>
                    <a:lnTo>
                      <a:pt x="116" y="1656"/>
                    </a:lnTo>
                    <a:lnTo>
                      <a:pt x="116" y="1745"/>
                    </a:lnTo>
                    <a:lnTo>
                      <a:pt x="130" y="183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0000">
                      <a:gamma/>
                      <a:shade val="46275"/>
                      <a:invGamma/>
                    </a:srgbClr>
                  </a:gs>
                  <a:gs pos="5000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1" name="Freeform 26"/>
              <p:cNvSpPr>
                <a:spLocks/>
              </p:cNvSpPr>
              <p:nvPr/>
            </p:nvSpPr>
            <p:spPr bwMode="auto">
              <a:xfrm>
                <a:off x="2208" y="1490"/>
                <a:ext cx="2014" cy="663"/>
              </a:xfrm>
              <a:custGeom>
                <a:avLst/>
                <a:gdLst>
                  <a:gd name="T0" fmla="*/ 0 w 2014"/>
                  <a:gd name="T1" fmla="*/ 629 h 663"/>
                  <a:gd name="T2" fmla="*/ 142 w 2014"/>
                  <a:gd name="T3" fmla="*/ 474 h 663"/>
                  <a:gd name="T4" fmla="*/ 459 w 2014"/>
                  <a:gd name="T5" fmla="*/ 238 h 663"/>
                  <a:gd name="T6" fmla="*/ 724 w 2014"/>
                  <a:gd name="T7" fmla="*/ 77 h 663"/>
                  <a:gd name="T8" fmla="*/ 931 w 2014"/>
                  <a:gd name="T9" fmla="*/ 13 h 663"/>
                  <a:gd name="T10" fmla="*/ 1306 w 2014"/>
                  <a:gd name="T11" fmla="*/ 2 h 663"/>
                  <a:gd name="T12" fmla="*/ 1692 w 2014"/>
                  <a:gd name="T13" fmla="*/ 8 h 663"/>
                  <a:gd name="T14" fmla="*/ 1807 w 2014"/>
                  <a:gd name="T15" fmla="*/ 31 h 663"/>
                  <a:gd name="T16" fmla="*/ 1882 w 2014"/>
                  <a:gd name="T17" fmla="*/ 88 h 663"/>
                  <a:gd name="T18" fmla="*/ 1922 w 2014"/>
                  <a:gd name="T19" fmla="*/ 152 h 663"/>
                  <a:gd name="T20" fmla="*/ 1951 w 2014"/>
                  <a:gd name="T21" fmla="*/ 221 h 663"/>
                  <a:gd name="T22" fmla="*/ 1980 w 2014"/>
                  <a:gd name="T23" fmla="*/ 324 h 663"/>
                  <a:gd name="T24" fmla="*/ 2014 w 2014"/>
                  <a:gd name="T25" fmla="*/ 561 h 663"/>
                  <a:gd name="T26" fmla="*/ 1934 w 2014"/>
                  <a:gd name="T27" fmla="*/ 574 h 663"/>
                  <a:gd name="T28" fmla="*/ 775 w 2014"/>
                  <a:gd name="T29" fmla="*/ 636 h 663"/>
                  <a:gd name="T30" fmla="*/ 192 w 2014"/>
                  <a:gd name="T31" fmla="*/ 656 h 663"/>
                  <a:gd name="T32" fmla="*/ 34 w 2014"/>
                  <a:gd name="T33" fmla="*/ 663 h 663"/>
                  <a:gd name="T34" fmla="*/ 0 w 2014"/>
                  <a:gd name="T35" fmla="*/ 629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14" h="663">
                    <a:moveTo>
                      <a:pt x="0" y="629"/>
                    </a:moveTo>
                    <a:cubicBezTo>
                      <a:pt x="18" y="598"/>
                      <a:pt x="66" y="539"/>
                      <a:pt x="142" y="474"/>
                    </a:cubicBezTo>
                    <a:cubicBezTo>
                      <a:pt x="218" y="409"/>
                      <a:pt x="362" y="304"/>
                      <a:pt x="459" y="238"/>
                    </a:cubicBezTo>
                    <a:lnTo>
                      <a:pt x="724" y="77"/>
                    </a:lnTo>
                    <a:cubicBezTo>
                      <a:pt x="803" y="40"/>
                      <a:pt x="834" y="26"/>
                      <a:pt x="931" y="13"/>
                    </a:cubicBezTo>
                    <a:cubicBezTo>
                      <a:pt x="1028" y="0"/>
                      <a:pt x="1179" y="3"/>
                      <a:pt x="1306" y="2"/>
                    </a:cubicBezTo>
                    <a:lnTo>
                      <a:pt x="1692" y="8"/>
                    </a:lnTo>
                    <a:lnTo>
                      <a:pt x="1807" y="31"/>
                    </a:lnTo>
                    <a:lnTo>
                      <a:pt x="1882" y="88"/>
                    </a:lnTo>
                    <a:lnTo>
                      <a:pt x="1922" y="152"/>
                    </a:lnTo>
                    <a:lnTo>
                      <a:pt x="1951" y="221"/>
                    </a:lnTo>
                    <a:lnTo>
                      <a:pt x="1980" y="324"/>
                    </a:lnTo>
                    <a:lnTo>
                      <a:pt x="2014" y="561"/>
                    </a:lnTo>
                    <a:lnTo>
                      <a:pt x="1934" y="574"/>
                    </a:lnTo>
                    <a:lnTo>
                      <a:pt x="775" y="636"/>
                    </a:lnTo>
                    <a:lnTo>
                      <a:pt x="192" y="656"/>
                    </a:lnTo>
                    <a:lnTo>
                      <a:pt x="34" y="663"/>
                    </a:lnTo>
                    <a:lnTo>
                      <a:pt x="0" y="62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66699">
                      <a:gamma/>
                      <a:shade val="46275"/>
                      <a:invGamma/>
                    </a:srgbClr>
                  </a:gs>
                  <a:gs pos="50000">
                    <a:srgbClr val="666699"/>
                  </a:gs>
                  <a:gs pos="100000">
                    <a:srgbClr val="666699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2" name="Freeform 27"/>
              <p:cNvSpPr>
                <a:spLocks/>
              </p:cNvSpPr>
              <p:nvPr/>
            </p:nvSpPr>
            <p:spPr bwMode="auto">
              <a:xfrm>
                <a:off x="4429" y="1538"/>
                <a:ext cx="647" cy="533"/>
              </a:xfrm>
              <a:custGeom>
                <a:avLst/>
                <a:gdLst>
                  <a:gd name="T0" fmla="*/ 0 w 647"/>
                  <a:gd name="T1" fmla="*/ 63 h 533"/>
                  <a:gd name="T2" fmla="*/ 173 w 647"/>
                  <a:gd name="T3" fmla="*/ 472 h 533"/>
                  <a:gd name="T4" fmla="*/ 330 w 647"/>
                  <a:gd name="T5" fmla="*/ 519 h 533"/>
                  <a:gd name="T6" fmla="*/ 611 w 647"/>
                  <a:gd name="T7" fmla="*/ 533 h 533"/>
                  <a:gd name="T8" fmla="*/ 549 w 647"/>
                  <a:gd name="T9" fmla="*/ 313 h 533"/>
                  <a:gd name="T10" fmla="*/ 479 w 647"/>
                  <a:gd name="T11" fmla="*/ 190 h 533"/>
                  <a:gd name="T12" fmla="*/ 409 w 647"/>
                  <a:gd name="T13" fmla="*/ 98 h 533"/>
                  <a:gd name="T14" fmla="*/ 340 w 647"/>
                  <a:gd name="T15" fmla="*/ 29 h 533"/>
                  <a:gd name="T16" fmla="*/ 81 w 647"/>
                  <a:gd name="T17" fmla="*/ 0 h 533"/>
                  <a:gd name="T18" fmla="*/ 0 w 647"/>
                  <a:gd name="T19" fmla="*/ 63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7" h="533">
                    <a:moveTo>
                      <a:pt x="0" y="63"/>
                    </a:moveTo>
                    <a:lnTo>
                      <a:pt x="173" y="472"/>
                    </a:lnTo>
                    <a:lnTo>
                      <a:pt x="330" y="519"/>
                    </a:lnTo>
                    <a:lnTo>
                      <a:pt x="611" y="533"/>
                    </a:lnTo>
                    <a:cubicBezTo>
                      <a:pt x="647" y="499"/>
                      <a:pt x="571" y="370"/>
                      <a:pt x="549" y="313"/>
                    </a:cubicBezTo>
                    <a:cubicBezTo>
                      <a:pt x="527" y="256"/>
                      <a:pt x="502" y="226"/>
                      <a:pt x="479" y="190"/>
                    </a:cubicBezTo>
                    <a:lnTo>
                      <a:pt x="409" y="98"/>
                    </a:lnTo>
                    <a:lnTo>
                      <a:pt x="340" y="29"/>
                    </a:lnTo>
                    <a:lnTo>
                      <a:pt x="81" y="0"/>
                    </a:lnTo>
                    <a:lnTo>
                      <a:pt x="0" y="6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66699">
                      <a:gamma/>
                      <a:shade val="46275"/>
                      <a:invGamma/>
                    </a:srgbClr>
                  </a:gs>
                  <a:gs pos="50000">
                    <a:srgbClr val="666699"/>
                  </a:gs>
                  <a:gs pos="100000">
                    <a:srgbClr val="666699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3" name="Freeform 28"/>
              <p:cNvSpPr>
                <a:spLocks/>
              </p:cNvSpPr>
              <p:nvPr/>
            </p:nvSpPr>
            <p:spPr bwMode="auto">
              <a:xfrm>
                <a:off x="4800" y="2071"/>
                <a:ext cx="267" cy="365"/>
              </a:xfrm>
              <a:custGeom>
                <a:avLst/>
                <a:gdLst>
                  <a:gd name="T0" fmla="*/ 0 w 267"/>
                  <a:gd name="T1" fmla="*/ 0 h 365"/>
                  <a:gd name="T2" fmla="*/ 74 w 267"/>
                  <a:gd name="T3" fmla="*/ 243 h 365"/>
                  <a:gd name="T4" fmla="*/ 126 w 267"/>
                  <a:gd name="T5" fmla="*/ 365 h 365"/>
                  <a:gd name="T6" fmla="*/ 266 w 267"/>
                  <a:gd name="T7" fmla="*/ 365 h 365"/>
                  <a:gd name="T8" fmla="*/ 267 w 267"/>
                  <a:gd name="T9" fmla="*/ 226 h 365"/>
                  <a:gd name="T10" fmla="*/ 247 w 267"/>
                  <a:gd name="T11" fmla="*/ 0 h 365"/>
                  <a:gd name="T12" fmla="*/ 0 w 267"/>
                  <a:gd name="T13" fmla="*/ 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7" h="365">
                    <a:moveTo>
                      <a:pt x="0" y="0"/>
                    </a:moveTo>
                    <a:lnTo>
                      <a:pt x="74" y="243"/>
                    </a:lnTo>
                    <a:lnTo>
                      <a:pt x="126" y="365"/>
                    </a:lnTo>
                    <a:lnTo>
                      <a:pt x="266" y="365"/>
                    </a:lnTo>
                    <a:lnTo>
                      <a:pt x="267" y="226"/>
                    </a:lnTo>
                    <a:lnTo>
                      <a:pt x="247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6600">
                      <a:gamma/>
                      <a:tint val="21176"/>
                      <a:invGamma/>
                    </a:srgbClr>
                  </a:gs>
                  <a:gs pos="100000">
                    <a:srgbClr val="FF66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4" name="Freeform 29"/>
              <p:cNvSpPr>
                <a:spLocks/>
              </p:cNvSpPr>
              <p:nvPr/>
            </p:nvSpPr>
            <p:spPr bwMode="auto">
              <a:xfrm>
                <a:off x="4804" y="2070"/>
                <a:ext cx="265" cy="166"/>
              </a:xfrm>
              <a:custGeom>
                <a:avLst/>
                <a:gdLst>
                  <a:gd name="T0" fmla="*/ 0 w 265"/>
                  <a:gd name="T1" fmla="*/ 6 h 166"/>
                  <a:gd name="T2" fmla="*/ 48 w 265"/>
                  <a:gd name="T3" fmla="*/ 166 h 166"/>
                  <a:gd name="T4" fmla="*/ 265 w 265"/>
                  <a:gd name="T5" fmla="*/ 156 h 166"/>
                  <a:gd name="T6" fmla="*/ 240 w 265"/>
                  <a:gd name="T7" fmla="*/ 0 h 166"/>
                  <a:gd name="T8" fmla="*/ 0 w 265"/>
                  <a:gd name="T9" fmla="*/ 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166">
                    <a:moveTo>
                      <a:pt x="0" y="6"/>
                    </a:moveTo>
                    <a:lnTo>
                      <a:pt x="48" y="166"/>
                    </a:lnTo>
                    <a:lnTo>
                      <a:pt x="265" y="156"/>
                    </a:lnTo>
                    <a:lnTo>
                      <a:pt x="240" y="0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0000">
                      <a:gamma/>
                      <a:tint val="36471"/>
                      <a:invGamma/>
                    </a:srgbClr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4851" y="2223"/>
                <a:ext cx="218" cy="88"/>
              </a:xfrm>
              <a:custGeom>
                <a:avLst/>
                <a:gdLst>
                  <a:gd name="T0" fmla="*/ 0 w 218"/>
                  <a:gd name="T1" fmla="*/ 8 h 88"/>
                  <a:gd name="T2" fmla="*/ 24 w 218"/>
                  <a:gd name="T3" fmla="*/ 88 h 88"/>
                  <a:gd name="T4" fmla="*/ 218 w 218"/>
                  <a:gd name="T5" fmla="*/ 83 h 88"/>
                  <a:gd name="T6" fmla="*/ 218 w 218"/>
                  <a:gd name="T7" fmla="*/ 0 h 88"/>
                  <a:gd name="T8" fmla="*/ 0 w 218"/>
                  <a:gd name="T9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88">
                    <a:moveTo>
                      <a:pt x="0" y="8"/>
                    </a:moveTo>
                    <a:lnTo>
                      <a:pt x="24" y="88"/>
                    </a:lnTo>
                    <a:lnTo>
                      <a:pt x="218" y="83"/>
                    </a:lnTo>
                    <a:lnTo>
                      <a:pt x="218" y="0"/>
                    </a:lnTo>
                    <a:lnTo>
                      <a:pt x="0" y="8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6" name="Freeform 31"/>
              <p:cNvSpPr>
                <a:spLocks/>
              </p:cNvSpPr>
              <p:nvPr/>
            </p:nvSpPr>
            <p:spPr bwMode="auto">
              <a:xfrm>
                <a:off x="1600" y="2078"/>
                <a:ext cx="3159" cy="334"/>
              </a:xfrm>
              <a:custGeom>
                <a:avLst/>
                <a:gdLst>
                  <a:gd name="T0" fmla="*/ 3159 w 3159"/>
                  <a:gd name="T1" fmla="*/ 0 h 334"/>
                  <a:gd name="T2" fmla="*/ 184 w 3159"/>
                  <a:gd name="T3" fmla="*/ 214 h 334"/>
                  <a:gd name="T4" fmla="*/ 0 w 3159"/>
                  <a:gd name="T5" fmla="*/ 334 h 334"/>
                  <a:gd name="T6" fmla="*/ 664 w 3159"/>
                  <a:gd name="T7" fmla="*/ 266 h 334"/>
                  <a:gd name="T8" fmla="*/ 3159 w 3159"/>
                  <a:gd name="T9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59" h="334">
                    <a:moveTo>
                      <a:pt x="3159" y="0"/>
                    </a:moveTo>
                    <a:lnTo>
                      <a:pt x="184" y="214"/>
                    </a:lnTo>
                    <a:lnTo>
                      <a:pt x="0" y="334"/>
                    </a:lnTo>
                    <a:lnTo>
                      <a:pt x="664" y="266"/>
                    </a:lnTo>
                    <a:lnTo>
                      <a:pt x="3159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0000">
                      <a:gamma/>
                      <a:tint val="24314"/>
                      <a:invGamma/>
                    </a:srgbClr>
                  </a:gs>
                  <a:gs pos="100000">
                    <a:srgbClr val="FF000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7" name="AutoShape 32"/>
              <p:cNvSpPr>
                <a:spLocks noChangeArrowheads="1"/>
              </p:cNvSpPr>
              <p:nvPr/>
            </p:nvSpPr>
            <p:spPr bwMode="auto">
              <a:xfrm>
                <a:off x="4443" y="2174"/>
                <a:ext cx="282" cy="185"/>
              </a:xfrm>
              <a:prstGeom prst="roundRect">
                <a:avLst>
                  <a:gd name="adj" fmla="val 46486"/>
                </a:avLst>
              </a:prstGeom>
              <a:noFill/>
              <a:ln w="28575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58" name="Freeform 33"/>
              <p:cNvSpPr>
                <a:spLocks/>
              </p:cNvSpPr>
              <p:nvPr/>
            </p:nvSpPr>
            <p:spPr bwMode="auto">
              <a:xfrm>
                <a:off x="2270" y="2057"/>
                <a:ext cx="1838" cy="1132"/>
              </a:xfrm>
              <a:custGeom>
                <a:avLst/>
                <a:gdLst>
                  <a:gd name="T0" fmla="*/ 20 w 1872"/>
                  <a:gd name="T1" fmla="*/ 89 h 1132"/>
                  <a:gd name="T2" fmla="*/ 7 w 1872"/>
                  <a:gd name="T3" fmla="*/ 199 h 1132"/>
                  <a:gd name="T4" fmla="*/ 0 w 1872"/>
                  <a:gd name="T5" fmla="*/ 391 h 1132"/>
                  <a:gd name="T6" fmla="*/ 27 w 1872"/>
                  <a:gd name="T7" fmla="*/ 700 h 1132"/>
                  <a:gd name="T8" fmla="*/ 61 w 1872"/>
                  <a:gd name="T9" fmla="*/ 940 h 1132"/>
                  <a:gd name="T10" fmla="*/ 89 w 1872"/>
                  <a:gd name="T11" fmla="*/ 1063 h 1132"/>
                  <a:gd name="T12" fmla="*/ 109 w 1872"/>
                  <a:gd name="T13" fmla="*/ 1125 h 1132"/>
                  <a:gd name="T14" fmla="*/ 192 w 1872"/>
                  <a:gd name="T15" fmla="*/ 1132 h 1132"/>
                  <a:gd name="T16" fmla="*/ 692 w 1872"/>
                  <a:gd name="T17" fmla="*/ 1125 h 1132"/>
                  <a:gd name="T18" fmla="*/ 1357 w 1872"/>
                  <a:gd name="T19" fmla="*/ 1090 h 1132"/>
                  <a:gd name="T20" fmla="*/ 1508 w 1872"/>
                  <a:gd name="T21" fmla="*/ 1077 h 1132"/>
                  <a:gd name="T22" fmla="*/ 1632 w 1872"/>
                  <a:gd name="T23" fmla="*/ 1036 h 1132"/>
                  <a:gd name="T24" fmla="*/ 1707 w 1872"/>
                  <a:gd name="T25" fmla="*/ 933 h 1132"/>
                  <a:gd name="T26" fmla="*/ 1810 w 1872"/>
                  <a:gd name="T27" fmla="*/ 521 h 1132"/>
                  <a:gd name="T28" fmla="*/ 1872 w 1872"/>
                  <a:gd name="T29" fmla="*/ 172 h 1132"/>
                  <a:gd name="T30" fmla="*/ 1872 w 1872"/>
                  <a:gd name="T31" fmla="*/ 55 h 1132"/>
                  <a:gd name="T32" fmla="*/ 1837 w 1872"/>
                  <a:gd name="T33" fmla="*/ 0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72" h="1132">
                    <a:moveTo>
                      <a:pt x="20" y="89"/>
                    </a:moveTo>
                    <a:lnTo>
                      <a:pt x="7" y="199"/>
                    </a:lnTo>
                    <a:lnTo>
                      <a:pt x="0" y="391"/>
                    </a:lnTo>
                    <a:lnTo>
                      <a:pt x="27" y="700"/>
                    </a:lnTo>
                    <a:lnTo>
                      <a:pt x="61" y="940"/>
                    </a:lnTo>
                    <a:lnTo>
                      <a:pt x="89" y="1063"/>
                    </a:lnTo>
                    <a:lnTo>
                      <a:pt x="109" y="1125"/>
                    </a:lnTo>
                    <a:lnTo>
                      <a:pt x="192" y="1132"/>
                    </a:lnTo>
                    <a:lnTo>
                      <a:pt x="692" y="1125"/>
                    </a:lnTo>
                    <a:lnTo>
                      <a:pt x="1357" y="1090"/>
                    </a:lnTo>
                    <a:lnTo>
                      <a:pt x="1508" y="1077"/>
                    </a:lnTo>
                    <a:lnTo>
                      <a:pt x="1632" y="1036"/>
                    </a:lnTo>
                    <a:lnTo>
                      <a:pt x="1707" y="933"/>
                    </a:lnTo>
                    <a:lnTo>
                      <a:pt x="1810" y="521"/>
                    </a:lnTo>
                    <a:lnTo>
                      <a:pt x="1872" y="172"/>
                    </a:lnTo>
                    <a:lnTo>
                      <a:pt x="1872" y="55"/>
                    </a:lnTo>
                    <a:lnTo>
                      <a:pt x="1837" y="0"/>
                    </a:lnTo>
                  </a:path>
                </a:pathLst>
              </a:custGeom>
              <a:noFill/>
              <a:ln w="28575" cmpd="sng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9" name="Freeform 34"/>
              <p:cNvSpPr>
                <a:spLocks/>
              </p:cNvSpPr>
              <p:nvPr/>
            </p:nvSpPr>
            <p:spPr bwMode="auto">
              <a:xfrm>
                <a:off x="1296" y="2187"/>
                <a:ext cx="514" cy="330"/>
              </a:xfrm>
              <a:custGeom>
                <a:avLst/>
                <a:gdLst>
                  <a:gd name="T0" fmla="*/ 0 w 514"/>
                  <a:gd name="T1" fmla="*/ 330 h 330"/>
                  <a:gd name="T2" fmla="*/ 110 w 514"/>
                  <a:gd name="T3" fmla="*/ 117 h 330"/>
                  <a:gd name="T4" fmla="*/ 185 w 514"/>
                  <a:gd name="T5" fmla="*/ 48 h 330"/>
                  <a:gd name="T6" fmla="*/ 309 w 514"/>
                  <a:gd name="T7" fmla="*/ 21 h 330"/>
                  <a:gd name="T8" fmla="*/ 480 w 514"/>
                  <a:gd name="T9" fmla="*/ 0 h 330"/>
                  <a:gd name="T10" fmla="*/ 514 w 514"/>
                  <a:gd name="T11" fmla="*/ 42 h 330"/>
                  <a:gd name="T12" fmla="*/ 377 w 514"/>
                  <a:gd name="T13" fmla="*/ 151 h 330"/>
                  <a:gd name="T14" fmla="*/ 226 w 514"/>
                  <a:gd name="T15" fmla="*/ 261 h 330"/>
                  <a:gd name="T16" fmla="*/ 103 w 514"/>
                  <a:gd name="T17" fmla="*/ 309 h 330"/>
                  <a:gd name="T18" fmla="*/ 0 w 514"/>
                  <a:gd name="T19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4" h="330">
                    <a:moveTo>
                      <a:pt x="0" y="330"/>
                    </a:moveTo>
                    <a:lnTo>
                      <a:pt x="110" y="117"/>
                    </a:lnTo>
                    <a:cubicBezTo>
                      <a:pt x="141" y="70"/>
                      <a:pt x="152" y="64"/>
                      <a:pt x="185" y="48"/>
                    </a:cubicBezTo>
                    <a:cubicBezTo>
                      <a:pt x="218" y="32"/>
                      <a:pt x="260" y="29"/>
                      <a:pt x="309" y="21"/>
                    </a:cubicBezTo>
                    <a:lnTo>
                      <a:pt x="480" y="0"/>
                    </a:lnTo>
                    <a:lnTo>
                      <a:pt x="514" y="42"/>
                    </a:lnTo>
                    <a:lnTo>
                      <a:pt x="377" y="151"/>
                    </a:lnTo>
                    <a:lnTo>
                      <a:pt x="226" y="261"/>
                    </a:lnTo>
                    <a:cubicBezTo>
                      <a:pt x="180" y="287"/>
                      <a:pt x="141" y="297"/>
                      <a:pt x="103" y="309"/>
                    </a:cubicBezTo>
                    <a:cubicBezTo>
                      <a:pt x="65" y="321"/>
                      <a:pt x="21" y="326"/>
                      <a:pt x="0" y="33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50000">
                    <a:srgbClr val="DDDDDD">
                      <a:gamma/>
                      <a:tint val="3137"/>
                      <a:invGamma/>
                    </a:srgbClr>
                  </a:gs>
                  <a:gs pos="100000">
                    <a:srgbClr val="DDDDDD"/>
                  </a:gs>
                </a:gsLst>
                <a:lin ang="0" scaled="1"/>
              </a:gra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0" name="Freeform 35"/>
              <p:cNvSpPr>
                <a:spLocks/>
              </p:cNvSpPr>
              <p:nvPr/>
            </p:nvSpPr>
            <p:spPr bwMode="auto">
              <a:xfrm>
                <a:off x="1461" y="2192"/>
                <a:ext cx="342" cy="282"/>
              </a:xfrm>
              <a:custGeom>
                <a:avLst/>
                <a:gdLst>
                  <a:gd name="T0" fmla="*/ 6 w 342"/>
                  <a:gd name="T1" fmla="*/ 263 h 282"/>
                  <a:gd name="T2" fmla="*/ 27 w 342"/>
                  <a:gd name="T3" fmla="*/ 133 h 282"/>
                  <a:gd name="T4" fmla="*/ 75 w 342"/>
                  <a:gd name="T5" fmla="*/ 50 h 282"/>
                  <a:gd name="T6" fmla="*/ 152 w 342"/>
                  <a:gd name="T7" fmla="*/ 19 h 282"/>
                  <a:gd name="T8" fmla="*/ 312 w 342"/>
                  <a:gd name="T9" fmla="*/ 0 h 282"/>
                  <a:gd name="T10" fmla="*/ 342 w 342"/>
                  <a:gd name="T11" fmla="*/ 34 h 282"/>
                  <a:gd name="T12" fmla="*/ 210 w 342"/>
                  <a:gd name="T13" fmla="*/ 142 h 282"/>
                  <a:gd name="T14" fmla="*/ 62 w 342"/>
                  <a:gd name="T15" fmla="*/ 249 h 282"/>
                  <a:gd name="T16" fmla="*/ 6 w 342"/>
                  <a:gd name="T17" fmla="*/ 263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2" h="282">
                    <a:moveTo>
                      <a:pt x="6" y="263"/>
                    </a:moveTo>
                    <a:cubicBezTo>
                      <a:pt x="0" y="244"/>
                      <a:pt x="16" y="168"/>
                      <a:pt x="27" y="133"/>
                    </a:cubicBezTo>
                    <a:cubicBezTo>
                      <a:pt x="38" y="98"/>
                      <a:pt x="54" y="69"/>
                      <a:pt x="75" y="50"/>
                    </a:cubicBezTo>
                    <a:cubicBezTo>
                      <a:pt x="96" y="31"/>
                      <a:pt x="113" y="27"/>
                      <a:pt x="152" y="19"/>
                    </a:cubicBezTo>
                    <a:lnTo>
                      <a:pt x="312" y="0"/>
                    </a:lnTo>
                    <a:lnTo>
                      <a:pt x="342" y="34"/>
                    </a:lnTo>
                    <a:lnTo>
                      <a:pt x="210" y="142"/>
                    </a:lnTo>
                    <a:lnTo>
                      <a:pt x="62" y="249"/>
                    </a:lnTo>
                    <a:cubicBezTo>
                      <a:pt x="28" y="269"/>
                      <a:pt x="12" y="282"/>
                      <a:pt x="6" y="26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C0C0C0">
                      <a:gamma/>
                      <a:tint val="3137"/>
                      <a:invGamma/>
                    </a:srgbClr>
                  </a:gs>
                  <a:gs pos="100000">
                    <a:srgbClr val="C0C0C0"/>
                  </a:gs>
                </a:gsLst>
                <a:lin ang="0" scaled="1"/>
              </a:gradFill>
              <a:ln w="9525">
                <a:solidFill>
                  <a:srgbClr val="96969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1" name="Oval 36"/>
              <p:cNvSpPr>
                <a:spLocks noChangeArrowheads="1"/>
              </p:cNvSpPr>
              <p:nvPr/>
            </p:nvSpPr>
            <p:spPr bwMode="auto">
              <a:xfrm>
                <a:off x="3655" y="2139"/>
                <a:ext cx="350" cy="206"/>
              </a:xfrm>
              <a:prstGeom prst="ellipse">
                <a:avLst/>
              </a:prstGeom>
              <a:gradFill rotWithShape="1">
                <a:gsLst>
                  <a:gs pos="0">
                    <a:srgbClr val="FF0000">
                      <a:gamma/>
                      <a:shade val="46275"/>
                      <a:invGamma/>
                    </a:srgbClr>
                  </a:gs>
                  <a:gs pos="100000">
                    <a:srgbClr val="FF0000">
                      <a:alpha val="5000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9933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62" name="AutoShape 37"/>
              <p:cNvSpPr>
                <a:spLocks noChangeArrowheads="1"/>
              </p:cNvSpPr>
              <p:nvPr/>
            </p:nvSpPr>
            <p:spPr bwMode="auto">
              <a:xfrm rot="5085491">
                <a:off x="2985" y="2298"/>
                <a:ext cx="178" cy="1399"/>
              </a:xfrm>
              <a:prstGeom prst="moon">
                <a:avLst>
                  <a:gd name="adj" fmla="val 61190"/>
                </a:avLst>
              </a:prstGeom>
              <a:gradFill rotWithShape="1">
                <a:gsLst>
                  <a:gs pos="0">
                    <a:srgbClr val="800000"/>
                  </a:gs>
                  <a:gs pos="100000">
                    <a:srgbClr val="FF000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63" name="AutoShape 38"/>
              <p:cNvSpPr>
                <a:spLocks noChangeArrowheads="1"/>
              </p:cNvSpPr>
              <p:nvPr/>
            </p:nvSpPr>
            <p:spPr bwMode="auto">
              <a:xfrm>
                <a:off x="3675" y="2207"/>
                <a:ext cx="302" cy="5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64" name="AutoShape 39"/>
              <p:cNvSpPr>
                <a:spLocks noChangeArrowheads="1"/>
              </p:cNvSpPr>
              <p:nvPr/>
            </p:nvSpPr>
            <p:spPr bwMode="auto">
              <a:xfrm>
                <a:off x="1140" y="2563"/>
                <a:ext cx="1165" cy="1134"/>
              </a:xfrm>
              <a:custGeom>
                <a:avLst/>
                <a:gdLst>
                  <a:gd name="G0" fmla="+- 9579 0 0"/>
                  <a:gd name="G1" fmla="+- 11185830 0 0"/>
                  <a:gd name="G2" fmla="+- 0 0 11185830"/>
                  <a:gd name="T0" fmla="*/ 0 256 1"/>
                  <a:gd name="T1" fmla="*/ 180 256 1"/>
                  <a:gd name="G3" fmla="+- 11185830 T0 T1"/>
                  <a:gd name="T2" fmla="*/ 0 256 1"/>
                  <a:gd name="T3" fmla="*/ 90 256 1"/>
                  <a:gd name="G4" fmla="+- 11185830 T2 T3"/>
                  <a:gd name="G5" fmla="*/ G4 2 1"/>
                  <a:gd name="T4" fmla="*/ 90 256 1"/>
                  <a:gd name="T5" fmla="*/ 0 256 1"/>
                  <a:gd name="G6" fmla="+- 11185830 T4 T5"/>
                  <a:gd name="G7" fmla="*/ G6 2 1"/>
                  <a:gd name="G8" fmla="abs 1118583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9579"/>
                  <a:gd name="G18" fmla="*/ 9579 1 2"/>
                  <a:gd name="G19" fmla="+- G18 5400 0"/>
                  <a:gd name="G20" fmla="cos G19 11185830"/>
                  <a:gd name="G21" fmla="sin G19 11185830"/>
                  <a:gd name="G22" fmla="+- G20 10800 0"/>
                  <a:gd name="G23" fmla="+- G21 10800 0"/>
                  <a:gd name="G24" fmla="+- 10800 0 G20"/>
                  <a:gd name="G25" fmla="+- 9579 10800 0"/>
                  <a:gd name="G26" fmla="?: G9 G17 G25"/>
                  <a:gd name="G27" fmla="?: G9 0 21600"/>
                  <a:gd name="G28" fmla="cos 10800 11185830"/>
                  <a:gd name="G29" fmla="sin 10800 11185830"/>
                  <a:gd name="G30" fmla="sin 9579 1118583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185830 G34 0"/>
                  <a:gd name="G36" fmla="?: G6 G35 G31"/>
                  <a:gd name="G37" fmla="+- 21600 0 G36"/>
                  <a:gd name="G38" fmla="?: G4 0 G33"/>
                  <a:gd name="G39" fmla="?: 1118583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744 w 21600"/>
                  <a:gd name="T15" fmla="*/ 12449 h 21600"/>
                  <a:gd name="T16" fmla="*/ 10800 w 21600"/>
                  <a:gd name="T17" fmla="*/ 1221 h 21600"/>
                  <a:gd name="T18" fmla="*/ 20856 w 21600"/>
                  <a:gd name="T19" fmla="*/ 12449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347" y="12350"/>
                    </a:moveTo>
                    <a:cubicBezTo>
                      <a:pt x="1263" y="11838"/>
                      <a:pt x="1221" y="11319"/>
                      <a:pt x="1221" y="10800"/>
                    </a:cubicBezTo>
                    <a:cubicBezTo>
                      <a:pt x="1221" y="5509"/>
                      <a:pt x="5509" y="1221"/>
                      <a:pt x="10800" y="1221"/>
                    </a:cubicBezTo>
                    <a:cubicBezTo>
                      <a:pt x="16090" y="1221"/>
                      <a:pt x="20379" y="5509"/>
                      <a:pt x="20379" y="10800"/>
                    </a:cubicBezTo>
                    <a:cubicBezTo>
                      <a:pt x="20379" y="11319"/>
                      <a:pt x="20336" y="11838"/>
                      <a:pt x="20252" y="12350"/>
                    </a:cubicBezTo>
                    <a:lnTo>
                      <a:pt x="21457" y="12548"/>
                    </a:lnTo>
                    <a:cubicBezTo>
                      <a:pt x="21552" y="11970"/>
                      <a:pt x="21600" y="1138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-1" y="11385"/>
                      <a:pt x="47" y="11970"/>
                      <a:pt x="142" y="1254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65" name="AutoShape 40"/>
              <p:cNvSpPr>
                <a:spLocks noChangeArrowheads="1"/>
              </p:cNvSpPr>
              <p:nvPr/>
            </p:nvSpPr>
            <p:spPr bwMode="auto">
              <a:xfrm rot="-277665">
                <a:off x="3998" y="2514"/>
                <a:ext cx="1155" cy="1162"/>
              </a:xfrm>
              <a:custGeom>
                <a:avLst/>
                <a:gdLst>
                  <a:gd name="G0" fmla="+- 9441 0 0"/>
                  <a:gd name="G1" fmla="+- 11003949 0 0"/>
                  <a:gd name="G2" fmla="+- 0 0 11003949"/>
                  <a:gd name="T0" fmla="*/ 0 256 1"/>
                  <a:gd name="T1" fmla="*/ 180 256 1"/>
                  <a:gd name="G3" fmla="+- 11003949 T0 T1"/>
                  <a:gd name="T2" fmla="*/ 0 256 1"/>
                  <a:gd name="T3" fmla="*/ 90 256 1"/>
                  <a:gd name="G4" fmla="+- 11003949 T2 T3"/>
                  <a:gd name="G5" fmla="*/ G4 2 1"/>
                  <a:gd name="T4" fmla="*/ 90 256 1"/>
                  <a:gd name="T5" fmla="*/ 0 256 1"/>
                  <a:gd name="G6" fmla="+- 11003949 T4 T5"/>
                  <a:gd name="G7" fmla="*/ G6 2 1"/>
                  <a:gd name="G8" fmla="abs 11003949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9441"/>
                  <a:gd name="G18" fmla="*/ 9441 1 2"/>
                  <a:gd name="G19" fmla="+- G18 5400 0"/>
                  <a:gd name="G20" fmla="cos G19 11003949"/>
                  <a:gd name="G21" fmla="sin G19 11003949"/>
                  <a:gd name="G22" fmla="+- G20 10800 0"/>
                  <a:gd name="G23" fmla="+- G21 10800 0"/>
                  <a:gd name="G24" fmla="+- 10800 0 G20"/>
                  <a:gd name="G25" fmla="+- 9441 10800 0"/>
                  <a:gd name="G26" fmla="?: G9 G17 G25"/>
                  <a:gd name="G27" fmla="?: G9 0 21600"/>
                  <a:gd name="G28" fmla="cos 10800 11003949"/>
                  <a:gd name="G29" fmla="sin 10800 11003949"/>
                  <a:gd name="G30" fmla="sin 9441 11003949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003949 G34 0"/>
                  <a:gd name="G36" fmla="?: G6 G35 G31"/>
                  <a:gd name="G37" fmla="+- 21600 0 G36"/>
                  <a:gd name="G38" fmla="?: G4 0 G33"/>
                  <a:gd name="G39" fmla="?: 11003949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903 w 21600"/>
                  <a:gd name="T15" fmla="*/ 12920 h 21600"/>
                  <a:gd name="T16" fmla="*/ 10800 w 21600"/>
                  <a:gd name="T17" fmla="*/ 1359 h 21600"/>
                  <a:gd name="T18" fmla="*/ 20697 w 21600"/>
                  <a:gd name="T19" fmla="*/ 1292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568" y="12777"/>
                    </a:moveTo>
                    <a:cubicBezTo>
                      <a:pt x="1429" y="12127"/>
                      <a:pt x="1359" y="11464"/>
                      <a:pt x="1359" y="10800"/>
                    </a:cubicBezTo>
                    <a:cubicBezTo>
                      <a:pt x="1359" y="5585"/>
                      <a:pt x="5585" y="1359"/>
                      <a:pt x="10800" y="1359"/>
                    </a:cubicBezTo>
                    <a:cubicBezTo>
                      <a:pt x="16014" y="1359"/>
                      <a:pt x="20241" y="5585"/>
                      <a:pt x="20241" y="10800"/>
                    </a:cubicBezTo>
                    <a:cubicBezTo>
                      <a:pt x="20241" y="11464"/>
                      <a:pt x="20170" y="12127"/>
                      <a:pt x="20031" y="12777"/>
                    </a:cubicBezTo>
                    <a:lnTo>
                      <a:pt x="21360" y="13062"/>
                    </a:lnTo>
                    <a:cubicBezTo>
                      <a:pt x="21519" y="12318"/>
                      <a:pt x="21600" y="11560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-1" y="11560"/>
                      <a:pt x="80" y="12318"/>
                      <a:pt x="239" y="1306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66" name="Line 41"/>
              <p:cNvSpPr>
                <a:spLocks noChangeShapeType="1"/>
              </p:cNvSpPr>
              <p:nvPr/>
            </p:nvSpPr>
            <p:spPr bwMode="auto">
              <a:xfrm>
                <a:off x="1140" y="2678"/>
                <a:ext cx="300" cy="12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7" name="Line 42"/>
              <p:cNvSpPr>
                <a:spLocks noChangeShapeType="1"/>
              </p:cNvSpPr>
              <p:nvPr/>
            </p:nvSpPr>
            <p:spPr bwMode="auto">
              <a:xfrm flipV="1">
                <a:off x="4830" y="2434"/>
                <a:ext cx="99" cy="201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8" name="Freeform 43"/>
              <p:cNvSpPr>
                <a:spLocks/>
              </p:cNvSpPr>
              <p:nvPr/>
            </p:nvSpPr>
            <p:spPr bwMode="auto">
              <a:xfrm>
                <a:off x="3891" y="1501"/>
                <a:ext cx="322" cy="561"/>
              </a:xfrm>
              <a:custGeom>
                <a:avLst/>
                <a:gdLst>
                  <a:gd name="T0" fmla="*/ 0 w 322"/>
                  <a:gd name="T1" fmla="*/ 0 h 561"/>
                  <a:gd name="T2" fmla="*/ 115 w 322"/>
                  <a:gd name="T3" fmla="*/ 23 h 561"/>
                  <a:gd name="T4" fmla="*/ 190 w 322"/>
                  <a:gd name="T5" fmla="*/ 80 h 561"/>
                  <a:gd name="T6" fmla="*/ 230 w 322"/>
                  <a:gd name="T7" fmla="*/ 144 h 561"/>
                  <a:gd name="T8" fmla="*/ 259 w 322"/>
                  <a:gd name="T9" fmla="*/ 213 h 561"/>
                  <a:gd name="T10" fmla="*/ 288 w 322"/>
                  <a:gd name="T11" fmla="*/ 316 h 561"/>
                  <a:gd name="T12" fmla="*/ 322 w 322"/>
                  <a:gd name="T13" fmla="*/ 553 h 561"/>
                  <a:gd name="T14" fmla="*/ 210 w 322"/>
                  <a:gd name="T15" fmla="*/ 561 h 561"/>
                  <a:gd name="T16" fmla="*/ 0 w 322"/>
                  <a:gd name="T17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2" h="561">
                    <a:moveTo>
                      <a:pt x="0" y="0"/>
                    </a:moveTo>
                    <a:lnTo>
                      <a:pt x="115" y="23"/>
                    </a:lnTo>
                    <a:lnTo>
                      <a:pt x="190" y="80"/>
                    </a:lnTo>
                    <a:lnTo>
                      <a:pt x="230" y="144"/>
                    </a:lnTo>
                    <a:lnTo>
                      <a:pt x="259" y="213"/>
                    </a:lnTo>
                    <a:lnTo>
                      <a:pt x="288" y="316"/>
                    </a:lnTo>
                    <a:lnTo>
                      <a:pt x="322" y="553"/>
                    </a:lnTo>
                    <a:lnTo>
                      <a:pt x="210" y="561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66">
                      <a:gamma/>
                      <a:shade val="46275"/>
                      <a:invGamma/>
                    </a:srgbClr>
                  </a:gs>
                  <a:gs pos="50000">
                    <a:srgbClr val="000066"/>
                  </a:gs>
                  <a:gs pos="100000">
                    <a:srgbClr val="000066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4" name="Group 44"/>
              <p:cNvGrpSpPr>
                <a:grpSpLocks/>
              </p:cNvGrpSpPr>
              <p:nvPr/>
            </p:nvGrpSpPr>
            <p:grpSpPr bwMode="auto">
              <a:xfrm>
                <a:off x="1264" y="2655"/>
                <a:ext cx="905" cy="905"/>
                <a:chOff x="1409" y="863"/>
                <a:chExt cx="905" cy="905"/>
              </a:xfrm>
            </p:grpSpPr>
            <p:grpSp>
              <p:nvGrpSpPr>
                <p:cNvPr id="17" name="Group 45"/>
                <p:cNvGrpSpPr>
                  <a:grpSpLocks/>
                </p:cNvGrpSpPr>
                <p:nvPr/>
              </p:nvGrpSpPr>
              <p:grpSpPr bwMode="auto">
                <a:xfrm>
                  <a:off x="1409" y="863"/>
                  <a:ext cx="905" cy="905"/>
                  <a:chOff x="1159" y="1220"/>
                  <a:chExt cx="2379" cy="2379"/>
                </a:xfrm>
              </p:grpSpPr>
              <p:sp>
                <p:nvSpPr>
                  <p:cNvPr id="110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1165" y="1226"/>
                    <a:ext cx="2367" cy="2367"/>
                  </a:xfrm>
                  <a:prstGeom prst="ellipse">
                    <a:avLst/>
                  </a:prstGeom>
                  <a:solidFill>
                    <a:srgbClr val="333333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11" name="AutoShape 47"/>
                  <p:cNvSpPr>
                    <a:spLocks noChangeArrowheads="1"/>
                  </p:cNvSpPr>
                  <p:nvPr/>
                </p:nvSpPr>
                <p:spPr bwMode="auto">
                  <a:xfrm>
                    <a:off x="1159" y="1220"/>
                    <a:ext cx="2379" cy="2379"/>
                  </a:xfrm>
                  <a:custGeom>
                    <a:avLst/>
                    <a:gdLst>
                      <a:gd name="G0" fmla="+- 808 0 0"/>
                      <a:gd name="G1" fmla="+- 21600 0 808"/>
                      <a:gd name="G2" fmla="+- 21600 0 808"/>
                      <a:gd name="G3" fmla="*/ G0 2929 10000"/>
                      <a:gd name="G4" fmla="+- 21600 0 G3"/>
                      <a:gd name="G5" fmla="+- 21600 0 G3"/>
                      <a:gd name="T0" fmla="*/ 10800 w 21600"/>
                      <a:gd name="T1" fmla="*/ 0 h 21600"/>
                      <a:gd name="T2" fmla="*/ 3163 w 21600"/>
                      <a:gd name="T3" fmla="*/ 3163 h 21600"/>
                      <a:gd name="T4" fmla="*/ 0 w 21600"/>
                      <a:gd name="T5" fmla="*/ 10800 h 21600"/>
                      <a:gd name="T6" fmla="*/ 3163 w 21600"/>
                      <a:gd name="T7" fmla="*/ 18437 h 21600"/>
                      <a:gd name="T8" fmla="*/ 10800 w 21600"/>
                      <a:gd name="T9" fmla="*/ 21600 h 21600"/>
                      <a:gd name="T10" fmla="*/ 18437 w 21600"/>
                      <a:gd name="T11" fmla="*/ 18437 h 21600"/>
                      <a:gd name="T12" fmla="*/ 21600 w 21600"/>
                      <a:gd name="T13" fmla="*/ 10800 h 21600"/>
                      <a:gd name="T14" fmla="*/ 18437 w 21600"/>
                      <a:gd name="T15" fmla="*/ 3163 h 21600"/>
                      <a:gd name="T16" fmla="*/ 3163 w 21600"/>
                      <a:gd name="T17" fmla="*/ 3163 h 21600"/>
                      <a:gd name="T18" fmla="*/ 18437 w 21600"/>
                      <a:gd name="T19" fmla="*/ 184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T16" t="T17" r="T18" b="T19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808" y="10800"/>
                        </a:moveTo>
                        <a:cubicBezTo>
                          <a:pt x="808" y="16318"/>
                          <a:pt x="5282" y="20792"/>
                          <a:pt x="10800" y="20792"/>
                        </a:cubicBezTo>
                        <a:cubicBezTo>
                          <a:pt x="16318" y="20792"/>
                          <a:pt x="20792" y="16318"/>
                          <a:pt x="20792" y="10800"/>
                        </a:cubicBezTo>
                        <a:cubicBezTo>
                          <a:pt x="20792" y="5282"/>
                          <a:pt x="16318" y="808"/>
                          <a:pt x="10800" y="808"/>
                        </a:cubicBezTo>
                        <a:cubicBezTo>
                          <a:pt x="5282" y="808"/>
                          <a:pt x="808" y="5282"/>
                          <a:pt x="808" y="1080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50000">
                        <a:srgbClr val="4D4D4D">
                          <a:gamma/>
                          <a:tint val="48627"/>
                          <a:invGamma/>
                        </a:srgbClr>
                      </a:gs>
                      <a:gs pos="100000">
                        <a:srgbClr val="4D4D4D"/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12" name="AutoShape 48"/>
                  <p:cNvSpPr>
                    <a:spLocks noChangeArrowheads="1"/>
                  </p:cNvSpPr>
                  <p:nvPr/>
                </p:nvSpPr>
                <p:spPr bwMode="auto">
                  <a:xfrm>
                    <a:off x="1242" y="1303"/>
                    <a:ext cx="2212" cy="2212"/>
                  </a:xfrm>
                  <a:custGeom>
                    <a:avLst/>
                    <a:gdLst>
                      <a:gd name="G0" fmla="+- 1621 0 0"/>
                      <a:gd name="G1" fmla="+- 21600 0 1621"/>
                      <a:gd name="G2" fmla="+- 21600 0 1621"/>
                      <a:gd name="G3" fmla="*/ G0 2929 10000"/>
                      <a:gd name="G4" fmla="+- 21600 0 G3"/>
                      <a:gd name="G5" fmla="+- 21600 0 G3"/>
                      <a:gd name="T0" fmla="*/ 10800 w 21600"/>
                      <a:gd name="T1" fmla="*/ 0 h 21600"/>
                      <a:gd name="T2" fmla="*/ 3163 w 21600"/>
                      <a:gd name="T3" fmla="*/ 3163 h 21600"/>
                      <a:gd name="T4" fmla="*/ 0 w 21600"/>
                      <a:gd name="T5" fmla="*/ 10800 h 21600"/>
                      <a:gd name="T6" fmla="*/ 3163 w 21600"/>
                      <a:gd name="T7" fmla="*/ 18437 h 21600"/>
                      <a:gd name="T8" fmla="*/ 10800 w 21600"/>
                      <a:gd name="T9" fmla="*/ 21600 h 21600"/>
                      <a:gd name="T10" fmla="*/ 18437 w 21600"/>
                      <a:gd name="T11" fmla="*/ 18437 h 21600"/>
                      <a:gd name="T12" fmla="*/ 21600 w 21600"/>
                      <a:gd name="T13" fmla="*/ 10800 h 21600"/>
                      <a:gd name="T14" fmla="*/ 18437 w 21600"/>
                      <a:gd name="T15" fmla="*/ 3163 h 21600"/>
                      <a:gd name="T16" fmla="*/ 3163 w 21600"/>
                      <a:gd name="T17" fmla="*/ 3163 h 21600"/>
                      <a:gd name="T18" fmla="*/ 18437 w 21600"/>
                      <a:gd name="T19" fmla="*/ 184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T16" t="T17" r="T18" b="T19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1621" y="10800"/>
                        </a:moveTo>
                        <a:cubicBezTo>
                          <a:pt x="1621" y="15869"/>
                          <a:pt x="5731" y="19979"/>
                          <a:pt x="10800" y="19979"/>
                        </a:cubicBezTo>
                        <a:cubicBezTo>
                          <a:pt x="15869" y="19979"/>
                          <a:pt x="19979" y="15869"/>
                          <a:pt x="19979" y="10800"/>
                        </a:cubicBezTo>
                        <a:cubicBezTo>
                          <a:pt x="19979" y="5731"/>
                          <a:pt x="15869" y="1621"/>
                          <a:pt x="10800" y="1621"/>
                        </a:cubicBezTo>
                        <a:cubicBezTo>
                          <a:pt x="5731" y="1621"/>
                          <a:pt x="1621" y="5731"/>
                          <a:pt x="1621" y="1080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50000">
                        <a:srgbClr val="777777"/>
                      </a:gs>
                      <a:gs pos="100000">
                        <a:srgbClr val="292929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13" name="AutoShape 49"/>
                  <p:cNvSpPr>
                    <a:spLocks noChangeArrowheads="1"/>
                  </p:cNvSpPr>
                  <p:nvPr/>
                </p:nvSpPr>
                <p:spPr bwMode="auto">
                  <a:xfrm>
                    <a:off x="1390" y="1451"/>
                    <a:ext cx="1916" cy="1916"/>
                  </a:xfrm>
                  <a:custGeom>
                    <a:avLst/>
                    <a:gdLst>
                      <a:gd name="G0" fmla="+- 808 0 0"/>
                      <a:gd name="G1" fmla="+- 21600 0 808"/>
                      <a:gd name="G2" fmla="+- 21600 0 808"/>
                      <a:gd name="G3" fmla="*/ G0 2929 10000"/>
                      <a:gd name="G4" fmla="+- 21600 0 G3"/>
                      <a:gd name="G5" fmla="+- 21600 0 G3"/>
                      <a:gd name="T0" fmla="*/ 10800 w 21600"/>
                      <a:gd name="T1" fmla="*/ 0 h 21600"/>
                      <a:gd name="T2" fmla="*/ 3163 w 21600"/>
                      <a:gd name="T3" fmla="*/ 3163 h 21600"/>
                      <a:gd name="T4" fmla="*/ 0 w 21600"/>
                      <a:gd name="T5" fmla="*/ 10800 h 21600"/>
                      <a:gd name="T6" fmla="*/ 3163 w 21600"/>
                      <a:gd name="T7" fmla="*/ 18437 h 21600"/>
                      <a:gd name="T8" fmla="*/ 10800 w 21600"/>
                      <a:gd name="T9" fmla="*/ 21600 h 21600"/>
                      <a:gd name="T10" fmla="*/ 18437 w 21600"/>
                      <a:gd name="T11" fmla="*/ 18437 h 21600"/>
                      <a:gd name="T12" fmla="*/ 21600 w 21600"/>
                      <a:gd name="T13" fmla="*/ 10800 h 21600"/>
                      <a:gd name="T14" fmla="*/ 18437 w 21600"/>
                      <a:gd name="T15" fmla="*/ 3163 h 21600"/>
                      <a:gd name="T16" fmla="*/ 3163 w 21600"/>
                      <a:gd name="T17" fmla="*/ 3163 h 21600"/>
                      <a:gd name="T18" fmla="*/ 18437 w 21600"/>
                      <a:gd name="T19" fmla="*/ 184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T16" t="T17" r="T18" b="T19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808" y="10800"/>
                        </a:moveTo>
                        <a:cubicBezTo>
                          <a:pt x="808" y="16318"/>
                          <a:pt x="5282" y="20792"/>
                          <a:pt x="10800" y="20792"/>
                        </a:cubicBezTo>
                        <a:cubicBezTo>
                          <a:pt x="16318" y="20792"/>
                          <a:pt x="20792" y="16318"/>
                          <a:pt x="20792" y="10800"/>
                        </a:cubicBezTo>
                        <a:cubicBezTo>
                          <a:pt x="20792" y="5282"/>
                          <a:pt x="16318" y="808"/>
                          <a:pt x="10800" y="808"/>
                        </a:cubicBezTo>
                        <a:cubicBezTo>
                          <a:pt x="5282" y="808"/>
                          <a:pt x="808" y="5282"/>
                          <a:pt x="808" y="1080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333333">
                          <a:gamma/>
                          <a:tint val="48627"/>
                          <a:invGamma/>
                        </a:srgbClr>
                      </a:gs>
                      <a:gs pos="100000">
                        <a:srgbClr val="333333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333333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14" name="AutoShape 50"/>
                  <p:cNvSpPr>
                    <a:spLocks noChangeArrowheads="1"/>
                  </p:cNvSpPr>
                  <p:nvPr/>
                </p:nvSpPr>
                <p:spPr bwMode="auto">
                  <a:xfrm>
                    <a:off x="1466" y="1527"/>
                    <a:ext cx="1766" cy="1766"/>
                  </a:xfrm>
                  <a:custGeom>
                    <a:avLst/>
                    <a:gdLst>
                      <a:gd name="G0" fmla="+- 1296 0 0"/>
                      <a:gd name="G1" fmla="+- 21600 0 1296"/>
                      <a:gd name="G2" fmla="+- 21600 0 1296"/>
                      <a:gd name="G3" fmla="*/ G0 2929 10000"/>
                      <a:gd name="G4" fmla="+- 21600 0 G3"/>
                      <a:gd name="G5" fmla="+- 21600 0 G3"/>
                      <a:gd name="T0" fmla="*/ 10800 w 21600"/>
                      <a:gd name="T1" fmla="*/ 0 h 21600"/>
                      <a:gd name="T2" fmla="*/ 3163 w 21600"/>
                      <a:gd name="T3" fmla="*/ 3163 h 21600"/>
                      <a:gd name="T4" fmla="*/ 0 w 21600"/>
                      <a:gd name="T5" fmla="*/ 10800 h 21600"/>
                      <a:gd name="T6" fmla="*/ 3163 w 21600"/>
                      <a:gd name="T7" fmla="*/ 18437 h 21600"/>
                      <a:gd name="T8" fmla="*/ 10800 w 21600"/>
                      <a:gd name="T9" fmla="*/ 21600 h 21600"/>
                      <a:gd name="T10" fmla="*/ 18437 w 21600"/>
                      <a:gd name="T11" fmla="*/ 18437 h 21600"/>
                      <a:gd name="T12" fmla="*/ 21600 w 21600"/>
                      <a:gd name="T13" fmla="*/ 10800 h 21600"/>
                      <a:gd name="T14" fmla="*/ 18437 w 21600"/>
                      <a:gd name="T15" fmla="*/ 3163 h 21600"/>
                      <a:gd name="T16" fmla="*/ 3163 w 21600"/>
                      <a:gd name="T17" fmla="*/ 3163 h 21600"/>
                      <a:gd name="T18" fmla="*/ 18437 w 21600"/>
                      <a:gd name="T19" fmla="*/ 184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T16" t="T17" r="T18" b="T19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1296" y="10800"/>
                        </a:moveTo>
                        <a:cubicBezTo>
                          <a:pt x="1296" y="16049"/>
                          <a:pt x="5551" y="20304"/>
                          <a:pt x="10800" y="20304"/>
                        </a:cubicBezTo>
                        <a:cubicBezTo>
                          <a:pt x="16049" y="20304"/>
                          <a:pt x="20304" y="16049"/>
                          <a:pt x="20304" y="10800"/>
                        </a:cubicBezTo>
                        <a:cubicBezTo>
                          <a:pt x="20304" y="5551"/>
                          <a:pt x="16049" y="1296"/>
                          <a:pt x="10800" y="1296"/>
                        </a:cubicBezTo>
                        <a:cubicBezTo>
                          <a:pt x="5551" y="1296"/>
                          <a:pt x="1296" y="5551"/>
                          <a:pt x="1296" y="1080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C0C0C0"/>
                      </a:gs>
                      <a:gs pos="100000">
                        <a:srgbClr val="C0C0C0">
                          <a:gamma/>
                          <a:tint val="36471"/>
                          <a:invGamma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333333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  <p:grpSp>
              <p:nvGrpSpPr>
                <p:cNvPr id="23" name="Group 51"/>
                <p:cNvGrpSpPr>
                  <a:grpSpLocks/>
                </p:cNvGrpSpPr>
                <p:nvPr/>
              </p:nvGrpSpPr>
              <p:grpSpPr bwMode="auto">
                <a:xfrm>
                  <a:off x="1560" y="1010"/>
                  <a:ext cx="610" cy="580"/>
                  <a:chOff x="1560" y="1010"/>
                  <a:chExt cx="610" cy="580"/>
                </a:xfrm>
              </p:grpSpPr>
              <p:sp>
                <p:nvSpPr>
                  <p:cNvPr id="98" name="AutoShape 52"/>
                  <p:cNvSpPr>
                    <a:spLocks noChangeArrowheads="1"/>
                  </p:cNvSpPr>
                  <p:nvPr/>
                </p:nvSpPr>
                <p:spPr bwMode="auto">
                  <a:xfrm>
                    <a:off x="1788" y="1010"/>
                    <a:ext cx="149" cy="248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B2B2B2"/>
                      </a:gs>
                    </a:gsLst>
                    <a:lin ang="5400000" scaled="1"/>
                  </a:gra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99" name="AutoShape 53"/>
                  <p:cNvSpPr>
                    <a:spLocks noChangeArrowheads="1"/>
                  </p:cNvSpPr>
                  <p:nvPr/>
                </p:nvSpPr>
                <p:spPr bwMode="auto">
                  <a:xfrm rot="-4500000">
                    <a:off x="1609" y="1143"/>
                    <a:ext cx="149" cy="248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B2B2B2"/>
                      </a:gs>
                    </a:gsLst>
                    <a:lin ang="5400000" scaled="1"/>
                  </a:gra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00" name="AutoShape 54"/>
                  <p:cNvSpPr>
                    <a:spLocks noChangeArrowheads="1"/>
                  </p:cNvSpPr>
                  <p:nvPr/>
                </p:nvSpPr>
                <p:spPr bwMode="auto">
                  <a:xfrm rot="4500000" flipH="1">
                    <a:off x="1971" y="1154"/>
                    <a:ext cx="150" cy="248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B2B2B2"/>
                      </a:gs>
                    </a:gsLst>
                    <a:lin ang="5400000" scaled="1"/>
                  </a:gra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01" name="AutoShape 55"/>
                  <p:cNvSpPr>
                    <a:spLocks noChangeArrowheads="1"/>
                  </p:cNvSpPr>
                  <p:nvPr/>
                </p:nvSpPr>
                <p:spPr bwMode="auto">
                  <a:xfrm rot="12600000">
                    <a:off x="1686" y="1342"/>
                    <a:ext cx="149" cy="248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B2B2B2"/>
                      </a:gs>
                    </a:gsLst>
                    <a:lin ang="5400000" scaled="1"/>
                  </a:gra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02" name="AutoShape 56"/>
                  <p:cNvSpPr>
                    <a:spLocks noChangeArrowheads="1"/>
                  </p:cNvSpPr>
                  <p:nvPr/>
                </p:nvSpPr>
                <p:spPr bwMode="auto">
                  <a:xfrm rot="9000000" flipH="1">
                    <a:off x="1887" y="1332"/>
                    <a:ext cx="149" cy="248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B2B2B2"/>
                      </a:gs>
                    </a:gsLst>
                    <a:lin ang="5400000" scaled="1"/>
                  </a:gra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03" name="AutoShape 57"/>
                  <p:cNvSpPr>
                    <a:spLocks noChangeArrowheads="1"/>
                  </p:cNvSpPr>
                  <p:nvPr/>
                </p:nvSpPr>
                <p:spPr bwMode="auto">
                  <a:xfrm>
                    <a:off x="1833" y="1038"/>
                    <a:ext cx="56" cy="161"/>
                  </a:xfrm>
                  <a:prstGeom prst="triangle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333333"/>
                      </a:gs>
                      <a:gs pos="100000">
                        <a:srgbClr val="777777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04" name="AutoShape 58"/>
                  <p:cNvSpPr>
                    <a:spLocks noChangeArrowheads="1"/>
                  </p:cNvSpPr>
                  <p:nvPr/>
                </p:nvSpPr>
                <p:spPr bwMode="auto">
                  <a:xfrm rot="4500000">
                    <a:off x="2026" y="1193"/>
                    <a:ext cx="56" cy="161"/>
                  </a:xfrm>
                  <a:prstGeom prst="triangle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333333"/>
                      </a:gs>
                      <a:gs pos="100000">
                        <a:srgbClr val="777777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05" name="AutoShape 59"/>
                  <p:cNvSpPr>
                    <a:spLocks noChangeArrowheads="1"/>
                  </p:cNvSpPr>
                  <p:nvPr/>
                </p:nvSpPr>
                <p:spPr bwMode="auto">
                  <a:xfrm rot="17100000" flipH="1">
                    <a:off x="1642" y="1183"/>
                    <a:ext cx="56" cy="161"/>
                  </a:xfrm>
                  <a:prstGeom prst="triangle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333333"/>
                      </a:gs>
                      <a:gs pos="100000">
                        <a:srgbClr val="777777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06" name="AutoShape 60"/>
                  <p:cNvSpPr>
                    <a:spLocks noChangeArrowheads="1"/>
                  </p:cNvSpPr>
                  <p:nvPr/>
                </p:nvSpPr>
                <p:spPr bwMode="auto">
                  <a:xfrm rot="9000000">
                    <a:off x="1944" y="1393"/>
                    <a:ext cx="56" cy="161"/>
                  </a:xfrm>
                  <a:prstGeom prst="triangle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333333"/>
                      </a:gs>
                      <a:gs pos="100000">
                        <a:srgbClr val="777777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07" name="AutoShape 61"/>
                  <p:cNvSpPr>
                    <a:spLocks noChangeArrowheads="1"/>
                  </p:cNvSpPr>
                  <p:nvPr/>
                </p:nvSpPr>
                <p:spPr bwMode="auto">
                  <a:xfrm rot="12600000" flipH="1">
                    <a:off x="1724" y="1399"/>
                    <a:ext cx="56" cy="161"/>
                  </a:xfrm>
                  <a:prstGeom prst="triangle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333333"/>
                      </a:gs>
                      <a:gs pos="100000">
                        <a:srgbClr val="777777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08" name="Oval 62"/>
                  <p:cNvSpPr>
                    <a:spLocks noChangeArrowheads="1"/>
                  </p:cNvSpPr>
                  <p:nvPr/>
                </p:nvSpPr>
                <p:spPr bwMode="auto">
                  <a:xfrm>
                    <a:off x="1740" y="1194"/>
                    <a:ext cx="242" cy="24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DDDDDD">
                          <a:gamma/>
                          <a:shade val="46275"/>
                          <a:invGamma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09" name="Oval 63"/>
                  <p:cNvSpPr>
                    <a:spLocks noChangeArrowheads="1"/>
                  </p:cNvSpPr>
                  <p:nvPr/>
                </p:nvSpPr>
                <p:spPr bwMode="auto">
                  <a:xfrm>
                    <a:off x="1800" y="1255"/>
                    <a:ext cx="123" cy="123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CC0066"/>
                      </a:gs>
                      <a:gs pos="100000">
                        <a:srgbClr val="800000"/>
                      </a:gs>
                    </a:gsLst>
                    <a:path path="shape">
                      <a:fillToRect l="50000" t="50000" r="50000" b="50000"/>
                    </a:path>
                  </a:gradFill>
                  <a:ln w="28575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</p:grpSp>
          <p:grpSp>
            <p:nvGrpSpPr>
              <p:cNvPr id="24" name="Group 64"/>
              <p:cNvGrpSpPr>
                <a:grpSpLocks/>
              </p:cNvGrpSpPr>
              <p:nvPr/>
            </p:nvGrpSpPr>
            <p:grpSpPr bwMode="auto">
              <a:xfrm>
                <a:off x="4125" y="2636"/>
                <a:ext cx="905" cy="905"/>
                <a:chOff x="1409" y="863"/>
                <a:chExt cx="905" cy="905"/>
              </a:xfrm>
            </p:grpSpPr>
            <p:grpSp>
              <p:nvGrpSpPr>
                <p:cNvPr id="25" name="Group 65"/>
                <p:cNvGrpSpPr>
                  <a:grpSpLocks/>
                </p:cNvGrpSpPr>
                <p:nvPr/>
              </p:nvGrpSpPr>
              <p:grpSpPr bwMode="auto">
                <a:xfrm>
                  <a:off x="1409" y="863"/>
                  <a:ext cx="905" cy="905"/>
                  <a:chOff x="1159" y="1220"/>
                  <a:chExt cx="2379" cy="2379"/>
                </a:xfrm>
              </p:grpSpPr>
              <p:sp>
                <p:nvSpPr>
                  <p:cNvPr id="91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1165" y="1226"/>
                    <a:ext cx="2367" cy="2367"/>
                  </a:xfrm>
                  <a:prstGeom prst="ellipse">
                    <a:avLst/>
                  </a:prstGeom>
                  <a:solidFill>
                    <a:srgbClr val="333333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92" name="AutoShape 67"/>
                  <p:cNvSpPr>
                    <a:spLocks noChangeArrowheads="1"/>
                  </p:cNvSpPr>
                  <p:nvPr/>
                </p:nvSpPr>
                <p:spPr bwMode="auto">
                  <a:xfrm>
                    <a:off x="1159" y="1220"/>
                    <a:ext cx="2379" cy="2379"/>
                  </a:xfrm>
                  <a:custGeom>
                    <a:avLst/>
                    <a:gdLst>
                      <a:gd name="G0" fmla="+- 808 0 0"/>
                      <a:gd name="G1" fmla="+- 21600 0 808"/>
                      <a:gd name="G2" fmla="+- 21600 0 808"/>
                      <a:gd name="G3" fmla="*/ G0 2929 10000"/>
                      <a:gd name="G4" fmla="+- 21600 0 G3"/>
                      <a:gd name="G5" fmla="+- 21600 0 G3"/>
                      <a:gd name="T0" fmla="*/ 10800 w 21600"/>
                      <a:gd name="T1" fmla="*/ 0 h 21600"/>
                      <a:gd name="T2" fmla="*/ 3163 w 21600"/>
                      <a:gd name="T3" fmla="*/ 3163 h 21600"/>
                      <a:gd name="T4" fmla="*/ 0 w 21600"/>
                      <a:gd name="T5" fmla="*/ 10800 h 21600"/>
                      <a:gd name="T6" fmla="*/ 3163 w 21600"/>
                      <a:gd name="T7" fmla="*/ 18437 h 21600"/>
                      <a:gd name="T8" fmla="*/ 10800 w 21600"/>
                      <a:gd name="T9" fmla="*/ 21600 h 21600"/>
                      <a:gd name="T10" fmla="*/ 18437 w 21600"/>
                      <a:gd name="T11" fmla="*/ 18437 h 21600"/>
                      <a:gd name="T12" fmla="*/ 21600 w 21600"/>
                      <a:gd name="T13" fmla="*/ 10800 h 21600"/>
                      <a:gd name="T14" fmla="*/ 18437 w 21600"/>
                      <a:gd name="T15" fmla="*/ 3163 h 21600"/>
                      <a:gd name="T16" fmla="*/ 3163 w 21600"/>
                      <a:gd name="T17" fmla="*/ 3163 h 21600"/>
                      <a:gd name="T18" fmla="*/ 18437 w 21600"/>
                      <a:gd name="T19" fmla="*/ 184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T16" t="T17" r="T18" b="T19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808" y="10800"/>
                        </a:moveTo>
                        <a:cubicBezTo>
                          <a:pt x="808" y="16318"/>
                          <a:pt x="5282" y="20792"/>
                          <a:pt x="10800" y="20792"/>
                        </a:cubicBezTo>
                        <a:cubicBezTo>
                          <a:pt x="16318" y="20792"/>
                          <a:pt x="20792" y="16318"/>
                          <a:pt x="20792" y="10800"/>
                        </a:cubicBezTo>
                        <a:cubicBezTo>
                          <a:pt x="20792" y="5282"/>
                          <a:pt x="16318" y="808"/>
                          <a:pt x="10800" y="808"/>
                        </a:cubicBezTo>
                        <a:cubicBezTo>
                          <a:pt x="5282" y="808"/>
                          <a:pt x="808" y="5282"/>
                          <a:pt x="808" y="1080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50000">
                        <a:srgbClr val="4D4D4D">
                          <a:gamma/>
                          <a:tint val="48627"/>
                          <a:invGamma/>
                        </a:srgbClr>
                      </a:gs>
                      <a:gs pos="100000">
                        <a:srgbClr val="4D4D4D"/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93" name="AutoShape 68"/>
                  <p:cNvSpPr>
                    <a:spLocks noChangeArrowheads="1"/>
                  </p:cNvSpPr>
                  <p:nvPr/>
                </p:nvSpPr>
                <p:spPr bwMode="auto">
                  <a:xfrm>
                    <a:off x="1242" y="1303"/>
                    <a:ext cx="2212" cy="2212"/>
                  </a:xfrm>
                  <a:custGeom>
                    <a:avLst/>
                    <a:gdLst>
                      <a:gd name="G0" fmla="+- 1621 0 0"/>
                      <a:gd name="G1" fmla="+- 21600 0 1621"/>
                      <a:gd name="G2" fmla="+- 21600 0 1621"/>
                      <a:gd name="G3" fmla="*/ G0 2929 10000"/>
                      <a:gd name="G4" fmla="+- 21600 0 G3"/>
                      <a:gd name="G5" fmla="+- 21600 0 G3"/>
                      <a:gd name="T0" fmla="*/ 10800 w 21600"/>
                      <a:gd name="T1" fmla="*/ 0 h 21600"/>
                      <a:gd name="T2" fmla="*/ 3163 w 21600"/>
                      <a:gd name="T3" fmla="*/ 3163 h 21600"/>
                      <a:gd name="T4" fmla="*/ 0 w 21600"/>
                      <a:gd name="T5" fmla="*/ 10800 h 21600"/>
                      <a:gd name="T6" fmla="*/ 3163 w 21600"/>
                      <a:gd name="T7" fmla="*/ 18437 h 21600"/>
                      <a:gd name="T8" fmla="*/ 10800 w 21600"/>
                      <a:gd name="T9" fmla="*/ 21600 h 21600"/>
                      <a:gd name="T10" fmla="*/ 18437 w 21600"/>
                      <a:gd name="T11" fmla="*/ 18437 h 21600"/>
                      <a:gd name="T12" fmla="*/ 21600 w 21600"/>
                      <a:gd name="T13" fmla="*/ 10800 h 21600"/>
                      <a:gd name="T14" fmla="*/ 18437 w 21600"/>
                      <a:gd name="T15" fmla="*/ 3163 h 21600"/>
                      <a:gd name="T16" fmla="*/ 3163 w 21600"/>
                      <a:gd name="T17" fmla="*/ 3163 h 21600"/>
                      <a:gd name="T18" fmla="*/ 18437 w 21600"/>
                      <a:gd name="T19" fmla="*/ 184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T16" t="T17" r="T18" b="T19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1621" y="10800"/>
                        </a:moveTo>
                        <a:cubicBezTo>
                          <a:pt x="1621" y="15869"/>
                          <a:pt x="5731" y="19979"/>
                          <a:pt x="10800" y="19979"/>
                        </a:cubicBezTo>
                        <a:cubicBezTo>
                          <a:pt x="15869" y="19979"/>
                          <a:pt x="19979" y="15869"/>
                          <a:pt x="19979" y="10800"/>
                        </a:cubicBezTo>
                        <a:cubicBezTo>
                          <a:pt x="19979" y="5731"/>
                          <a:pt x="15869" y="1621"/>
                          <a:pt x="10800" y="1621"/>
                        </a:cubicBezTo>
                        <a:cubicBezTo>
                          <a:pt x="5731" y="1621"/>
                          <a:pt x="1621" y="5731"/>
                          <a:pt x="1621" y="1080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50000">
                        <a:srgbClr val="777777"/>
                      </a:gs>
                      <a:gs pos="100000">
                        <a:srgbClr val="292929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94" name="AutoShape 69"/>
                  <p:cNvSpPr>
                    <a:spLocks noChangeArrowheads="1"/>
                  </p:cNvSpPr>
                  <p:nvPr/>
                </p:nvSpPr>
                <p:spPr bwMode="auto">
                  <a:xfrm>
                    <a:off x="1390" y="1451"/>
                    <a:ext cx="1916" cy="1916"/>
                  </a:xfrm>
                  <a:custGeom>
                    <a:avLst/>
                    <a:gdLst>
                      <a:gd name="G0" fmla="+- 808 0 0"/>
                      <a:gd name="G1" fmla="+- 21600 0 808"/>
                      <a:gd name="G2" fmla="+- 21600 0 808"/>
                      <a:gd name="G3" fmla="*/ G0 2929 10000"/>
                      <a:gd name="G4" fmla="+- 21600 0 G3"/>
                      <a:gd name="G5" fmla="+- 21600 0 G3"/>
                      <a:gd name="T0" fmla="*/ 10800 w 21600"/>
                      <a:gd name="T1" fmla="*/ 0 h 21600"/>
                      <a:gd name="T2" fmla="*/ 3163 w 21600"/>
                      <a:gd name="T3" fmla="*/ 3163 h 21600"/>
                      <a:gd name="T4" fmla="*/ 0 w 21600"/>
                      <a:gd name="T5" fmla="*/ 10800 h 21600"/>
                      <a:gd name="T6" fmla="*/ 3163 w 21600"/>
                      <a:gd name="T7" fmla="*/ 18437 h 21600"/>
                      <a:gd name="T8" fmla="*/ 10800 w 21600"/>
                      <a:gd name="T9" fmla="*/ 21600 h 21600"/>
                      <a:gd name="T10" fmla="*/ 18437 w 21600"/>
                      <a:gd name="T11" fmla="*/ 18437 h 21600"/>
                      <a:gd name="T12" fmla="*/ 21600 w 21600"/>
                      <a:gd name="T13" fmla="*/ 10800 h 21600"/>
                      <a:gd name="T14" fmla="*/ 18437 w 21600"/>
                      <a:gd name="T15" fmla="*/ 3163 h 21600"/>
                      <a:gd name="T16" fmla="*/ 3163 w 21600"/>
                      <a:gd name="T17" fmla="*/ 3163 h 21600"/>
                      <a:gd name="T18" fmla="*/ 18437 w 21600"/>
                      <a:gd name="T19" fmla="*/ 184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T16" t="T17" r="T18" b="T19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808" y="10800"/>
                        </a:moveTo>
                        <a:cubicBezTo>
                          <a:pt x="808" y="16318"/>
                          <a:pt x="5282" y="20792"/>
                          <a:pt x="10800" y="20792"/>
                        </a:cubicBezTo>
                        <a:cubicBezTo>
                          <a:pt x="16318" y="20792"/>
                          <a:pt x="20792" y="16318"/>
                          <a:pt x="20792" y="10800"/>
                        </a:cubicBezTo>
                        <a:cubicBezTo>
                          <a:pt x="20792" y="5282"/>
                          <a:pt x="16318" y="808"/>
                          <a:pt x="10800" y="808"/>
                        </a:cubicBezTo>
                        <a:cubicBezTo>
                          <a:pt x="5282" y="808"/>
                          <a:pt x="808" y="5282"/>
                          <a:pt x="808" y="1080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333333">
                          <a:gamma/>
                          <a:tint val="48627"/>
                          <a:invGamma/>
                        </a:srgbClr>
                      </a:gs>
                      <a:gs pos="100000">
                        <a:srgbClr val="333333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333333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95" name="AutoShape 70"/>
                  <p:cNvSpPr>
                    <a:spLocks noChangeArrowheads="1"/>
                  </p:cNvSpPr>
                  <p:nvPr/>
                </p:nvSpPr>
                <p:spPr bwMode="auto">
                  <a:xfrm>
                    <a:off x="1466" y="1527"/>
                    <a:ext cx="1766" cy="1766"/>
                  </a:xfrm>
                  <a:custGeom>
                    <a:avLst/>
                    <a:gdLst>
                      <a:gd name="G0" fmla="+- 1296 0 0"/>
                      <a:gd name="G1" fmla="+- 21600 0 1296"/>
                      <a:gd name="G2" fmla="+- 21600 0 1296"/>
                      <a:gd name="G3" fmla="*/ G0 2929 10000"/>
                      <a:gd name="G4" fmla="+- 21600 0 G3"/>
                      <a:gd name="G5" fmla="+- 21600 0 G3"/>
                      <a:gd name="T0" fmla="*/ 10800 w 21600"/>
                      <a:gd name="T1" fmla="*/ 0 h 21600"/>
                      <a:gd name="T2" fmla="*/ 3163 w 21600"/>
                      <a:gd name="T3" fmla="*/ 3163 h 21600"/>
                      <a:gd name="T4" fmla="*/ 0 w 21600"/>
                      <a:gd name="T5" fmla="*/ 10800 h 21600"/>
                      <a:gd name="T6" fmla="*/ 3163 w 21600"/>
                      <a:gd name="T7" fmla="*/ 18437 h 21600"/>
                      <a:gd name="T8" fmla="*/ 10800 w 21600"/>
                      <a:gd name="T9" fmla="*/ 21600 h 21600"/>
                      <a:gd name="T10" fmla="*/ 18437 w 21600"/>
                      <a:gd name="T11" fmla="*/ 18437 h 21600"/>
                      <a:gd name="T12" fmla="*/ 21600 w 21600"/>
                      <a:gd name="T13" fmla="*/ 10800 h 21600"/>
                      <a:gd name="T14" fmla="*/ 18437 w 21600"/>
                      <a:gd name="T15" fmla="*/ 3163 h 21600"/>
                      <a:gd name="T16" fmla="*/ 3163 w 21600"/>
                      <a:gd name="T17" fmla="*/ 3163 h 21600"/>
                      <a:gd name="T18" fmla="*/ 18437 w 21600"/>
                      <a:gd name="T19" fmla="*/ 184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T16" t="T17" r="T18" b="T19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1296" y="10800"/>
                        </a:moveTo>
                        <a:cubicBezTo>
                          <a:pt x="1296" y="16049"/>
                          <a:pt x="5551" y="20304"/>
                          <a:pt x="10800" y="20304"/>
                        </a:cubicBezTo>
                        <a:cubicBezTo>
                          <a:pt x="16049" y="20304"/>
                          <a:pt x="20304" y="16049"/>
                          <a:pt x="20304" y="10800"/>
                        </a:cubicBezTo>
                        <a:cubicBezTo>
                          <a:pt x="20304" y="5551"/>
                          <a:pt x="16049" y="1296"/>
                          <a:pt x="10800" y="1296"/>
                        </a:cubicBezTo>
                        <a:cubicBezTo>
                          <a:pt x="5551" y="1296"/>
                          <a:pt x="1296" y="5551"/>
                          <a:pt x="1296" y="1080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C0C0C0"/>
                      </a:gs>
                      <a:gs pos="100000">
                        <a:srgbClr val="C0C0C0">
                          <a:gamma/>
                          <a:tint val="36471"/>
                          <a:invGamma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333333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  <p:grpSp>
              <p:nvGrpSpPr>
                <p:cNvPr id="26" name="Group 71"/>
                <p:cNvGrpSpPr>
                  <a:grpSpLocks/>
                </p:cNvGrpSpPr>
                <p:nvPr/>
              </p:nvGrpSpPr>
              <p:grpSpPr bwMode="auto">
                <a:xfrm>
                  <a:off x="1560" y="1010"/>
                  <a:ext cx="610" cy="580"/>
                  <a:chOff x="1560" y="1010"/>
                  <a:chExt cx="610" cy="580"/>
                </a:xfrm>
              </p:grpSpPr>
              <p:sp>
                <p:nvSpPr>
                  <p:cNvPr id="79" name="AutoShape 72"/>
                  <p:cNvSpPr>
                    <a:spLocks noChangeArrowheads="1"/>
                  </p:cNvSpPr>
                  <p:nvPr/>
                </p:nvSpPr>
                <p:spPr bwMode="auto">
                  <a:xfrm>
                    <a:off x="1788" y="1010"/>
                    <a:ext cx="149" cy="248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B2B2B2"/>
                      </a:gs>
                    </a:gsLst>
                    <a:lin ang="5400000" scaled="1"/>
                  </a:gra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80" name="AutoShape 73"/>
                  <p:cNvSpPr>
                    <a:spLocks noChangeArrowheads="1"/>
                  </p:cNvSpPr>
                  <p:nvPr/>
                </p:nvSpPr>
                <p:spPr bwMode="auto">
                  <a:xfrm rot="-4500000">
                    <a:off x="1609" y="1143"/>
                    <a:ext cx="149" cy="248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B2B2B2"/>
                      </a:gs>
                    </a:gsLst>
                    <a:lin ang="5400000" scaled="1"/>
                  </a:gra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81" name="AutoShape 74"/>
                  <p:cNvSpPr>
                    <a:spLocks noChangeArrowheads="1"/>
                  </p:cNvSpPr>
                  <p:nvPr/>
                </p:nvSpPr>
                <p:spPr bwMode="auto">
                  <a:xfrm rot="4500000" flipH="1">
                    <a:off x="1971" y="1154"/>
                    <a:ext cx="150" cy="248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B2B2B2"/>
                      </a:gs>
                    </a:gsLst>
                    <a:lin ang="5400000" scaled="1"/>
                  </a:gra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82" name="AutoShape 75"/>
                  <p:cNvSpPr>
                    <a:spLocks noChangeArrowheads="1"/>
                  </p:cNvSpPr>
                  <p:nvPr/>
                </p:nvSpPr>
                <p:spPr bwMode="auto">
                  <a:xfrm rot="12600000">
                    <a:off x="1686" y="1342"/>
                    <a:ext cx="149" cy="248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B2B2B2"/>
                      </a:gs>
                    </a:gsLst>
                    <a:lin ang="5400000" scaled="1"/>
                  </a:gra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83" name="AutoShape 76"/>
                  <p:cNvSpPr>
                    <a:spLocks noChangeArrowheads="1"/>
                  </p:cNvSpPr>
                  <p:nvPr/>
                </p:nvSpPr>
                <p:spPr bwMode="auto">
                  <a:xfrm rot="9000000" flipH="1">
                    <a:off x="1887" y="1332"/>
                    <a:ext cx="149" cy="248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B2B2B2"/>
                      </a:gs>
                    </a:gsLst>
                    <a:lin ang="5400000" scaled="1"/>
                  </a:gra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84" name="AutoShape 77"/>
                  <p:cNvSpPr>
                    <a:spLocks noChangeArrowheads="1"/>
                  </p:cNvSpPr>
                  <p:nvPr/>
                </p:nvSpPr>
                <p:spPr bwMode="auto">
                  <a:xfrm>
                    <a:off x="1833" y="1038"/>
                    <a:ext cx="56" cy="161"/>
                  </a:xfrm>
                  <a:prstGeom prst="triangle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333333"/>
                      </a:gs>
                      <a:gs pos="100000">
                        <a:srgbClr val="777777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85" name="AutoShape 78"/>
                  <p:cNvSpPr>
                    <a:spLocks noChangeArrowheads="1"/>
                  </p:cNvSpPr>
                  <p:nvPr/>
                </p:nvSpPr>
                <p:spPr bwMode="auto">
                  <a:xfrm rot="4500000">
                    <a:off x="2026" y="1193"/>
                    <a:ext cx="56" cy="161"/>
                  </a:xfrm>
                  <a:prstGeom prst="triangle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333333"/>
                      </a:gs>
                      <a:gs pos="100000">
                        <a:srgbClr val="777777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86" name="AutoShape 79"/>
                  <p:cNvSpPr>
                    <a:spLocks noChangeArrowheads="1"/>
                  </p:cNvSpPr>
                  <p:nvPr/>
                </p:nvSpPr>
                <p:spPr bwMode="auto">
                  <a:xfrm rot="17100000" flipH="1">
                    <a:off x="1642" y="1183"/>
                    <a:ext cx="56" cy="161"/>
                  </a:xfrm>
                  <a:prstGeom prst="triangle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333333"/>
                      </a:gs>
                      <a:gs pos="100000">
                        <a:srgbClr val="777777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87" name="AutoShape 80"/>
                  <p:cNvSpPr>
                    <a:spLocks noChangeArrowheads="1"/>
                  </p:cNvSpPr>
                  <p:nvPr/>
                </p:nvSpPr>
                <p:spPr bwMode="auto">
                  <a:xfrm rot="9000000">
                    <a:off x="1944" y="1393"/>
                    <a:ext cx="56" cy="161"/>
                  </a:xfrm>
                  <a:prstGeom prst="triangle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333333"/>
                      </a:gs>
                      <a:gs pos="100000">
                        <a:srgbClr val="777777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88" name="AutoShape 81"/>
                  <p:cNvSpPr>
                    <a:spLocks noChangeArrowheads="1"/>
                  </p:cNvSpPr>
                  <p:nvPr/>
                </p:nvSpPr>
                <p:spPr bwMode="auto">
                  <a:xfrm rot="12600000" flipH="1">
                    <a:off x="1724" y="1399"/>
                    <a:ext cx="56" cy="161"/>
                  </a:xfrm>
                  <a:prstGeom prst="triangle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333333"/>
                      </a:gs>
                      <a:gs pos="100000">
                        <a:srgbClr val="777777"/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89" name="Oval 82"/>
                  <p:cNvSpPr>
                    <a:spLocks noChangeArrowheads="1"/>
                  </p:cNvSpPr>
                  <p:nvPr/>
                </p:nvSpPr>
                <p:spPr bwMode="auto">
                  <a:xfrm>
                    <a:off x="1740" y="1194"/>
                    <a:ext cx="242" cy="24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DDDDDD">
                          <a:gamma/>
                          <a:shade val="46275"/>
                          <a:invGamma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90" name="Oval 83"/>
                  <p:cNvSpPr>
                    <a:spLocks noChangeArrowheads="1"/>
                  </p:cNvSpPr>
                  <p:nvPr/>
                </p:nvSpPr>
                <p:spPr bwMode="auto">
                  <a:xfrm>
                    <a:off x="1800" y="1255"/>
                    <a:ext cx="123" cy="123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CC0066"/>
                      </a:gs>
                      <a:gs pos="100000">
                        <a:srgbClr val="800000"/>
                      </a:gs>
                    </a:gsLst>
                    <a:path path="shape">
                      <a:fillToRect l="50000" t="50000" r="50000" b="50000"/>
                    </a:path>
                  </a:gradFill>
                  <a:ln w="28575">
                    <a:solidFill>
                      <a:srgbClr val="C0C0C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</p:grpSp>
          <p:sp>
            <p:nvSpPr>
              <p:cNvPr id="71" name="Oval 84"/>
              <p:cNvSpPr>
                <a:spLocks noChangeArrowheads="1"/>
              </p:cNvSpPr>
              <p:nvPr/>
            </p:nvSpPr>
            <p:spPr bwMode="auto">
              <a:xfrm>
                <a:off x="1602" y="2234"/>
                <a:ext cx="56" cy="113"/>
              </a:xfrm>
              <a:prstGeom prst="ellipse">
                <a:avLst/>
              </a:prstGeom>
              <a:gradFill rotWithShape="1">
                <a:gsLst>
                  <a:gs pos="0">
                    <a:srgbClr val="DDDDDD"/>
                  </a:gs>
                  <a:gs pos="50000">
                    <a:srgbClr val="DDDDDD">
                      <a:gamma/>
                      <a:tint val="66667"/>
                      <a:invGamma/>
                    </a:srgbClr>
                  </a:gs>
                  <a:gs pos="100000">
                    <a:srgbClr val="DDDDDD"/>
                  </a:gs>
                </a:gsLst>
                <a:lin ang="5400000" scaled="1"/>
              </a:gradFill>
              <a:ln w="63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72" name="Freeform 85"/>
              <p:cNvSpPr>
                <a:spLocks/>
              </p:cNvSpPr>
              <p:nvPr/>
            </p:nvSpPr>
            <p:spPr bwMode="auto">
              <a:xfrm>
                <a:off x="1905" y="1464"/>
                <a:ext cx="1178" cy="684"/>
              </a:xfrm>
              <a:custGeom>
                <a:avLst/>
                <a:gdLst>
                  <a:gd name="T0" fmla="*/ 1028 w 1178"/>
                  <a:gd name="T1" fmla="*/ 44 h 684"/>
                  <a:gd name="T2" fmla="*/ 755 w 1178"/>
                  <a:gd name="T3" fmla="*/ 200 h 684"/>
                  <a:gd name="T4" fmla="*/ 509 w 1178"/>
                  <a:gd name="T5" fmla="*/ 375 h 684"/>
                  <a:gd name="T6" fmla="*/ 144 w 1178"/>
                  <a:gd name="T7" fmla="*/ 621 h 684"/>
                  <a:gd name="T8" fmla="*/ 0 w 1178"/>
                  <a:gd name="T9" fmla="*/ 684 h 684"/>
                  <a:gd name="T10" fmla="*/ 159 w 1178"/>
                  <a:gd name="T11" fmla="*/ 674 h 684"/>
                  <a:gd name="T12" fmla="*/ 353 w 1178"/>
                  <a:gd name="T13" fmla="*/ 534 h 684"/>
                  <a:gd name="T14" fmla="*/ 564 w 1178"/>
                  <a:gd name="T15" fmla="*/ 375 h 684"/>
                  <a:gd name="T16" fmla="*/ 762 w 1178"/>
                  <a:gd name="T17" fmla="*/ 234 h 684"/>
                  <a:gd name="T18" fmla="*/ 1007 w 1178"/>
                  <a:gd name="T19" fmla="*/ 89 h 684"/>
                  <a:gd name="T20" fmla="*/ 1178 w 1178"/>
                  <a:gd name="T21" fmla="*/ 21 h 684"/>
                  <a:gd name="T22" fmla="*/ 1164 w 1178"/>
                  <a:gd name="T23" fmla="*/ 0 h 684"/>
                  <a:gd name="T24" fmla="*/ 1028 w 1178"/>
                  <a:gd name="T25" fmla="*/ 44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78" h="684">
                    <a:moveTo>
                      <a:pt x="1028" y="44"/>
                    </a:moveTo>
                    <a:lnTo>
                      <a:pt x="755" y="200"/>
                    </a:lnTo>
                    <a:lnTo>
                      <a:pt x="509" y="375"/>
                    </a:lnTo>
                    <a:lnTo>
                      <a:pt x="144" y="621"/>
                    </a:lnTo>
                    <a:lnTo>
                      <a:pt x="0" y="684"/>
                    </a:lnTo>
                    <a:lnTo>
                      <a:pt x="159" y="674"/>
                    </a:lnTo>
                    <a:lnTo>
                      <a:pt x="353" y="534"/>
                    </a:lnTo>
                    <a:lnTo>
                      <a:pt x="564" y="375"/>
                    </a:lnTo>
                    <a:lnTo>
                      <a:pt x="762" y="234"/>
                    </a:lnTo>
                    <a:lnTo>
                      <a:pt x="1007" y="89"/>
                    </a:lnTo>
                    <a:lnTo>
                      <a:pt x="1178" y="21"/>
                    </a:lnTo>
                    <a:lnTo>
                      <a:pt x="1164" y="0"/>
                    </a:lnTo>
                    <a:lnTo>
                      <a:pt x="1028" y="4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0000"/>
                  </a:gs>
                  <a:gs pos="50000">
                    <a:srgbClr val="FF0000">
                      <a:gamma/>
                      <a:tint val="24314"/>
                      <a:invGamma/>
                    </a:srgbClr>
                  </a:gs>
                  <a:gs pos="100000">
                    <a:srgbClr val="FF000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3" name="Line 86"/>
              <p:cNvSpPr>
                <a:spLocks noChangeShapeType="1"/>
              </p:cNvSpPr>
              <p:nvPr/>
            </p:nvSpPr>
            <p:spPr bwMode="auto">
              <a:xfrm>
                <a:off x="3937" y="1484"/>
                <a:ext cx="542" cy="47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4" name="Freeform 87"/>
              <p:cNvSpPr>
                <a:spLocks/>
              </p:cNvSpPr>
              <p:nvPr/>
            </p:nvSpPr>
            <p:spPr bwMode="auto">
              <a:xfrm>
                <a:off x="2217" y="1860"/>
                <a:ext cx="279" cy="288"/>
              </a:xfrm>
              <a:custGeom>
                <a:avLst/>
                <a:gdLst>
                  <a:gd name="T0" fmla="*/ 0 w 279"/>
                  <a:gd name="T1" fmla="*/ 254 h 288"/>
                  <a:gd name="T2" fmla="*/ 90 w 279"/>
                  <a:gd name="T3" fmla="*/ 147 h 288"/>
                  <a:gd name="T4" fmla="*/ 188 w 279"/>
                  <a:gd name="T5" fmla="*/ 68 h 288"/>
                  <a:gd name="T6" fmla="*/ 279 w 279"/>
                  <a:gd name="T7" fmla="*/ 0 h 288"/>
                  <a:gd name="T8" fmla="*/ 248 w 279"/>
                  <a:gd name="T9" fmla="*/ 287 h 288"/>
                  <a:gd name="T10" fmla="*/ 32 w 279"/>
                  <a:gd name="T11" fmla="*/ 288 h 288"/>
                  <a:gd name="T12" fmla="*/ 0 w 279"/>
                  <a:gd name="T13" fmla="*/ 254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9" h="288">
                    <a:moveTo>
                      <a:pt x="0" y="254"/>
                    </a:moveTo>
                    <a:lnTo>
                      <a:pt x="90" y="147"/>
                    </a:lnTo>
                    <a:lnTo>
                      <a:pt x="188" y="68"/>
                    </a:lnTo>
                    <a:lnTo>
                      <a:pt x="279" y="0"/>
                    </a:lnTo>
                    <a:lnTo>
                      <a:pt x="248" y="287"/>
                    </a:lnTo>
                    <a:lnTo>
                      <a:pt x="32" y="288"/>
                    </a:lnTo>
                    <a:lnTo>
                      <a:pt x="0" y="25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66">
                      <a:gamma/>
                      <a:shade val="46275"/>
                      <a:invGamma/>
                    </a:srgbClr>
                  </a:gs>
                  <a:gs pos="50000">
                    <a:srgbClr val="000066"/>
                  </a:gs>
                  <a:gs pos="100000">
                    <a:srgbClr val="000066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5" name="Freeform 88"/>
              <p:cNvSpPr>
                <a:spLocks/>
              </p:cNvSpPr>
              <p:nvPr/>
            </p:nvSpPr>
            <p:spPr bwMode="auto">
              <a:xfrm>
                <a:off x="2318" y="1934"/>
                <a:ext cx="220" cy="240"/>
              </a:xfrm>
              <a:custGeom>
                <a:avLst/>
                <a:gdLst>
                  <a:gd name="T0" fmla="*/ 7 w 220"/>
                  <a:gd name="T1" fmla="*/ 164 h 240"/>
                  <a:gd name="T2" fmla="*/ 20 w 220"/>
                  <a:gd name="T3" fmla="*/ 103 h 240"/>
                  <a:gd name="T4" fmla="*/ 48 w 220"/>
                  <a:gd name="T5" fmla="*/ 55 h 240"/>
                  <a:gd name="T6" fmla="*/ 123 w 220"/>
                  <a:gd name="T7" fmla="*/ 7 h 240"/>
                  <a:gd name="T8" fmla="*/ 164 w 220"/>
                  <a:gd name="T9" fmla="*/ 0 h 240"/>
                  <a:gd name="T10" fmla="*/ 212 w 220"/>
                  <a:gd name="T11" fmla="*/ 89 h 240"/>
                  <a:gd name="T12" fmla="*/ 212 w 220"/>
                  <a:gd name="T13" fmla="*/ 178 h 240"/>
                  <a:gd name="T14" fmla="*/ 185 w 220"/>
                  <a:gd name="T15" fmla="*/ 240 h 240"/>
                  <a:gd name="T16" fmla="*/ 61 w 220"/>
                  <a:gd name="T17" fmla="*/ 240 h 240"/>
                  <a:gd name="T18" fmla="*/ 7 w 220"/>
                  <a:gd name="T19" fmla="*/ 16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0" h="240">
                    <a:moveTo>
                      <a:pt x="7" y="164"/>
                    </a:moveTo>
                    <a:cubicBezTo>
                      <a:pt x="0" y="141"/>
                      <a:pt x="13" y="121"/>
                      <a:pt x="20" y="103"/>
                    </a:cubicBezTo>
                    <a:cubicBezTo>
                      <a:pt x="27" y="85"/>
                      <a:pt x="31" y="71"/>
                      <a:pt x="48" y="55"/>
                    </a:cubicBezTo>
                    <a:cubicBezTo>
                      <a:pt x="65" y="39"/>
                      <a:pt x="104" y="16"/>
                      <a:pt x="123" y="7"/>
                    </a:cubicBezTo>
                    <a:lnTo>
                      <a:pt x="164" y="0"/>
                    </a:lnTo>
                    <a:lnTo>
                      <a:pt x="212" y="89"/>
                    </a:lnTo>
                    <a:cubicBezTo>
                      <a:pt x="220" y="119"/>
                      <a:pt x="216" y="153"/>
                      <a:pt x="212" y="178"/>
                    </a:cubicBezTo>
                    <a:cubicBezTo>
                      <a:pt x="208" y="203"/>
                      <a:pt x="210" y="230"/>
                      <a:pt x="185" y="240"/>
                    </a:cubicBezTo>
                    <a:lnTo>
                      <a:pt x="61" y="240"/>
                    </a:lnTo>
                    <a:cubicBezTo>
                      <a:pt x="31" y="227"/>
                      <a:pt x="14" y="187"/>
                      <a:pt x="7" y="16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0C0C0">
                      <a:gamma/>
                      <a:shade val="46275"/>
                      <a:invGamma/>
                    </a:srgbClr>
                  </a:gs>
                  <a:gs pos="50000">
                    <a:srgbClr val="C0C0C0"/>
                  </a:gs>
                  <a:gs pos="100000">
                    <a:srgbClr val="C0C0C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6" name="AutoShape 89"/>
              <p:cNvSpPr>
                <a:spLocks noChangeArrowheads="1"/>
              </p:cNvSpPr>
              <p:nvPr/>
            </p:nvSpPr>
            <p:spPr bwMode="auto">
              <a:xfrm>
                <a:off x="2372" y="2054"/>
                <a:ext cx="151" cy="56"/>
              </a:xfrm>
              <a:prstGeom prst="roundRect">
                <a:avLst>
                  <a:gd name="adj" fmla="val 46431"/>
                </a:avLst>
              </a:prstGeom>
              <a:solidFill>
                <a:srgbClr val="FF66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18" name="右カーブ矢印 17"/>
          <p:cNvSpPr/>
          <p:nvPr/>
        </p:nvSpPr>
        <p:spPr bwMode="auto">
          <a:xfrm rot="18692242">
            <a:off x="3181066" y="5826825"/>
            <a:ext cx="431645" cy="1056841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dirty="0"/>
          </a:p>
        </p:txBody>
      </p:sp>
      <p:pic>
        <p:nvPicPr>
          <p:cNvPr id="40" name="Picture 93" descr="f-08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653" y="6272349"/>
            <a:ext cx="504825" cy="43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92" descr="f-08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01" y="6052850"/>
            <a:ext cx="122396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右カーブ矢印 134"/>
          <p:cNvSpPr/>
          <p:nvPr/>
        </p:nvSpPr>
        <p:spPr bwMode="auto">
          <a:xfrm rot="5961421" flipV="1">
            <a:off x="2081838" y="3809656"/>
            <a:ext cx="478694" cy="2416565"/>
          </a:xfrm>
          <a:prstGeom prst="curvedRight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51" y="4581257"/>
            <a:ext cx="836994" cy="836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336" y="4272046"/>
            <a:ext cx="1339358" cy="1359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257" y="5020671"/>
            <a:ext cx="1009650" cy="1024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6" name="直線矢印コネクタ 125"/>
          <p:cNvCxnSpPr/>
          <p:nvPr/>
        </p:nvCxnSpPr>
        <p:spPr bwMode="auto">
          <a:xfrm flipH="1">
            <a:off x="1806424" y="1855910"/>
            <a:ext cx="883595" cy="2808256"/>
          </a:xfrm>
          <a:prstGeom prst="straightConnector1">
            <a:avLst/>
          </a:prstGeom>
          <a:noFill/>
          <a:ln w="317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10" name="フローチャート : 順次アクセス記憶 9"/>
          <p:cNvSpPr/>
          <p:nvPr/>
        </p:nvSpPr>
        <p:spPr bwMode="auto">
          <a:xfrm>
            <a:off x="1315147" y="2502174"/>
            <a:ext cx="1050877" cy="371497"/>
          </a:xfrm>
          <a:prstGeom prst="flowChartMagneticTape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ユーザ管理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28" name="右カーブ矢印 1027"/>
          <p:cNvSpPr/>
          <p:nvPr/>
        </p:nvSpPr>
        <p:spPr bwMode="auto">
          <a:xfrm rot="6135511">
            <a:off x="6508926" y="995453"/>
            <a:ext cx="379080" cy="828261"/>
          </a:xfrm>
          <a:prstGeom prst="curvedRightArrow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dirty="0"/>
          </a:p>
        </p:txBody>
      </p:sp>
      <p:cxnSp>
        <p:nvCxnSpPr>
          <p:cNvPr id="141" name="直線矢印コネクタ 140"/>
          <p:cNvCxnSpPr/>
          <p:nvPr/>
        </p:nvCxnSpPr>
        <p:spPr bwMode="auto">
          <a:xfrm flipH="1">
            <a:off x="3634520" y="2291779"/>
            <a:ext cx="293445" cy="2344833"/>
          </a:xfrm>
          <a:prstGeom prst="straightConnector1">
            <a:avLst/>
          </a:prstGeom>
          <a:noFill/>
          <a:ln w="317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stealth" w="lg" len="lg"/>
            <a:tailEnd type="stealth" w="lg" len="lg"/>
          </a:ln>
          <a:effectLst/>
        </p:spPr>
      </p:cxnSp>
      <p:sp>
        <p:nvSpPr>
          <p:cNvPr id="15" name="フローチャート : 順次アクセス記憶 14"/>
          <p:cNvSpPr/>
          <p:nvPr/>
        </p:nvSpPr>
        <p:spPr bwMode="auto">
          <a:xfrm>
            <a:off x="2390318" y="2528644"/>
            <a:ext cx="1050877" cy="371497"/>
          </a:xfrm>
          <a:prstGeom prst="flowChartMagneticTape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ファイル管理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516" y="2938422"/>
            <a:ext cx="10096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1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903" y="3012850"/>
            <a:ext cx="10096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 Box 26"/>
          <p:cNvSpPr txBox="1">
            <a:spLocks noChangeArrowheads="1"/>
          </p:cNvSpPr>
          <p:nvPr/>
        </p:nvSpPr>
        <p:spPr bwMode="auto">
          <a:xfrm>
            <a:off x="1315147" y="3282776"/>
            <a:ext cx="7106674" cy="276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キャリア網</a:t>
            </a:r>
          </a:p>
        </p:txBody>
      </p:sp>
      <p:sp>
        <p:nvSpPr>
          <p:cNvPr id="1033" name="正方形/長方形 1032"/>
          <p:cNvSpPr/>
          <p:nvPr/>
        </p:nvSpPr>
        <p:spPr bwMode="auto">
          <a:xfrm>
            <a:off x="3453381" y="5955273"/>
            <a:ext cx="762848" cy="23818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制御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56" name="直線矢印コネクタ 155"/>
          <p:cNvCxnSpPr/>
          <p:nvPr/>
        </p:nvCxnSpPr>
        <p:spPr bwMode="auto">
          <a:xfrm flipH="1">
            <a:off x="5248879" y="2100893"/>
            <a:ext cx="1403025" cy="3010064"/>
          </a:xfrm>
          <a:prstGeom prst="straightConnector1">
            <a:avLst/>
          </a:prstGeom>
          <a:noFill/>
          <a:ln w="317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19" name="フローチャート : 順次アクセス記憶 18"/>
          <p:cNvSpPr/>
          <p:nvPr/>
        </p:nvSpPr>
        <p:spPr bwMode="auto">
          <a:xfrm>
            <a:off x="6856801" y="2530912"/>
            <a:ext cx="1050877" cy="371497"/>
          </a:xfrm>
          <a:prstGeom prst="flowChartMagneticTape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ツール</a:t>
            </a:r>
            <a:r>
              <a:rPr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6" name="フローチャート : 順次アクセス記憶 15"/>
          <p:cNvSpPr/>
          <p:nvPr/>
        </p:nvSpPr>
        <p:spPr bwMode="auto">
          <a:xfrm>
            <a:off x="3470760" y="2523463"/>
            <a:ext cx="1050877" cy="371497"/>
          </a:xfrm>
          <a:prstGeom prst="flowChartMagneticTape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データ管理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64" name="Picture 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362" y="3577575"/>
            <a:ext cx="1765456" cy="176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" name="Text Box 12"/>
          <p:cNvSpPr txBox="1">
            <a:spLocks noChangeArrowheads="1"/>
          </p:cNvSpPr>
          <p:nvPr/>
        </p:nvSpPr>
        <p:spPr bwMode="auto">
          <a:xfrm>
            <a:off x="6501899" y="3968266"/>
            <a:ext cx="17176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ja-JP" altLang="en-US" sz="1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車両情報</a:t>
            </a:r>
            <a:r>
              <a:rPr lang="en-US" altLang="ja-JP" sz="1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lang="ja-JP" altLang="en-US" sz="1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作業指示</a:t>
            </a:r>
            <a:endParaRPr lang="en-US" altLang="ja-JP" sz="1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00000"/>
              </a:lnSpc>
            </a:pPr>
            <a:r>
              <a:rPr lang="ja-JP" altLang="en-US" sz="1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ツール、データ操作</a:t>
            </a:r>
            <a:endParaRPr lang="ja-JP" altLang="en-US" sz="1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66" name="Picture 13" descr="液晶PC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50494" y="4634563"/>
            <a:ext cx="57785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14" descr="液晶PC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95358" y="4663332"/>
            <a:ext cx="57785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Text Box 33"/>
          <p:cNvSpPr txBox="1">
            <a:spLocks noChangeArrowheads="1"/>
          </p:cNvSpPr>
          <p:nvPr/>
        </p:nvSpPr>
        <p:spPr bwMode="auto">
          <a:xfrm>
            <a:off x="8069607" y="4660437"/>
            <a:ext cx="10743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1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設計</a:t>
            </a:r>
            <a:r>
              <a:rPr lang="en-US" altLang="ja-JP" sz="1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PC</a:t>
            </a:r>
            <a:endParaRPr lang="ja-JP" altLang="en-US" sz="1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0" name="Text Box 11"/>
          <p:cNvSpPr txBox="1">
            <a:spLocks noChangeArrowheads="1"/>
          </p:cNvSpPr>
          <p:nvPr/>
        </p:nvSpPr>
        <p:spPr bwMode="auto">
          <a:xfrm>
            <a:off x="5712595" y="4050203"/>
            <a:ext cx="655197" cy="276999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12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V2X</a:t>
            </a:r>
            <a:endParaRPr lang="ja-JP" altLang="en-US" sz="12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" name="フローチャート : 順次アクセス記憶 19"/>
          <p:cNvSpPr/>
          <p:nvPr/>
        </p:nvSpPr>
        <p:spPr bwMode="auto">
          <a:xfrm>
            <a:off x="5712595" y="2527271"/>
            <a:ext cx="1050877" cy="371497"/>
          </a:xfrm>
          <a:prstGeom prst="flowChartMagneticTape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データ収集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61" name="直線矢印コネクタ 160"/>
          <p:cNvCxnSpPr/>
          <p:nvPr/>
        </p:nvCxnSpPr>
        <p:spPr bwMode="auto">
          <a:xfrm>
            <a:off x="7187909" y="2742466"/>
            <a:ext cx="570922" cy="1499961"/>
          </a:xfrm>
          <a:prstGeom prst="straightConnector1">
            <a:avLst/>
          </a:prstGeom>
          <a:noFill/>
          <a:ln w="317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cxnSp>
        <p:nvCxnSpPr>
          <p:cNvPr id="176" name="直線矢印コネクタ 175"/>
          <p:cNvCxnSpPr/>
          <p:nvPr/>
        </p:nvCxnSpPr>
        <p:spPr bwMode="auto">
          <a:xfrm>
            <a:off x="4350143" y="2117548"/>
            <a:ext cx="2650438" cy="413364"/>
          </a:xfrm>
          <a:prstGeom prst="straightConnector1">
            <a:avLst/>
          </a:prstGeom>
          <a:noFill/>
          <a:ln w="317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137" name="円/楕円 136"/>
          <p:cNvSpPr/>
          <p:nvPr/>
        </p:nvSpPr>
        <p:spPr bwMode="auto">
          <a:xfrm>
            <a:off x="4946436" y="4251770"/>
            <a:ext cx="766159" cy="418161"/>
          </a:xfrm>
          <a:prstGeom prst="ellipse">
            <a:avLst/>
          </a:prstGeom>
          <a:solidFill>
            <a:srgbClr val="FF99CC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IS</a:t>
            </a:r>
            <a:r>
              <a:rPr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0" name="円/楕円 179"/>
          <p:cNvSpPr/>
          <p:nvPr/>
        </p:nvSpPr>
        <p:spPr bwMode="auto">
          <a:xfrm>
            <a:off x="7749816" y="1824927"/>
            <a:ext cx="766159" cy="418161"/>
          </a:xfrm>
          <a:prstGeom prst="ellipse">
            <a:avLst/>
          </a:prstGeom>
          <a:solidFill>
            <a:srgbClr val="FF99CC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IS</a:t>
            </a:r>
            <a:r>
              <a:rPr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1" name="円/楕円 180"/>
          <p:cNvSpPr/>
          <p:nvPr/>
        </p:nvSpPr>
        <p:spPr bwMode="auto">
          <a:xfrm>
            <a:off x="1914197" y="1894863"/>
            <a:ext cx="766159" cy="418161"/>
          </a:xfrm>
          <a:prstGeom prst="ellipse">
            <a:avLst/>
          </a:prstGeom>
          <a:solidFill>
            <a:srgbClr val="FF99CC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SP</a:t>
            </a:r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2" name="円/楕円 181"/>
          <p:cNvSpPr/>
          <p:nvPr/>
        </p:nvSpPr>
        <p:spPr bwMode="auto">
          <a:xfrm>
            <a:off x="2775098" y="4136065"/>
            <a:ext cx="847583" cy="386461"/>
          </a:xfrm>
          <a:prstGeom prst="ellipse">
            <a:avLst/>
          </a:prstGeom>
          <a:solidFill>
            <a:srgbClr val="FF99CC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ES</a:t>
            </a:r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</a:t>
            </a:r>
            <a:r>
              <a:rPr kumimoji="1" lang="en-US" altLang="ja-JP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デ事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4" name="正方形/長方形 183"/>
          <p:cNvSpPr/>
          <p:nvPr/>
        </p:nvSpPr>
        <p:spPr bwMode="auto">
          <a:xfrm>
            <a:off x="2821860" y="4545073"/>
            <a:ext cx="762848" cy="238185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センシング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9" name="テキスト ボックス 138"/>
          <p:cNvSpPr txBox="1"/>
          <p:nvPr/>
        </p:nvSpPr>
        <p:spPr>
          <a:xfrm>
            <a:off x="1974473" y="4768921"/>
            <a:ext cx="878767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1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社外利便の</a:t>
            </a:r>
            <a:endParaRPr kumimoji="1" lang="en-US" altLang="ja-JP" sz="11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ja-JP" altLang="en-US" sz="11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持ち込み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87" name="直線矢印コネクタ 186"/>
          <p:cNvCxnSpPr/>
          <p:nvPr/>
        </p:nvCxnSpPr>
        <p:spPr bwMode="auto">
          <a:xfrm flipH="1" flipV="1">
            <a:off x="7690467" y="2100893"/>
            <a:ext cx="885154" cy="1742209"/>
          </a:xfrm>
          <a:prstGeom prst="straightConnector1">
            <a:avLst/>
          </a:prstGeom>
          <a:noFill/>
          <a:ln w="317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sp>
        <p:nvSpPr>
          <p:cNvPr id="146" name="テキスト ボックス 145"/>
          <p:cNvSpPr txBox="1"/>
          <p:nvPr/>
        </p:nvSpPr>
        <p:spPr>
          <a:xfrm>
            <a:off x="217980" y="3193960"/>
            <a:ext cx="1091966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通信ホッピング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4" name="Text Box 33"/>
          <p:cNvSpPr txBox="1">
            <a:spLocks noChangeArrowheads="1"/>
          </p:cNvSpPr>
          <p:nvPr/>
        </p:nvSpPr>
        <p:spPr bwMode="auto">
          <a:xfrm>
            <a:off x="8038424" y="3871576"/>
            <a:ext cx="10743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1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他フィールド</a:t>
            </a:r>
            <a:endParaRPr lang="ja-JP" altLang="en-US" sz="1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aphicFrame>
        <p:nvGraphicFramePr>
          <p:cNvPr id="148" name="表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214747"/>
              </p:ext>
            </p:extLst>
          </p:nvPr>
        </p:nvGraphicFramePr>
        <p:xfrm>
          <a:off x="186910" y="1265933"/>
          <a:ext cx="1408463" cy="1151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463"/>
              </a:tblGrid>
              <a:tr h="445516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200" b="1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自動タグ付け等</a:t>
                      </a:r>
                      <a:endParaRPr kumimoji="1" lang="en-US" altLang="ja-JP" sz="1200" b="1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l"/>
                      <a:r>
                        <a:rPr kumimoji="1" lang="ja-JP" altLang="en-US" sz="1200" b="1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解析ツール</a:t>
                      </a:r>
                      <a:endParaRPr kumimoji="1" lang="ja-JP" altLang="en-US" sz="1200" b="1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693993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200" b="1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MODEL</a:t>
                      </a:r>
                      <a:r>
                        <a:rPr kumimoji="1" lang="ja-JP" altLang="en-US" sz="1200" b="1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設計対応、</a:t>
                      </a:r>
                      <a:endParaRPr kumimoji="1" lang="en-US" altLang="ja-JP" sz="1200" b="1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l"/>
                      <a:r>
                        <a:rPr kumimoji="1" lang="ja-JP" altLang="en-US" sz="1200" b="1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自動運転向け</a:t>
                      </a:r>
                      <a:endParaRPr kumimoji="1" lang="en-US" altLang="ja-JP" sz="1200" b="1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l"/>
                      <a:r>
                        <a:rPr kumimoji="1" lang="ja-JP" altLang="en-US" sz="1200" b="1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ツール多様化</a:t>
                      </a:r>
                      <a:endParaRPr kumimoji="1" lang="ja-JP" altLang="en-US" sz="1200" b="1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99" name="円/楕円 198"/>
          <p:cNvSpPr/>
          <p:nvPr/>
        </p:nvSpPr>
        <p:spPr bwMode="auto">
          <a:xfrm>
            <a:off x="145623" y="2360403"/>
            <a:ext cx="766159" cy="418161"/>
          </a:xfrm>
          <a:prstGeom prst="ellipse">
            <a:avLst/>
          </a:prstGeom>
          <a:solidFill>
            <a:srgbClr val="FF99CC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ES</a:t>
            </a:r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</a:t>
            </a:r>
            <a:r>
              <a:rPr kumimoji="1" lang="en-US" altLang="ja-JP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/IS</a:t>
            </a:r>
            <a:r>
              <a:rPr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0" name="円/楕円 199"/>
          <p:cNvSpPr/>
          <p:nvPr/>
        </p:nvSpPr>
        <p:spPr bwMode="auto">
          <a:xfrm>
            <a:off x="217980" y="3424941"/>
            <a:ext cx="766159" cy="418161"/>
          </a:xfrm>
          <a:prstGeom prst="ellipse">
            <a:avLst/>
          </a:prstGeom>
          <a:solidFill>
            <a:srgbClr val="FF99CC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デ事</a:t>
            </a:r>
            <a:r>
              <a:rPr lang="en-US" altLang="ja-JP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/IS</a:t>
            </a:r>
            <a:r>
              <a:rPr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1" name="正方形/長方形 200"/>
          <p:cNvSpPr/>
          <p:nvPr/>
        </p:nvSpPr>
        <p:spPr bwMode="auto">
          <a:xfrm>
            <a:off x="1998921" y="4343072"/>
            <a:ext cx="859318" cy="239561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HMI/HUD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4" name="テキスト ボックス 203"/>
          <p:cNvSpPr txBox="1"/>
          <p:nvPr/>
        </p:nvSpPr>
        <p:spPr>
          <a:xfrm>
            <a:off x="7645241" y="811360"/>
            <a:ext cx="1463862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課題と超</a:t>
            </a:r>
            <a:r>
              <a:rPr kumimoji="1" lang="en-US" altLang="ja-JP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</a:t>
            </a:r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対応検討</a:t>
            </a:r>
            <a:endParaRPr kumimoji="1" lang="en-US" altLang="ja-JP" sz="12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5" name="正方形/長方形 204"/>
          <p:cNvSpPr/>
          <p:nvPr/>
        </p:nvSpPr>
        <p:spPr bwMode="auto">
          <a:xfrm>
            <a:off x="7645241" y="1082978"/>
            <a:ext cx="1465200" cy="238185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超</a:t>
            </a:r>
            <a:r>
              <a:rPr kumimoji="1" lang="en-US" altLang="ja-JP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</a:t>
            </a:r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領域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6" name="円/楕円 205"/>
          <p:cNvSpPr/>
          <p:nvPr/>
        </p:nvSpPr>
        <p:spPr bwMode="auto">
          <a:xfrm>
            <a:off x="7645241" y="1281499"/>
            <a:ext cx="1465200" cy="237600"/>
          </a:xfrm>
          <a:prstGeom prst="ellipse">
            <a:avLst/>
          </a:prstGeom>
          <a:solidFill>
            <a:srgbClr val="FF99CC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事業主体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7" name="正方形/長方形 206"/>
          <p:cNvSpPr/>
          <p:nvPr/>
        </p:nvSpPr>
        <p:spPr bwMode="auto">
          <a:xfrm>
            <a:off x="4041068" y="6026811"/>
            <a:ext cx="762848" cy="238185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アクチェータ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8" name="円/楕円 207"/>
          <p:cNvSpPr/>
          <p:nvPr/>
        </p:nvSpPr>
        <p:spPr bwMode="auto">
          <a:xfrm>
            <a:off x="4447280" y="6204809"/>
            <a:ext cx="826469" cy="418161"/>
          </a:xfrm>
          <a:prstGeom prst="ellipse">
            <a:avLst/>
          </a:prstGeom>
          <a:solidFill>
            <a:srgbClr val="FF99CC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ES</a:t>
            </a:r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</a:t>
            </a:r>
            <a:r>
              <a:rPr kumimoji="1" lang="en-US" altLang="ja-JP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デ事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9" name="円/楕円 208"/>
          <p:cNvSpPr/>
          <p:nvPr/>
        </p:nvSpPr>
        <p:spPr bwMode="auto">
          <a:xfrm>
            <a:off x="7988320" y="4917721"/>
            <a:ext cx="766159" cy="418161"/>
          </a:xfrm>
          <a:prstGeom prst="ellipse">
            <a:avLst/>
          </a:prstGeom>
          <a:solidFill>
            <a:srgbClr val="FF99CC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IS</a:t>
            </a:r>
            <a:r>
              <a:rPr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0" name="テキスト ボックス 149"/>
          <p:cNvSpPr txBox="1"/>
          <p:nvPr/>
        </p:nvSpPr>
        <p:spPr>
          <a:xfrm>
            <a:off x="7849544" y="2179121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TMC</a:t>
            </a:r>
            <a:r>
              <a:rPr kumimoji="1" lang="ja-JP" altLang="en-US" sz="1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kumimoji="1" lang="en-US" altLang="ja-JP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FTEN</a:t>
            </a:r>
            <a:r>
              <a:rPr kumimoji="1" lang="ja-JP" altLang="en-US" sz="1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kumimoji="1" lang="en-US" altLang="ja-JP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DN</a:t>
            </a:r>
            <a:endParaRPr kumimoji="1" lang="ja-JP" altLang="en-US" sz="1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11" name="テキスト ボックス 210"/>
          <p:cNvSpPr txBox="1"/>
          <p:nvPr/>
        </p:nvSpPr>
        <p:spPr>
          <a:xfrm>
            <a:off x="7849567" y="5312721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TMC</a:t>
            </a:r>
            <a:r>
              <a:rPr kumimoji="1" lang="ja-JP" altLang="en-US" sz="1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kumimoji="1" lang="en-US" altLang="ja-JP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FTEN</a:t>
            </a:r>
            <a:r>
              <a:rPr kumimoji="1" lang="ja-JP" altLang="en-US" sz="1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kumimoji="1" lang="en-US" altLang="ja-JP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DN</a:t>
            </a:r>
            <a:endParaRPr kumimoji="1" lang="ja-JP" altLang="en-US" sz="1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12" name="テキスト ボックス 211"/>
          <p:cNvSpPr txBox="1"/>
          <p:nvPr/>
        </p:nvSpPr>
        <p:spPr>
          <a:xfrm>
            <a:off x="5650343" y="4326589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DN</a:t>
            </a:r>
            <a:endParaRPr kumimoji="1" lang="ja-JP" altLang="en-US" sz="1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13" name="テキスト ボックス 212"/>
          <p:cNvSpPr txBox="1"/>
          <p:nvPr/>
        </p:nvSpPr>
        <p:spPr>
          <a:xfrm>
            <a:off x="3857483" y="4808472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TMC</a:t>
            </a:r>
            <a:r>
              <a:rPr kumimoji="1" lang="ja-JP" altLang="en-US" sz="1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kumimoji="1" lang="en-US" altLang="ja-JP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DN</a:t>
            </a:r>
            <a:endParaRPr kumimoji="1" lang="ja-JP" altLang="en-US" sz="1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14" name="テキスト ボックス 213"/>
          <p:cNvSpPr txBox="1"/>
          <p:nvPr/>
        </p:nvSpPr>
        <p:spPr>
          <a:xfrm>
            <a:off x="4454115" y="6608926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DN</a:t>
            </a:r>
            <a:endParaRPr kumimoji="1" lang="ja-JP" altLang="en-US" sz="1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15" name="テキスト ボックス 214"/>
          <p:cNvSpPr txBox="1"/>
          <p:nvPr/>
        </p:nvSpPr>
        <p:spPr>
          <a:xfrm>
            <a:off x="2076410" y="2284691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DN</a:t>
            </a:r>
            <a:endParaRPr kumimoji="1" lang="ja-JP" altLang="en-US" sz="1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16" name="テキスト ボックス 215"/>
          <p:cNvSpPr txBox="1"/>
          <p:nvPr/>
        </p:nvSpPr>
        <p:spPr>
          <a:xfrm>
            <a:off x="528703" y="2725776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TMC,DN</a:t>
            </a:r>
            <a:endParaRPr kumimoji="1" lang="ja-JP" altLang="en-US" sz="1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17" name="テキスト ボックス 216"/>
          <p:cNvSpPr txBox="1"/>
          <p:nvPr/>
        </p:nvSpPr>
        <p:spPr>
          <a:xfrm>
            <a:off x="401524" y="3843102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TMC,DN</a:t>
            </a:r>
            <a:endParaRPr kumimoji="1" lang="ja-JP" altLang="en-US" sz="1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1" name="線吹き出し 1 (枠付き) 150"/>
          <p:cNvSpPr/>
          <p:nvPr/>
        </p:nvSpPr>
        <p:spPr bwMode="auto">
          <a:xfrm>
            <a:off x="217980" y="5955273"/>
            <a:ext cx="2258835" cy="776763"/>
          </a:xfrm>
          <a:prstGeom prst="borderCallout1">
            <a:avLst>
              <a:gd name="adj1" fmla="val -200"/>
              <a:gd name="adj2" fmla="val 73935"/>
              <a:gd name="adj3" fmla="val -168361"/>
              <a:gd name="adj4" fmla="val 150840"/>
            </a:avLst>
          </a:prstGeom>
          <a:solidFill>
            <a:schemeClr val="bg1">
              <a:lumMod val="85000"/>
            </a:schemeClr>
          </a:solidFill>
          <a:ln w="9525">
            <a:solidFill>
              <a:srgbClr val="FF0000"/>
            </a:solidFill>
            <a:miter lim="800000"/>
            <a:headEnd type="diamond" w="lg" len="lg"/>
            <a:tailEnd type="diamond" w="lg" len="lg"/>
          </a:ln>
          <a:effectLst/>
        </p:spPr>
        <p:txBody>
          <a:bodyPr wrap="none" rtlCol="0" anchor="ctr" anchorCtr="0">
            <a:noAutofit/>
          </a:bodyPr>
          <a:lstStyle/>
          <a:p>
            <a:r>
              <a:rPr kumimoji="1" lang="en-US" altLang="ja-JP" sz="9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18</a:t>
            </a:r>
            <a:r>
              <a:rPr kumimoji="1" lang="ja-JP" altLang="en-US" sz="9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年以降の事業への仕掛けとして</a:t>
            </a:r>
            <a:endParaRPr kumimoji="1" lang="en-US" altLang="ja-JP" sz="9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ja-JP" altLang="en-US" sz="9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センシング</a:t>
            </a:r>
            <a:r>
              <a:rPr kumimoji="1" lang="en-US" altLang="ja-JP" sz="9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kumimoji="1" lang="ja-JP" altLang="en-US" sz="9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認識</a:t>
            </a:r>
            <a:r>
              <a:rPr kumimoji="1" lang="en-US" altLang="ja-JP" sz="9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  <a:r>
              <a:rPr kumimoji="1" lang="ja-JP" altLang="en-US" sz="900" b="1" dirty="0" err="1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kumimoji="1" lang="ja-JP" altLang="en-US" sz="9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マッピングと並行して</a:t>
            </a:r>
            <a:endParaRPr kumimoji="1" lang="en-US" altLang="ja-JP" sz="9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ja-JP" altLang="en-US" sz="9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自動運転テストシナリオ作りに参画。</a:t>
            </a:r>
            <a:endParaRPr kumimoji="1" lang="en-US" altLang="ja-JP" sz="9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ja-JP" altLang="en-US" sz="9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次世代課題にキャッチアップするとともに</a:t>
            </a:r>
            <a:endParaRPr kumimoji="1" lang="en-US" altLang="ja-JP" sz="9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9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APL</a:t>
            </a:r>
            <a:r>
              <a:rPr lang="ja-JP" altLang="en-US" sz="9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の領域へ</a:t>
            </a:r>
            <a:endParaRPr kumimoji="1" lang="ja-JP" altLang="en-US" sz="9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2" name="正方形/長方形 201"/>
          <p:cNvSpPr/>
          <p:nvPr/>
        </p:nvSpPr>
        <p:spPr bwMode="auto">
          <a:xfrm>
            <a:off x="3146829" y="4774197"/>
            <a:ext cx="762848" cy="238185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マッピング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19" name="テキスト ボックス 218"/>
          <p:cNvSpPr txBox="1"/>
          <p:nvPr/>
        </p:nvSpPr>
        <p:spPr>
          <a:xfrm>
            <a:off x="3987788" y="2305125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TMC</a:t>
            </a:r>
            <a:endParaRPr kumimoji="1" lang="ja-JP" altLang="en-US" sz="1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62" name="角丸四角形 161"/>
          <p:cNvSpPr/>
          <p:nvPr/>
        </p:nvSpPr>
        <p:spPr bwMode="auto">
          <a:xfrm>
            <a:off x="7272702" y="5784106"/>
            <a:ext cx="1648014" cy="93566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r>
              <a:rPr lang="ja-JP" altLang="en-US" sz="1050" dirty="0" smtClean="0">
                <a:solidFill>
                  <a:srgbClr val="0000FF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・アーキテクチャ最適化</a:t>
            </a:r>
            <a:endParaRPr lang="en-US" altLang="ja-JP" sz="1050" dirty="0" smtClean="0">
              <a:solidFill>
                <a:srgbClr val="0000FF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ja-JP" altLang="en-US" sz="1050" dirty="0" smtClean="0">
                <a:solidFill>
                  <a:srgbClr val="0000FF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・</a:t>
            </a:r>
            <a:r>
              <a:rPr lang="en-US" altLang="ja-JP" sz="1050" dirty="0" smtClean="0">
                <a:solidFill>
                  <a:srgbClr val="0000FF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MDB/OPEN-GL</a:t>
            </a:r>
          </a:p>
          <a:p>
            <a:r>
              <a:rPr lang="ja-JP" altLang="en-US" sz="1050" dirty="0" smtClean="0">
                <a:solidFill>
                  <a:srgbClr val="0000FF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・</a:t>
            </a:r>
            <a:r>
              <a:rPr lang="en-US" altLang="ja-JP" sz="1050" dirty="0" smtClean="0">
                <a:solidFill>
                  <a:srgbClr val="0000FF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C</a:t>
            </a:r>
            <a:r>
              <a:rPr lang="ja-JP" altLang="en-US" sz="1050" dirty="0" smtClean="0">
                <a:solidFill>
                  <a:srgbClr val="0000FF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コード最適化</a:t>
            </a:r>
            <a:endParaRPr lang="en-US" altLang="ja-JP" sz="1050" dirty="0" smtClean="0">
              <a:solidFill>
                <a:srgbClr val="0000FF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ja-JP" altLang="en-US" sz="1050" dirty="0" smtClean="0">
                <a:solidFill>
                  <a:srgbClr val="0000FF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・</a:t>
            </a:r>
            <a:r>
              <a:rPr lang="en-US" altLang="ja-JP" sz="1050" dirty="0" err="1" smtClean="0">
                <a:solidFill>
                  <a:srgbClr val="0000FF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OpenCL,CUDA</a:t>
            </a:r>
            <a:endParaRPr lang="en-US" altLang="ja-JP" sz="1050" dirty="0" smtClean="0">
              <a:solidFill>
                <a:srgbClr val="0000FF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ja-JP" altLang="en-US" sz="1050" dirty="0" smtClean="0">
                <a:solidFill>
                  <a:srgbClr val="0000FF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・試作ﾎﾞｰﾄﾞによる評価</a:t>
            </a:r>
            <a:endParaRPr lang="en-US" altLang="ja-JP" sz="1050" dirty="0" smtClean="0">
              <a:solidFill>
                <a:srgbClr val="0000FF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160" name="Text Box 11"/>
          <p:cNvSpPr txBox="1">
            <a:spLocks noChangeArrowheads="1"/>
          </p:cNvSpPr>
          <p:nvPr/>
        </p:nvSpPr>
        <p:spPr bwMode="auto">
          <a:xfrm>
            <a:off x="6407280" y="6105825"/>
            <a:ext cx="907944" cy="276999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12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設計支援</a:t>
            </a:r>
            <a:endParaRPr lang="ja-JP" altLang="en-US" sz="12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63" name="円/楕円 162"/>
          <p:cNvSpPr/>
          <p:nvPr/>
        </p:nvSpPr>
        <p:spPr bwMode="auto">
          <a:xfrm>
            <a:off x="5613991" y="6346580"/>
            <a:ext cx="1562985" cy="418161"/>
          </a:xfrm>
          <a:prstGeom prst="ellipse">
            <a:avLst/>
          </a:prstGeom>
          <a:solidFill>
            <a:srgbClr val="FF99CC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ES</a:t>
            </a:r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</a:t>
            </a:r>
            <a:r>
              <a:rPr kumimoji="1" lang="en-US" altLang="ja-JP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/IS</a:t>
            </a:r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</a:t>
            </a:r>
            <a:r>
              <a:rPr kumimoji="1" lang="en-US" altLang="ja-JP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/SP</a:t>
            </a:r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</a:t>
            </a:r>
            <a:r>
              <a:rPr kumimoji="1" lang="en-US" altLang="ja-JP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デ事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69" name="フローチャート : 複数書類 168"/>
          <p:cNvSpPr/>
          <p:nvPr/>
        </p:nvSpPr>
        <p:spPr bwMode="auto">
          <a:xfrm>
            <a:off x="4266491" y="1616149"/>
            <a:ext cx="847769" cy="577317"/>
          </a:xfrm>
          <a:prstGeom prst="flowChartMultidocumen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機械学習</a:t>
            </a:r>
            <a:endParaRPr lang="en-US" altLang="ja-JP" sz="12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1" name="正方形/長方形 170"/>
          <p:cNvSpPr/>
          <p:nvPr/>
        </p:nvSpPr>
        <p:spPr bwMode="auto">
          <a:xfrm>
            <a:off x="2659484" y="5714268"/>
            <a:ext cx="762848" cy="23818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社内</a:t>
            </a:r>
            <a:r>
              <a:rPr kumimoji="1" lang="en-US" altLang="ja-JP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LAN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2" name="正方形/長方形 171"/>
          <p:cNvSpPr/>
          <p:nvPr/>
        </p:nvSpPr>
        <p:spPr bwMode="auto">
          <a:xfrm>
            <a:off x="3342863" y="5573155"/>
            <a:ext cx="762848" cy="238185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Ether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0" y="4359349"/>
            <a:ext cx="8547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u="sng" dirty="0" smtClean="0"/>
              <a:t>APL</a:t>
            </a:r>
          </a:p>
          <a:p>
            <a:r>
              <a:rPr lang="ja-JP" altLang="en-US" sz="2200" u="sng" dirty="0" smtClean="0"/>
              <a:t>ミドル</a:t>
            </a:r>
            <a:endParaRPr lang="en-US" altLang="ja-JP" sz="2200" u="sng" dirty="0" smtClean="0"/>
          </a:p>
          <a:p>
            <a:r>
              <a:rPr kumimoji="1" lang="en-US" altLang="ja-JP" sz="2200" u="sng" dirty="0" smtClean="0"/>
              <a:t>PF</a:t>
            </a:r>
            <a:endParaRPr kumimoji="1" lang="ja-JP" altLang="en-US" sz="2200" u="sng" dirty="0"/>
          </a:p>
        </p:txBody>
      </p:sp>
    </p:spTree>
    <p:extLst>
      <p:ext uri="{BB962C8B-B14F-4D97-AF65-F5344CB8AC3E}">
        <p14:creationId xmlns:p14="http://schemas.microsoft.com/office/powerpoint/2010/main" val="3048219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7"/>
          <p:cNvSpPr txBox="1">
            <a:spLocks noChangeArrowheads="1"/>
          </p:cNvSpPr>
          <p:nvPr/>
        </p:nvSpPr>
        <p:spPr bwMode="auto">
          <a:xfrm>
            <a:off x="3378200" y="4125913"/>
            <a:ext cx="268605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日立超</a:t>
            </a:r>
            <a:r>
              <a:rPr lang="en-US" altLang="ja-JP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LSI</a:t>
            </a:r>
            <a:r>
              <a:rPr lang="ja-JP" altLang="en-US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システムズ</a:t>
            </a:r>
          </a:p>
          <a:p>
            <a:pPr eaLnBrk="1" hangingPunct="1">
              <a:lnSpc>
                <a:spcPct val="90000"/>
              </a:lnSpc>
            </a:pPr>
            <a:r>
              <a:rPr lang="ja-JP" altLang="en-US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ソリューション</a:t>
            </a:r>
          </a:p>
        </p:txBody>
      </p:sp>
      <p:pic>
        <p:nvPicPr>
          <p:cNvPr id="3076" name="Picture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4697413"/>
            <a:ext cx="3089275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22" descr="f4cbfcb47049e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650" y="2268538"/>
            <a:ext cx="276225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Text Box 23"/>
          <p:cNvSpPr txBox="1">
            <a:spLocks noChangeArrowheads="1"/>
          </p:cNvSpPr>
          <p:nvPr/>
        </p:nvSpPr>
        <p:spPr bwMode="auto">
          <a:xfrm>
            <a:off x="6146800" y="3886200"/>
            <a:ext cx="203358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周辺監視</a:t>
            </a:r>
          </a:p>
        </p:txBody>
      </p:sp>
      <p:sp>
        <p:nvSpPr>
          <p:cNvPr id="3079" name="Text Box 5"/>
          <p:cNvSpPr txBox="1">
            <a:spLocks noChangeArrowheads="1"/>
          </p:cNvSpPr>
          <p:nvPr/>
        </p:nvSpPr>
        <p:spPr bwMode="auto">
          <a:xfrm>
            <a:off x="829195" y="149494"/>
            <a:ext cx="6010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2400" i="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ADAS</a:t>
            </a:r>
            <a:r>
              <a:rPr lang="ja-JP" altLang="en-US" sz="2400" i="0" dirty="0">
                <a:solidFill>
                  <a:srgbClr val="000000"/>
                </a:solidFill>
                <a:latin typeface="HGPｺﾞｼｯｸE"/>
                <a:ea typeface="HGPｺﾞｼｯｸE"/>
              </a:rPr>
              <a:t>ソフトウェアソリューション</a:t>
            </a:r>
          </a:p>
        </p:txBody>
      </p:sp>
      <p:grpSp>
        <p:nvGrpSpPr>
          <p:cNvPr id="3080" name="Group 27"/>
          <p:cNvGrpSpPr>
            <a:grpSpLocks/>
          </p:cNvGrpSpPr>
          <p:nvPr/>
        </p:nvGrpSpPr>
        <p:grpSpPr bwMode="auto">
          <a:xfrm>
            <a:off x="5921375" y="4527550"/>
            <a:ext cx="2373313" cy="1671638"/>
            <a:chOff x="480" y="1123"/>
            <a:chExt cx="1440" cy="1080"/>
          </a:xfrm>
        </p:grpSpPr>
        <p:pic>
          <p:nvPicPr>
            <p:cNvPr id="3090" name="Picture 2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123"/>
              <a:ext cx="1440" cy="1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1" name="Rectangle 29"/>
            <p:cNvSpPr>
              <a:spLocks noChangeArrowheads="1"/>
            </p:cNvSpPr>
            <p:nvPr/>
          </p:nvSpPr>
          <p:spPr bwMode="auto">
            <a:xfrm>
              <a:off x="1104" y="1627"/>
              <a:ext cx="192" cy="3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800" i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800" i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800" i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800" i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800" i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i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i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i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i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9pPr>
            </a:lstStyle>
            <a:p>
              <a:pPr eaLnBrk="1" hangingPunct="1"/>
              <a:endParaRPr lang="ja-JP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3081" name="AutoShape 31"/>
          <p:cNvSpPr>
            <a:spLocks noChangeArrowheads="1"/>
          </p:cNvSpPr>
          <p:nvPr/>
        </p:nvSpPr>
        <p:spPr bwMode="auto">
          <a:xfrm rot="10800000" flipH="1">
            <a:off x="3838575" y="4906963"/>
            <a:ext cx="1554163" cy="795337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539157137 h 21600"/>
              <a:gd name="T4" fmla="*/ 2147483647 w 21600"/>
              <a:gd name="T5" fmla="*/ 1078315453 h 21600"/>
              <a:gd name="T6" fmla="*/ 2147483647 w 21600"/>
              <a:gd name="T7" fmla="*/ 53915713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767647"/>
              </a:gs>
              <a:gs pos="50000">
                <a:srgbClr val="FFFF99"/>
              </a:gs>
              <a:gs pos="100000">
                <a:srgbClr val="767647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3082" name="Text Box 33"/>
          <p:cNvSpPr txBox="1">
            <a:spLocks noChangeArrowheads="1"/>
          </p:cNvSpPr>
          <p:nvPr/>
        </p:nvSpPr>
        <p:spPr bwMode="auto">
          <a:xfrm>
            <a:off x="5522913" y="6175375"/>
            <a:ext cx="3438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歩行者検出</a:t>
            </a:r>
          </a:p>
        </p:txBody>
      </p:sp>
      <p:sp>
        <p:nvSpPr>
          <p:cNvPr id="3083" name="AutoShape 36"/>
          <p:cNvSpPr>
            <a:spLocks noChangeArrowheads="1"/>
          </p:cNvSpPr>
          <p:nvPr/>
        </p:nvSpPr>
        <p:spPr bwMode="auto">
          <a:xfrm rot="10800000" flipH="1">
            <a:off x="3835400" y="2684463"/>
            <a:ext cx="1554163" cy="795337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539157137 h 21600"/>
              <a:gd name="T4" fmla="*/ 2147483647 w 21600"/>
              <a:gd name="T5" fmla="*/ 1078315453 h 21600"/>
              <a:gd name="T6" fmla="*/ 2147483647 w 21600"/>
              <a:gd name="T7" fmla="*/ 53915713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767647"/>
              </a:gs>
              <a:gs pos="50000">
                <a:srgbClr val="FFFF99"/>
              </a:gs>
              <a:gs pos="100000">
                <a:srgbClr val="767647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3084" name="Text Box 7"/>
          <p:cNvSpPr txBox="1">
            <a:spLocks noChangeArrowheads="1"/>
          </p:cNvSpPr>
          <p:nvPr/>
        </p:nvSpPr>
        <p:spPr bwMode="auto">
          <a:xfrm>
            <a:off x="630238" y="3470275"/>
            <a:ext cx="29178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カメラ画像の歪補正＆画像合成</a:t>
            </a:r>
          </a:p>
          <a:p>
            <a:pPr eaLnBrk="1" hangingPunct="1">
              <a:lnSpc>
                <a:spcPct val="90000"/>
              </a:lnSpc>
            </a:pPr>
            <a:r>
              <a:rPr lang="en-US" altLang="ja-JP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 (4</a:t>
            </a:r>
            <a:r>
              <a:rPr lang="ja-JP" altLang="en-US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カメラ画像入力</a:t>
            </a:r>
            <a:r>
              <a:rPr lang="en-US" altLang="ja-JP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)</a:t>
            </a:r>
          </a:p>
        </p:txBody>
      </p:sp>
      <p:graphicFrame>
        <p:nvGraphicFramePr>
          <p:cNvPr id="3074" name="Object 72"/>
          <p:cNvGraphicFramePr>
            <a:graphicFrameLocks noChangeAspect="1"/>
          </p:cNvGraphicFramePr>
          <p:nvPr/>
        </p:nvGraphicFramePr>
        <p:xfrm>
          <a:off x="404813" y="2346325"/>
          <a:ext cx="1554162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1" name="Photo Editor Photo" r:id="rId6" imgW="6095238" imgH="4571429" progId="">
                  <p:embed/>
                </p:oleObj>
              </mc:Choice>
              <mc:Fallback>
                <p:oleObj name="Photo Editor Photo" r:id="rId6" imgW="6095238" imgH="4571429" progId="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813" y="2346325"/>
                        <a:ext cx="1554162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5" name="Picture 76" descr="C:\Documents and Settings\20078101\デスクトップ\TopViewデモ出力映像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2343150"/>
            <a:ext cx="1579563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7" name="Text Box 5"/>
          <p:cNvSpPr txBox="1">
            <a:spLocks noChangeArrowheads="1"/>
          </p:cNvSpPr>
          <p:nvPr/>
        </p:nvSpPr>
        <p:spPr bwMode="auto">
          <a:xfrm>
            <a:off x="188913" y="6246813"/>
            <a:ext cx="44465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8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ADAS: </a:t>
            </a:r>
            <a:r>
              <a:rPr lang="en-US" altLang="ja-JP" sz="1800" i="0" u="sng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A</a:t>
            </a:r>
            <a:r>
              <a:rPr lang="en-US" altLang="ja-JP" sz="18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dvanced </a:t>
            </a:r>
            <a:r>
              <a:rPr lang="en-US" altLang="ja-JP" sz="1800" i="0" u="sng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D</a:t>
            </a:r>
            <a:r>
              <a:rPr lang="en-US" altLang="ja-JP" sz="18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river </a:t>
            </a:r>
            <a:r>
              <a:rPr lang="en-US" altLang="ja-JP" sz="1800" i="0" u="sng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A</a:t>
            </a:r>
            <a:r>
              <a:rPr lang="en-US" altLang="ja-JP" sz="18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ssistance </a:t>
            </a:r>
            <a:r>
              <a:rPr lang="en-US" altLang="ja-JP" sz="1800" i="0" u="sng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S</a:t>
            </a:r>
            <a:r>
              <a:rPr lang="en-US" altLang="ja-JP" sz="18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ystem</a:t>
            </a:r>
          </a:p>
        </p:txBody>
      </p:sp>
      <p:sp>
        <p:nvSpPr>
          <p:cNvPr id="3088" name="Text Box 46"/>
          <p:cNvSpPr txBox="1">
            <a:spLocks noChangeArrowheads="1"/>
          </p:cNvSpPr>
          <p:nvPr/>
        </p:nvSpPr>
        <p:spPr bwMode="auto">
          <a:xfrm>
            <a:off x="71438" y="849313"/>
            <a:ext cx="87963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ja-JP" altLang="en-US" sz="2000" i="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■ 運転、安全支援でのカメラ応用開発案件が拡大</a:t>
            </a:r>
          </a:p>
          <a:p>
            <a:pPr eaLnBrk="1" hangingPunct="1">
              <a:buFont typeface="Wingdings" pitchFamily="2" charset="2"/>
              <a:buNone/>
            </a:pPr>
            <a:r>
              <a:rPr lang="ja-JP" altLang="en-US" sz="2000" i="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■ 米国では</a:t>
            </a:r>
            <a:r>
              <a:rPr lang="en-US" altLang="ja-JP" sz="2000" i="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2014</a:t>
            </a:r>
            <a:r>
              <a:rPr lang="ja-JP" altLang="en-US" sz="2000" i="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年から</a:t>
            </a:r>
            <a:r>
              <a:rPr lang="en-US" altLang="ja-JP" sz="2000" i="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KT</a:t>
            </a:r>
            <a:r>
              <a:rPr lang="ja-JP" altLang="en-US" sz="2000" i="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（</a:t>
            </a:r>
            <a:r>
              <a:rPr lang="en-US" altLang="ja-JP" sz="2000" i="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Kids and Transportation Safety Act</a:t>
            </a:r>
            <a:r>
              <a:rPr lang="ja-JP" altLang="en-US" sz="2000" i="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） 法により</a:t>
            </a:r>
            <a:endParaRPr lang="en-US" altLang="ja-JP" sz="2000" i="0" dirty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2000" i="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　　バックガイドモニタの搭載が法制化</a:t>
            </a:r>
          </a:p>
        </p:txBody>
      </p:sp>
      <p:sp>
        <p:nvSpPr>
          <p:cNvPr id="3089" name="Text Box 47"/>
          <p:cNvSpPr txBox="1">
            <a:spLocks noChangeArrowheads="1"/>
          </p:cNvSpPr>
          <p:nvPr/>
        </p:nvSpPr>
        <p:spPr bwMode="auto">
          <a:xfrm>
            <a:off x="909638" y="5843588"/>
            <a:ext cx="2235200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14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白線認識／ライン逸脱認識</a:t>
            </a: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181261" y="132181"/>
            <a:ext cx="1209675" cy="45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lIns="54000" tIns="10800" rIns="54000" bIns="10800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solidFill>
                  <a:srgbClr val="1C1C1C"/>
                </a:solidFill>
                <a:ea typeface="HGPｺﾞｼｯｸE" pitchFamily="50" charset="-128"/>
              </a:rPr>
              <a:t>２</a:t>
            </a:r>
            <a:r>
              <a:rPr lang="en-US" altLang="ja-JP" sz="2800" dirty="0" smtClean="0">
                <a:solidFill>
                  <a:srgbClr val="1C1C1C"/>
                </a:solidFill>
                <a:ea typeface="HGPｺﾞｼｯｸE" pitchFamily="50" charset="-128"/>
              </a:rPr>
              <a:t>-</a:t>
            </a:r>
            <a:r>
              <a:rPr lang="ja-JP" altLang="en-US" sz="2800" dirty="0" smtClean="0">
                <a:solidFill>
                  <a:srgbClr val="1C1C1C"/>
                </a:solidFill>
                <a:ea typeface="HGPｺﾞｼｯｸE" pitchFamily="50" charset="-128"/>
              </a:rPr>
              <a:t>３</a:t>
            </a:r>
            <a:endParaRPr lang="en-US" altLang="ja-JP" sz="2800" dirty="0">
              <a:solidFill>
                <a:srgbClr val="1C1C1C"/>
              </a:solidFill>
              <a:ea typeface="HGPｺﾞｼｯｸE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519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4"/>
          <p:cNvSpPr txBox="1">
            <a:spLocks noChangeArrowheads="1"/>
          </p:cNvSpPr>
          <p:nvPr/>
        </p:nvSpPr>
        <p:spPr bwMode="auto">
          <a:xfrm>
            <a:off x="856532" y="97623"/>
            <a:ext cx="59627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i="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ドライブレコーダシステム</a:t>
            </a:r>
            <a:r>
              <a:rPr lang="ja-JP" altLang="en-US" i="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開発支援</a:t>
            </a:r>
          </a:p>
        </p:txBody>
      </p:sp>
      <p:sp>
        <p:nvSpPr>
          <p:cNvPr id="19460" name="Rectangle 639"/>
          <p:cNvSpPr>
            <a:spLocks noChangeArrowheads="1"/>
          </p:cNvSpPr>
          <p:nvPr/>
        </p:nvSpPr>
        <p:spPr bwMode="auto">
          <a:xfrm>
            <a:off x="4938713" y="1652588"/>
            <a:ext cx="3959225" cy="1930400"/>
          </a:xfrm>
          <a:prstGeom prst="rect">
            <a:avLst/>
          </a:prstGeom>
          <a:solidFill>
            <a:srgbClr val="DDDDDD"/>
          </a:solidFill>
          <a:ln>
            <a:noFill/>
          </a:ln>
          <a:effectLst>
            <a:prstShdw prst="shdw17" dist="17961" dir="2700000">
              <a:srgbClr val="858585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461" name="Rectangle 640"/>
          <p:cNvSpPr>
            <a:spLocks noChangeArrowheads="1"/>
          </p:cNvSpPr>
          <p:nvPr/>
        </p:nvSpPr>
        <p:spPr bwMode="auto">
          <a:xfrm>
            <a:off x="4938713" y="4052888"/>
            <a:ext cx="3959225" cy="2314575"/>
          </a:xfrm>
          <a:prstGeom prst="rect">
            <a:avLst/>
          </a:prstGeom>
          <a:solidFill>
            <a:srgbClr val="DDDDDD"/>
          </a:solidFill>
          <a:ln>
            <a:noFill/>
          </a:ln>
          <a:effectLst>
            <a:prstShdw prst="shdw17" dist="17961" dir="2700000">
              <a:srgbClr val="858585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462" name="Text Box 641"/>
          <p:cNvSpPr txBox="1">
            <a:spLocks noChangeArrowheads="1"/>
          </p:cNvSpPr>
          <p:nvPr/>
        </p:nvSpPr>
        <p:spPr bwMode="auto">
          <a:xfrm>
            <a:off x="320675" y="1319213"/>
            <a:ext cx="12509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fontAlgn="ctr" hangingPunct="1">
              <a:lnSpc>
                <a:spcPct val="105000"/>
              </a:lnSpc>
            </a:pPr>
            <a:r>
              <a:rPr lang="ja-JP" altLang="en-US" sz="1800" i="0">
                <a:solidFill>
                  <a:srgbClr val="0000FF"/>
                </a:solidFill>
                <a:latin typeface="HGPｺﾞｼｯｸE" pitchFamily="50" charset="-128"/>
                <a:ea typeface="HGPｺﾞｼｯｸE" pitchFamily="50" charset="-128"/>
              </a:rPr>
              <a:t>■ 特　長</a:t>
            </a:r>
          </a:p>
        </p:txBody>
      </p:sp>
      <p:sp>
        <p:nvSpPr>
          <p:cNvPr id="19463" name="Text Box 642"/>
          <p:cNvSpPr txBox="1">
            <a:spLocks noChangeArrowheads="1"/>
          </p:cNvSpPr>
          <p:nvPr/>
        </p:nvSpPr>
        <p:spPr bwMode="auto">
          <a:xfrm>
            <a:off x="77788" y="812800"/>
            <a:ext cx="8489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2000" i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■</a:t>
            </a:r>
            <a:r>
              <a:rPr lang="en-US" altLang="ja-JP" sz="2000" i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 </a:t>
            </a:r>
            <a:r>
              <a:rPr lang="ja-JP" altLang="en-US" sz="2000" i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ドライブレコーダの豊富な開発経験で、お客様のソフト開発を支援します。</a:t>
            </a:r>
          </a:p>
        </p:txBody>
      </p:sp>
      <p:sp>
        <p:nvSpPr>
          <p:cNvPr id="19464" name="Text Box 643"/>
          <p:cNvSpPr txBox="1">
            <a:spLocks noChangeArrowheads="1"/>
          </p:cNvSpPr>
          <p:nvPr/>
        </p:nvSpPr>
        <p:spPr bwMode="auto">
          <a:xfrm>
            <a:off x="4826000" y="3581400"/>
            <a:ext cx="209391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rIns="54000" anchor="ctr" anchorCtr="1"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fontAlgn="ctr" hangingPunct="1">
              <a:lnSpc>
                <a:spcPct val="130000"/>
              </a:lnSpc>
            </a:pPr>
            <a:r>
              <a:rPr lang="ja-JP" altLang="en-US" sz="1800" i="0">
                <a:solidFill>
                  <a:srgbClr val="0000CC"/>
                </a:solidFill>
                <a:latin typeface="HGPｺﾞｼｯｸE" pitchFamily="50" charset="-128"/>
                <a:ea typeface="HGPｺﾞｼｯｸE" pitchFamily="50" charset="-128"/>
              </a:rPr>
              <a:t>■ システム構成例</a:t>
            </a:r>
          </a:p>
        </p:txBody>
      </p:sp>
      <p:sp>
        <p:nvSpPr>
          <p:cNvPr id="19465" name="Line 644"/>
          <p:cNvSpPr>
            <a:spLocks noChangeShapeType="1"/>
          </p:cNvSpPr>
          <p:nvPr/>
        </p:nvSpPr>
        <p:spPr bwMode="auto">
          <a:xfrm>
            <a:off x="4975225" y="2767013"/>
            <a:ext cx="3970338" cy="17462"/>
          </a:xfrm>
          <a:prstGeom prst="line">
            <a:avLst/>
          </a:prstGeom>
          <a:noFill/>
          <a:ln w="127000">
            <a:solidFill>
              <a:schemeClr val="accent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466" name="Rectangle 645"/>
          <p:cNvSpPr>
            <a:spLocks noChangeArrowheads="1"/>
          </p:cNvSpPr>
          <p:nvPr/>
        </p:nvSpPr>
        <p:spPr bwMode="auto">
          <a:xfrm>
            <a:off x="7264400" y="2547938"/>
            <a:ext cx="481013" cy="468312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prstShdw prst="shdw17" dist="17961" dir="2700000">
              <a:srgbClr val="3D7A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衝突</a:t>
            </a:r>
          </a:p>
          <a:p>
            <a:pPr eaLnBrk="1" hangingPunct="1"/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検知</a:t>
            </a:r>
          </a:p>
        </p:txBody>
      </p:sp>
      <p:sp>
        <p:nvSpPr>
          <p:cNvPr id="19467" name="Text Box 646"/>
          <p:cNvSpPr txBox="1">
            <a:spLocks noChangeArrowheads="1"/>
          </p:cNvSpPr>
          <p:nvPr/>
        </p:nvSpPr>
        <p:spPr bwMode="auto">
          <a:xfrm>
            <a:off x="5083175" y="2547938"/>
            <a:ext cx="619125" cy="468312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prstShdw prst="shdw17" dist="17961" dir="2700000">
              <a:srgbClr val="3D7A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カメラ</a:t>
            </a:r>
          </a:p>
          <a:p>
            <a:pPr eaLnBrk="1" hangingPunct="1">
              <a:lnSpc>
                <a:spcPct val="90000"/>
              </a:lnSpc>
            </a:pPr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画像取得</a:t>
            </a:r>
          </a:p>
        </p:txBody>
      </p:sp>
      <p:sp>
        <p:nvSpPr>
          <p:cNvPr id="19468" name="Text Box 647"/>
          <p:cNvSpPr txBox="1">
            <a:spLocks noChangeArrowheads="1"/>
          </p:cNvSpPr>
          <p:nvPr/>
        </p:nvSpPr>
        <p:spPr bwMode="auto">
          <a:xfrm>
            <a:off x="5780088" y="2547938"/>
            <a:ext cx="512762" cy="468312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prstShdw prst="shdw17" dist="17961" dir="2700000">
              <a:srgbClr val="3D7A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画像</a:t>
            </a:r>
          </a:p>
          <a:p>
            <a:pPr eaLnBrk="1" hangingPunct="1">
              <a:lnSpc>
                <a:spcPct val="90000"/>
              </a:lnSpc>
            </a:pPr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圧縮</a:t>
            </a:r>
          </a:p>
        </p:txBody>
      </p:sp>
      <p:sp>
        <p:nvSpPr>
          <p:cNvPr id="19469" name="Text Box 648"/>
          <p:cNvSpPr txBox="1">
            <a:spLocks noChangeArrowheads="1"/>
          </p:cNvSpPr>
          <p:nvPr/>
        </p:nvSpPr>
        <p:spPr bwMode="auto">
          <a:xfrm>
            <a:off x="6361113" y="2547938"/>
            <a:ext cx="830262" cy="468312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prstShdw prst="shdw17" dist="17961" dir="2700000">
              <a:srgbClr val="3D7A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画像データ</a:t>
            </a:r>
          </a:p>
          <a:p>
            <a:pPr eaLnBrk="1" hangingPunct="1">
              <a:lnSpc>
                <a:spcPct val="90000"/>
              </a:lnSpc>
            </a:pPr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バッファリング</a:t>
            </a:r>
          </a:p>
        </p:txBody>
      </p:sp>
      <p:sp>
        <p:nvSpPr>
          <p:cNvPr id="19470" name="AutoShape 649"/>
          <p:cNvSpPr>
            <a:spLocks noChangeArrowheads="1"/>
          </p:cNvSpPr>
          <p:nvPr/>
        </p:nvSpPr>
        <p:spPr bwMode="auto">
          <a:xfrm>
            <a:off x="5821363" y="1565275"/>
            <a:ext cx="1808162" cy="1000125"/>
          </a:xfrm>
          <a:prstGeom prst="irregularSeal2">
            <a:avLst/>
          </a:prstGeom>
          <a:solidFill>
            <a:srgbClr val="FFFF66"/>
          </a:solidFill>
          <a:ln>
            <a:noFill/>
          </a:ln>
          <a:effectLst>
            <a:prstShdw prst="shdw17" dist="17961" dir="2700000">
              <a:srgbClr val="99993D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4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事故の状況を</a:t>
            </a:r>
          </a:p>
          <a:p>
            <a:pPr eaLnBrk="1" hangingPunct="1"/>
            <a:r>
              <a:rPr lang="ja-JP" altLang="en-US" sz="14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カメラで記録</a:t>
            </a:r>
          </a:p>
        </p:txBody>
      </p:sp>
      <p:pic>
        <p:nvPicPr>
          <p:cNvPr id="19471" name="Picture 650" descr="b2-03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13" y="1852613"/>
            <a:ext cx="855662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2" name="Text Box 651"/>
          <p:cNvSpPr txBox="1">
            <a:spLocks noChangeArrowheads="1"/>
          </p:cNvSpPr>
          <p:nvPr/>
        </p:nvSpPr>
        <p:spPr bwMode="auto">
          <a:xfrm>
            <a:off x="7710488" y="3030538"/>
            <a:ext cx="109378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G</a:t>
            </a:r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センサ</a:t>
            </a:r>
          </a:p>
          <a:p>
            <a:pPr eaLnBrk="1" hangingPunct="1"/>
            <a:r>
              <a:rPr lang="en-US" altLang="ja-JP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GPS</a:t>
            </a:r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データ等</a:t>
            </a:r>
          </a:p>
          <a:p>
            <a:pPr eaLnBrk="1" hangingPunct="1"/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付加</a:t>
            </a:r>
          </a:p>
        </p:txBody>
      </p:sp>
      <p:sp>
        <p:nvSpPr>
          <p:cNvPr id="19473" name="Text Box 652"/>
          <p:cNvSpPr txBox="1">
            <a:spLocks noChangeArrowheads="1"/>
          </p:cNvSpPr>
          <p:nvPr/>
        </p:nvSpPr>
        <p:spPr bwMode="auto">
          <a:xfrm>
            <a:off x="7046913" y="3017838"/>
            <a:ext cx="9271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事故</a:t>
            </a:r>
          </a:p>
          <a:p>
            <a:pPr eaLnBrk="1" hangingPunct="1"/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急ハンドル</a:t>
            </a:r>
          </a:p>
          <a:p>
            <a:pPr eaLnBrk="1" hangingPunct="1"/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急ブレーキ</a:t>
            </a:r>
          </a:p>
        </p:txBody>
      </p:sp>
      <p:sp>
        <p:nvSpPr>
          <p:cNvPr id="19474" name="Text Box 653"/>
          <p:cNvSpPr txBox="1">
            <a:spLocks noChangeArrowheads="1"/>
          </p:cNvSpPr>
          <p:nvPr/>
        </p:nvSpPr>
        <p:spPr bwMode="auto">
          <a:xfrm>
            <a:off x="7840663" y="2547938"/>
            <a:ext cx="795337" cy="468312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prstShdw prst="shdw17" dist="17961" dir="2700000">
              <a:srgbClr val="3D7A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衝突前後の</a:t>
            </a:r>
          </a:p>
          <a:p>
            <a:pPr eaLnBrk="1" hangingPunct="1">
              <a:lnSpc>
                <a:spcPct val="90000"/>
              </a:lnSpc>
            </a:pPr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画像を記録</a:t>
            </a:r>
          </a:p>
        </p:txBody>
      </p:sp>
      <p:sp>
        <p:nvSpPr>
          <p:cNvPr id="19475" name="Line 654"/>
          <p:cNvSpPr>
            <a:spLocks noChangeShapeType="1"/>
          </p:cNvSpPr>
          <p:nvPr/>
        </p:nvSpPr>
        <p:spPr bwMode="auto">
          <a:xfrm>
            <a:off x="5565775" y="4424363"/>
            <a:ext cx="254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476" name="Text Box 655"/>
          <p:cNvSpPr txBox="1">
            <a:spLocks noChangeArrowheads="1"/>
          </p:cNvSpPr>
          <p:nvPr/>
        </p:nvSpPr>
        <p:spPr bwMode="auto">
          <a:xfrm>
            <a:off x="5040313" y="4551363"/>
            <a:ext cx="577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0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カメラ１</a:t>
            </a:r>
          </a:p>
        </p:txBody>
      </p:sp>
      <p:sp>
        <p:nvSpPr>
          <p:cNvPr id="82576" name="Rectangle 656"/>
          <p:cNvSpPr>
            <a:spLocks noChangeArrowheads="1"/>
          </p:cNvSpPr>
          <p:nvPr/>
        </p:nvSpPr>
        <p:spPr bwMode="auto">
          <a:xfrm>
            <a:off x="8194675" y="4813300"/>
            <a:ext cx="468313" cy="287338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50196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ja-JP" sz="1000">
                <a:solidFill>
                  <a:srgbClr val="FFFFFF"/>
                </a:solidFill>
                <a:ea typeface="HGPｺﾞｼｯｸE" pitchFamily="50" charset="-128"/>
              </a:rPr>
              <a:t>GPS</a:t>
            </a:r>
          </a:p>
        </p:txBody>
      </p:sp>
      <p:sp>
        <p:nvSpPr>
          <p:cNvPr id="82577" name="Rectangle 657"/>
          <p:cNvSpPr>
            <a:spLocks noChangeArrowheads="1"/>
          </p:cNvSpPr>
          <p:nvPr/>
        </p:nvSpPr>
        <p:spPr bwMode="auto">
          <a:xfrm>
            <a:off x="8196263" y="5157788"/>
            <a:ext cx="468312" cy="2873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50196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2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ja-JP" sz="1000">
                <a:solidFill>
                  <a:srgbClr val="FFFFFF"/>
                </a:solidFill>
                <a:ea typeface="HGPｺﾞｼｯｸE" pitchFamily="50" charset="-128"/>
              </a:rPr>
              <a:t>G</a:t>
            </a:r>
            <a:r>
              <a:rPr lang="ja-JP" altLang="en-US" sz="1000">
                <a:solidFill>
                  <a:srgbClr val="FFFFFF"/>
                </a:solidFill>
                <a:ea typeface="HGPｺﾞｼｯｸE" pitchFamily="50" charset="-128"/>
              </a:rPr>
              <a:t>センサ</a:t>
            </a:r>
          </a:p>
        </p:txBody>
      </p:sp>
      <p:sp>
        <p:nvSpPr>
          <p:cNvPr id="82578" name="AutoShape 658"/>
          <p:cNvSpPr>
            <a:spLocks noChangeArrowheads="1"/>
          </p:cNvSpPr>
          <p:nvPr/>
        </p:nvSpPr>
        <p:spPr bwMode="auto">
          <a:xfrm flipH="1">
            <a:off x="7880350" y="5197475"/>
            <a:ext cx="276225" cy="158750"/>
          </a:xfrm>
          <a:prstGeom prst="rightArrow">
            <a:avLst>
              <a:gd name="adj1" fmla="val 50000"/>
              <a:gd name="adj2" fmla="val 43500"/>
            </a:avLst>
          </a:prstGeom>
          <a:gradFill rotWithShape="1">
            <a:gsLst>
              <a:gs pos="0">
                <a:srgbClr val="00CC66"/>
              </a:gs>
              <a:gs pos="50000">
                <a:schemeClr val="bg1"/>
              </a:gs>
              <a:gs pos="100000">
                <a:srgbClr val="00CC66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 sz="100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82579" name="AutoShape 659"/>
          <p:cNvSpPr>
            <a:spLocks noChangeArrowheads="1"/>
          </p:cNvSpPr>
          <p:nvPr/>
        </p:nvSpPr>
        <p:spPr bwMode="auto">
          <a:xfrm flipH="1">
            <a:off x="7877175" y="4873625"/>
            <a:ext cx="285750" cy="160338"/>
          </a:xfrm>
          <a:prstGeom prst="rightArrow">
            <a:avLst>
              <a:gd name="adj1" fmla="val 50000"/>
              <a:gd name="adj2" fmla="val 44554"/>
            </a:avLst>
          </a:prstGeom>
          <a:gradFill rotWithShape="1">
            <a:gsLst>
              <a:gs pos="0">
                <a:srgbClr val="00CC66"/>
              </a:gs>
              <a:gs pos="50000">
                <a:schemeClr val="bg1"/>
              </a:gs>
              <a:gs pos="100000">
                <a:srgbClr val="00CC66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 sz="100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19481" name="Rectangle 660"/>
          <p:cNvSpPr>
            <a:spLocks noChangeArrowheads="1"/>
          </p:cNvSpPr>
          <p:nvPr/>
        </p:nvSpPr>
        <p:spPr bwMode="auto">
          <a:xfrm>
            <a:off x="7305675" y="5665788"/>
            <a:ext cx="665163" cy="366712"/>
          </a:xfrm>
          <a:prstGeom prst="rect">
            <a:avLst/>
          </a:prstGeom>
          <a:solidFill>
            <a:srgbClr val="C0C0C0"/>
          </a:solidFill>
          <a:ln>
            <a:noFill/>
          </a:ln>
          <a:effectLst>
            <a:prstShdw prst="shdw17" dist="17961" dir="2700000">
              <a:srgbClr val="737373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0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Audio</a:t>
            </a:r>
          </a:p>
          <a:p>
            <a:pPr eaLnBrk="1" hangingPunct="1"/>
            <a:r>
              <a:rPr lang="en-US" altLang="ja-JP" sz="10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Codec</a:t>
            </a:r>
          </a:p>
        </p:txBody>
      </p:sp>
      <p:sp>
        <p:nvSpPr>
          <p:cNvPr id="19482" name="Line 661"/>
          <p:cNvSpPr>
            <a:spLocks noChangeShapeType="1"/>
          </p:cNvSpPr>
          <p:nvPr/>
        </p:nvSpPr>
        <p:spPr bwMode="auto">
          <a:xfrm rot="5400000">
            <a:off x="7785100" y="6121401"/>
            <a:ext cx="1301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483" name="Line 662"/>
          <p:cNvSpPr>
            <a:spLocks noChangeShapeType="1"/>
          </p:cNvSpPr>
          <p:nvPr/>
        </p:nvSpPr>
        <p:spPr bwMode="auto">
          <a:xfrm rot="16200000" flipV="1">
            <a:off x="7392987" y="6119813"/>
            <a:ext cx="1428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484" name="Text Box 663"/>
          <p:cNvSpPr txBox="1">
            <a:spLocks noChangeArrowheads="1"/>
          </p:cNvSpPr>
          <p:nvPr/>
        </p:nvSpPr>
        <p:spPr bwMode="auto">
          <a:xfrm>
            <a:off x="7181850" y="6143625"/>
            <a:ext cx="5508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0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MIC</a:t>
            </a:r>
          </a:p>
        </p:txBody>
      </p:sp>
      <p:sp>
        <p:nvSpPr>
          <p:cNvPr id="19485" name="Text Box 664"/>
          <p:cNvSpPr txBox="1">
            <a:spLocks noChangeArrowheads="1"/>
          </p:cNvSpPr>
          <p:nvPr/>
        </p:nvSpPr>
        <p:spPr bwMode="auto">
          <a:xfrm>
            <a:off x="7423150" y="6143625"/>
            <a:ext cx="876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0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Speaker</a:t>
            </a:r>
          </a:p>
        </p:txBody>
      </p:sp>
      <p:sp>
        <p:nvSpPr>
          <p:cNvPr id="19486" name="Rectangle 665"/>
          <p:cNvSpPr>
            <a:spLocks noChangeArrowheads="1"/>
          </p:cNvSpPr>
          <p:nvPr/>
        </p:nvSpPr>
        <p:spPr bwMode="auto">
          <a:xfrm>
            <a:off x="8181975" y="4135438"/>
            <a:ext cx="500063" cy="268287"/>
          </a:xfrm>
          <a:prstGeom prst="rect">
            <a:avLst/>
          </a:prstGeom>
          <a:solidFill>
            <a:srgbClr val="C0C0C0"/>
          </a:solidFill>
          <a:ln>
            <a:noFill/>
          </a:ln>
          <a:effectLst>
            <a:prstShdw prst="shdw17" dist="17961" dir="2700000">
              <a:srgbClr val="737373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0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SDRAM</a:t>
            </a:r>
          </a:p>
        </p:txBody>
      </p:sp>
      <p:sp>
        <p:nvSpPr>
          <p:cNvPr id="19487" name="Rectangle 666"/>
          <p:cNvSpPr>
            <a:spLocks noChangeArrowheads="1"/>
          </p:cNvSpPr>
          <p:nvPr/>
        </p:nvSpPr>
        <p:spPr bwMode="auto">
          <a:xfrm>
            <a:off x="8181975" y="4462463"/>
            <a:ext cx="490538" cy="266700"/>
          </a:xfrm>
          <a:prstGeom prst="rect">
            <a:avLst/>
          </a:prstGeom>
          <a:solidFill>
            <a:srgbClr val="C0C0C0"/>
          </a:solidFill>
          <a:ln>
            <a:noFill/>
          </a:ln>
          <a:effectLst>
            <a:prstShdw prst="shdw17" dist="17961" dir="2700000">
              <a:srgbClr val="737373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0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F-ROM</a:t>
            </a:r>
          </a:p>
        </p:txBody>
      </p:sp>
      <p:sp>
        <p:nvSpPr>
          <p:cNvPr id="19488" name="Line 667"/>
          <p:cNvSpPr>
            <a:spLocks noChangeShapeType="1"/>
          </p:cNvSpPr>
          <p:nvPr/>
        </p:nvSpPr>
        <p:spPr bwMode="auto">
          <a:xfrm rot="10800000">
            <a:off x="7864475" y="4244975"/>
            <a:ext cx="293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489" name="Line 668"/>
          <p:cNvSpPr>
            <a:spLocks noChangeShapeType="1"/>
          </p:cNvSpPr>
          <p:nvPr/>
        </p:nvSpPr>
        <p:spPr bwMode="auto">
          <a:xfrm rot="10800000">
            <a:off x="7861300" y="4578350"/>
            <a:ext cx="306388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490" name="Line 669"/>
          <p:cNvSpPr>
            <a:spLocks noChangeShapeType="1"/>
          </p:cNvSpPr>
          <p:nvPr/>
        </p:nvSpPr>
        <p:spPr bwMode="auto">
          <a:xfrm>
            <a:off x="5578475" y="5070475"/>
            <a:ext cx="25717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82590" name="Rectangle 670"/>
          <p:cNvSpPr>
            <a:spLocks noChangeArrowheads="1"/>
          </p:cNvSpPr>
          <p:nvPr/>
        </p:nvSpPr>
        <p:spPr bwMode="auto">
          <a:xfrm>
            <a:off x="5845175" y="4159250"/>
            <a:ext cx="2009775" cy="129698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>
              <a:defRPr/>
            </a:pPr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492" name="Text Box 671"/>
          <p:cNvSpPr txBox="1">
            <a:spLocks noChangeArrowheads="1"/>
          </p:cNvSpPr>
          <p:nvPr/>
        </p:nvSpPr>
        <p:spPr bwMode="auto">
          <a:xfrm>
            <a:off x="5919788" y="4173538"/>
            <a:ext cx="18335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200" i="0">
                <a:solidFill>
                  <a:srgbClr val="009900"/>
                </a:solidFill>
                <a:latin typeface="HGPｺﾞｼｯｸE" pitchFamily="50" charset="-128"/>
                <a:ea typeface="HGPｺﾞｼｯｸE" pitchFamily="50" charset="-128"/>
              </a:rPr>
              <a:t>SH-Mobile R/R2R</a:t>
            </a:r>
          </a:p>
        </p:txBody>
      </p:sp>
      <p:sp>
        <p:nvSpPr>
          <p:cNvPr id="19493" name="Rectangle 672"/>
          <p:cNvSpPr>
            <a:spLocks noChangeArrowheads="1"/>
          </p:cNvSpPr>
          <p:nvPr/>
        </p:nvSpPr>
        <p:spPr bwMode="auto">
          <a:xfrm>
            <a:off x="5989638" y="4422775"/>
            <a:ext cx="836612" cy="287338"/>
          </a:xfrm>
          <a:prstGeom prst="rect">
            <a:avLst/>
          </a:prstGeom>
          <a:gradFill rotWithShape="1">
            <a:gsLst>
              <a:gs pos="0">
                <a:srgbClr val="BCE9FF"/>
              </a:gs>
              <a:gs pos="100000">
                <a:srgbClr val="66CCFF"/>
              </a:gs>
            </a:gsLst>
            <a:lin ang="2700000" scaled="1"/>
          </a:gradFill>
          <a:ln>
            <a:noFill/>
          </a:ln>
          <a:effectLst>
            <a:prstShdw prst="shdw17" dist="17961" dir="2700000">
              <a:srgbClr val="3D7A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0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Camera</a:t>
            </a:r>
            <a:r>
              <a:rPr lang="ja-JP" altLang="en-US" sz="10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　</a:t>
            </a:r>
            <a:r>
              <a:rPr lang="en-US" altLang="ja-JP" sz="10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I/F</a:t>
            </a:r>
          </a:p>
        </p:txBody>
      </p:sp>
      <p:sp>
        <p:nvSpPr>
          <p:cNvPr id="19494" name="Rectangle 673"/>
          <p:cNvSpPr>
            <a:spLocks noChangeArrowheads="1"/>
          </p:cNvSpPr>
          <p:nvPr/>
        </p:nvSpPr>
        <p:spPr bwMode="auto">
          <a:xfrm>
            <a:off x="6889750" y="4422775"/>
            <a:ext cx="809625" cy="287338"/>
          </a:xfrm>
          <a:prstGeom prst="rect">
            <a:avLst/>
          </a:prstGeom>
          <a:gradFill rotWithShape="1">
            <a:gsLst>
              <a:gs pos="0">
                <a:srgbClr val="BCE9FF"/>
              </a:gs>
              <a:gs pos="100000">
                <a:srgbClr val="66CCFF"/>
              </a:gs>
            </a:gsLst>
            <a:lin ang="2700000" scaled="1"/>
          </a:gradFill>
          <a:ln>
            <a:noFill/>
          </a:ln>
          <a:effectLst>
            <a:prstShdw prst="shdw17" dist="17961" dir="2700000">
              <a:srgbClr val="3D7A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0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Card</a:t>
            </a:r>
            <a:r>
              <a:rPr lang="ja-JP" altLang="en-US" sz="10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　</a:t>
            </a:r>
            <a:r>
              <a:rPr lang="en-US" altLang="ja-JP" sz="10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I/F</a:t>
            </a:r>
          </a:p>
        </p:txBody>
      </p:sp>
      <p:sp>
        <p:nvSpPr>
          <p:cNvPr id="19495" name="Rectangle 674"/>
          <p:cNvSpPr>
            <a:spLocks noChangeArrowheads="1"/>
          </p:cNvSpPr>
          <p:nvPr/>
        </p:nvSpPr>
        <p:spPr bwMode="auto">
          <a:xfrm>
            <a:off x="5988050" y="4776788"/>
            <a:ext cx="838200" cy="287337"/>
          </a:xfrm>
          <a:prstGeom prst="rect">
            <a:avLst/>
          </a:prstGeom>
          <a:gradFill rotWithShape="1">
            <a:gsLst>
              <a:gs pos="0">
                <a:srgbClr val="BCE9FF"/>
              </a:gs>
              <a:gs pos="100000">
                <a:srgbClr val="66CCFF"/>
              </a:gs>
            </a:gsLst>
            <a:lin ang="2700000" scaled="1"/>
          </a:gradFill>
          <a:ln>
            <a:noFill/>
          </a:ln>
          <a:effectLst>
            <a:prstShdw prst="shdw17" dist="17961" dir="2700000">
              <a:srgbClr val="3D7A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0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JPEG</a:t>
            </a:r>
          </a:p>
        </p:txBody>
      </p:sp>
      <p:sp>
        <p:nvSpPr>
          <p:cNvPr id="19496" name="Rectangle 675"/>
          <p:cNvSpPr>
            <a:spLocks noChangeArrowheads="1"/>
          </p:cNvSpPr>
          <p:nvPr/>
        </p:nvSpPr>
        <p:spPr bwMode="auto">
          <a:xfrm>
            <a:off x="6888163" y="4776788"/>
            <a:ext cx="811212" cy="287337"/>
          </a:xfrm>
          <a:prstGeom prst="rect">
            <a:avLst/>
          </a:prstGeom>
          <a:gradFill rotWithShape="1">
            <a:gsLst>
              <a:gs pos="0">
                <a:srgbClr val="BCE9FF"/>
              </a:gs>
              <a:gs pos="100000">
                <a:srgbClr val="66CCFF"/>
              </a:gs>
            </a:gsLst>
            <a:lin ang="2700000" scaled="1"/>
          </a:gradFill>
          <a:ln>
            <a:noFill/>
          </a:ln>
          <a:effectLst>
            <a:prstShdw prst="shdw17" dist="17961" dir="2700000">
              <a:srgbClr val="3D7A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0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シリアル</a:t>
            </a:r>
          </a:p>
        </p:txBody>
      </p:sp>
      <p:sp>
        <p:nvSpPr>
          <p:cNvPr id="19497" name="Rectangle 676"/>
          <p:cNvSpPr>
            <a:spLocks noChangeArrowheads="1"/>
          </p:cNvSpPr>
          <p:nvPr/>
        </p:nvSpPr>
        <p:spPr bwMode="auto">
          <a:xfrm>
            <a:off x="5992813" y="5114925"/>
            <a:ext cx="838200" cy="287338"/>
          </a:xfrm>
          <a:prstGeom prst="rect">
            <a:avLst/>
          </a:prstGeom>
          <a:gradFill rotWithShape="1">
            <a:gsLst>
              <a:gs pos="0">
                <a:srgbClr val="BCE9FF"/>
              </a:gs>
              <a:gs pos="100000">
                <a:srgbClr val="66CCFF"/>
              </a:gs>
            </a:gsLst>
            <a:lin ang="2700000" scaled="1"/>
          </a:gradFill>
          <a:ln>
            <a:noFill/>
          </a:ln>
          <a:effectLst>
            <a:prstShdw prst="shdw17" dist="17961" dir="2700000">
              <a:srgbClr val="3D7A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0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H.264</a:t>
            </a:r>
          </a:p>
        </p:txBody>
      </p:sp>
      <p:sp>
        <p:nvSpPr>
          <p:cNvPr id="19498" name="Rectangle 677"/>
          <p:cNvSpPr>
            <a:spLocks noChangeArrowheads="1"/>
          </p:cNvSpPr>
          <p:nvPr/>
        </p:nvSpPr>
        <p:spPr bwMode="auto">
          <a:xfrm>
            <a:off x="6894513" y="5114925"/>
            <a:ext cx="809625" cy="287338"/>
          </a:xfrm>
          <a:prstGeom prst="rect">
            <a:avLst/>
          </a:prstGeom>
          <a:gradFill rotWithShape="1">
            <a:gsLst>
              <a:gs pos="0">
                <a:srgbClr val="BCE9FF"/>
              </a:gs>
              <a:gs pos="100000">
                <a:srgbClr val="66CCFF"/>
              </a:gs>
            </a:gsLst>
            <a:lin ang="2700000" scaled="1"/>
          </a:gradFill>
          <a:ln>
            <a:noFill/>
          </a:ln>
          <a:effectLst>
            <a:prstShdw prst="shdw17" dist="17961" dir="2700000">
              <a:srgbClr val="3D7A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0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I2C</a:t>
            </a:r>
          </a:p>
        </p:txBody>
      </p:sp>
      <p:sp>
        <p:nvSpPr>
          <p:cNvPr id="19499" name="Rectangle 678"/>
          <p:cNvSpPr>
            <a:spLocks noChangeArrowheads="1"/>
          </p:cNvSpPr>
          <p:nvPr/>
        </p:nvSpPr>
        <p:spPr bwMode="auto">
          <a:xfrm>
            <a:off x="6457950" y="5483225"/>
            <a:ext cx="809625" cy="1762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500" name="Rectangle 679"/>
          <p:cNvSpPr>
            <a:spLocks noChangeArrowheads="1"/>
          </p:cNvSpPr>
          <p:nvPr/>
        </p:nvSpPr>
        <p:spPr bwMode="auto">
          <a:xfrm>
            <a:off x="6486525" y="5964238"/>
            <a:ext cx="809625" cy="17621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501" name="Rectangle 680"/>
          <p:cNvSpPr>
            <a:spLocks noChangeArrowheads="1"/>
          </p:cNvSpPr>
          <p:nvPr/>
        </p:nvSpPr>
        <p:spPr bwMode="auto">
          <a:xfrm>
            <a:off x="7026275" y="5654675"/>
            <a:ext cx="193675" cy="33655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502" name="Rectangle 681"/>
          <p:cNvSpPr>
            <a:spLocks noChangeArrowheads="1"/>
          </p:cNvSpPr>
          <p:nvPr/>
        </p:nvSpPr>
        <p:spPr bwMode="auto">
          <a:xfrm>
            <a:off x="6510338" y="5662613"/>
            <a:ext cx="193675" cy="33655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503" name="Line 682"/>
          <p:cNvSpPr>
            <a:spLocks noChangeShapeType="1"/>
          </p:cNvSpPr>
          <p:nvPr/>
        </p:nvSpPr>
        <p:spPr bwMode="auto">
          <a:xfrm rot="5400000">
            <a:off x="5899944" y="5557044"/>
            <a:ext cx="1825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504" name="Line 683"/>
          <p:cNvSpPr>
            <a:spLocks noChangeShapeType="1"/>
          </p:cNvSpPr>
          <p:nvPr/>
        </p:nvSpPr>
        <p:spPr bwMode="auto">
          <a:xfrm rot="5400000">
            <a:off x="7530306" y="5564982"/>
            <a:ext cx="1984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505" name="Line 684"/>
          <p:cNvSpPr>
            <a:spLocks noChangeShapeType="1"/>
          </p:cNvSpPr>
          <p:nvPr/>
        </p:nvSpPr>
        <p:spPr bwMode="auto">
          <a:xfrm rot="5400000">
            <a:off x="6774656" y="5561807"/>
            <a:ext cx="1920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506" name="Text Box 685"/>
          <p:cNvSpPr txBox="1">
            <a:spLocks noChangeArrowheads="1"/>
          </p:cNvSpPr>
          <p:nvPr/>
        </p:nvSpPr>
        <p:spPr bwMode="auto">
          <a:xfrm>
            <a:off x="5030788" y="5181600"/>
            <a:ext cx="577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0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カメラ２</a:t>
            </a:r>
          </a:p>
        </p:txBody>
      </p:sp>
      <p:sp>
        <p:nvSpPr>
          <p:cNvPr id="19507" name="Text Box 686"/>
          <p:cNvSpPr txBox="1">
            <a:spLocks noChangeArrowheads="1"/>
          </p:cNvSpPr>
          <p:nvPr/>
        </p:nvSpPr>
        <p:spPr bwMode="auto">
          <a:xfrm>
            <a:off x="5340350" y="6143625"/>
            <a:ext cx="1235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0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LCD/</a:t>
            </a:r>
            <a:r>
              <a:rPr lang="ja-JP" altLang="en-US" sz="10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モニタ</a:t>
            </a:r>
          </a:p>
        </p:txBody>
      </p:sp>
      <p:sp>
        <p:nvSpPr>
          <p:cNvPr id="19508" name="Text Box 687"/>
          <p:cNvSpPr txBox="1">
            <a:spLocks noChangeArrowheads="1"/>
          </p:cNvSpPr>
          <p:nvPr/>
        </p:nvSpPr>
        <p:spPr bwMode="auto">
          <a:xfrm>
            <a:off x="6484938" y="6143625"/>
            <a:ext cx="7810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0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Ｓ</a:t>
            </a:r>
            <a:r>
              <a:rPr lang="en-US" altLang="ja-JP" sz="10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D</a:t>
            </a:r>
          </a:p>
        </p:txBody>
      </p:sp>
      <p:pic>
        <p:nvPicPr>
          <p:cNvPr id="19509" name="Picture 68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5643563"/>
            <a:ext cx="3810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10" name="Picture 68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5654675"/>
            <a:ext cx="77628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11" name="Picture 690" descr="監視カメラ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213" y="4237038"/>
            <a:ext cx="407987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12" name="Picture 691" descr="監視カメラ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4883150"/>
            <a:ext cx="407987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13" name="Picture 692" descr="メイン画面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4168775"/>
            <a:ext cx="2859088" cy="214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14" name="Line 693"/>
          <p:cNvSpPr>
            <a:spLocks noChangeShapeType="1"/>
          </p:cNvSpPr>
          <p:nvPr/>
        </p:nvSpPr>
        <p:spPr bwMode="auto">
          <a:xfrm>
            <a:off x="901700" y="5170488"/>
            <a:ext cx="239713" cy="65087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515" name="Line 694"/>
          <p:cNvSpPr>
            <a:spLocks noChangeShapeType="1"/>
          </p:cNvSpPr>
          <p:nvPr/>
        </p:nvSpPr>
        <p:spPr bwMode="auto">
          <a:xfrm>
            <a:off x="906463" y="4530725"/>
            <a:ext cx="239712" cy="635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516" name="Line 695"/>
          <p:cNvSpPr>
            <a:spLocks noChangeShapeType="1"/>
          </p:cNvSpPr>
          <p:nvPr/>
        </p:nvSpPr>
        <p:spPr bwMode="auto">
          <a:xfrm>
            <a:off x="892175" y="5810250"/>
            <a:ext cx="239713" cy="635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517" name="Line 696"/>
          <p:cNvSpPr>
            <a:spLocks noChangeShapeType="1"/>
          </p:cNvSpPr>
          <p:nvPr/>
        </p:nvSpPr>
        <p:spPr bwMode="auto">
          <a:xfrm flipH="1" flipV="1">
            <a:off x="3800475" y="4492625"/>
            <a:ext cx="212725" cy="119063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518" name="Line 697"/>
          <p:cNvSpPr>
            <a:spLocks noChangeShapeType="1"/>
          </p:cNvSpPr>
          <p:nvPr/>
        </p:nvSpPr>
        <p:spPr bwMode="auto">
          <a:xfrm flipH="1">
            <a:off x="3811588" y="5527675"/>
            <a:ext cx="238125" cy="65088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519" name="Line 698"/>
          <p:cNvSpPr>
            <a:spLocks noChangeShapeType="1"/>
          </p:cNvSpPr>
          <p:nvPr/>
        </p:nvSpPr>
        <p:spPr bwMode="auto">
          <a:xfrm flipH="1" flipV="1">
            <a:off x="3197225" y="5262563"/>
            <a:ext cx="814388" cy="1746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520" name="Rectangle 699"/>
          <p:cNvSpPr>
            <a:spLocks noChangeArrowheads="1"/>
          </p:cNvSpPr>
          <p:nvPr/>
        </p:nvSpPr>
        <p:spPr bwMode="auto">
          <a:xfrm>
            <a:off x="1849438" y="4359275"/>
            <a:ext cx="1487487" cy="110648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521" name="AutoShape 700"/>
          <p:cNvSpPr>
            <a:spLocks noChangeArrowheads="1"/>
          </p:cNvSpPr>
          <p:nvPr/>
        </p:nvSpPr>
        <p:spPr bwMode="auto">
          <a:xfrm>
            <a:off x="3327400" y="3765550"/>
            <a:ext cx="1130300" cy="566738"/>
          </a:xfrm>
          <a:prstGeom prst="irregularSeal1">
            <a:avLst/>
          </a:prstGeom>
          <a:gradFill rotWithShape="1">
            <a:gsLst>
              <a:gs pos="0">
                <a:srgbClr val="FFE3DC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14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衝突</a:t>
            </a:r>
          </a:p>
        </p:txBody>
      </p:sp>
      <p:sp>
        <p:nvSpPr>
          <p:cNvPr id="19522" name="Line 701"/>
          <p:cNvSpPr>
            <a:spLocks noChangeShapeType="1"/>
          </p:cNvSpPr>
          <p:nvPr/>
        </p:nvSpPr>
        <p:spPr bwMode="auto">
          <a:xfrm flipV="1">
            <a:off x="3332163" y="4173538"/>
            <a:ext cx="420687" cy="1984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9523" name="Text Box 702"/>
          <p:cNvSpPr txBox="1">
            <a:spLocks noChangeArrowheads="1"/>
          </p:cNvSpPr>
          <p:nvPr/>
        </p:nvSpPr>
        <p:spPr bwMode="auto">
          <a:xfrm>
            <a:off x="225425" y="3581400"/>
            <a:ext cx="209391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rIns="54000" anchor="ctr" anchorCtr="1"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fontAlgn="ctr" hangingPunct="1">
              <a:lnSpc>
                <a:spcPct val="130000"/>
              </a:lnSpc>
            </a:pPr>
            <a:r>
              <a:rPr lang="ja-JP" altLang="en-US" sz="1800" i="0">
                <a:solidFill>
                  <a:srgbClr val="0000FF"/>
                </a:solidFill>
                <a:latin typeface="HGPｺﾞｼｯｸE" pitchFamily="50" charset="-128"/>
                <a:ea typeface="HGPｺﾞｼｯｸE" pitchFamily="50" charset="-128"/>
              </a:rPr>
              <a:t>■ ビューワ表示例</a:t>
            </a:r>
          </a:p>
        </p:txBody>
      </p:sp>
      <p:sp>
        <p:nvSpPr>
          <p:cNvPr id="19524" name="Rectangle 703"/>
          <p:cNvSpPr>
            <a:spLocks noChangeArrowheads="1"/>
          </p:cNvSpPr>
          <p:nvPr/>
        </p:nvSpPr>
        <p:spPr bwMode="auto">
          <a:xfrm>
            <a:off x="315913" y="4348163"/>
            <a:ext cx="611187" cy="360362"/>
          </a:xfrm>
          <a:prstGeom prst="rect">
            <a:avLst/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エンジン</a:t>
            </a:r>
          </a:p>
          <a:p>
            <a:pPr eaLnBrk="1" hangingPunct="1">
              <a:lnSpc>
                <a:spcPct val="90000"/>
              </a:lnSpc>
            </a:pPr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回転数</a:t>
            </a:r>
          </a:p>
        </p:txBody>
      </p:sp>
      <p:sp>
        <p:nvSpPr>
          <p:cNvPr id="19525" name="Rectangle 704"/>
          <p:cNvSpPr>
            <a:spLocks noChangeArrowheads="1"/>
          </p:cNvSpPr>
          <p:nvPr/>
        </p:nvSpPr>
        <p:spPr bwMode="auto">
          <a:xfrm>
            <a:off x="315913" y="5002213"/>
            <a:ext cx="611187" cy="360362"/>
          </a:xfrm>
          <a:prstGeom prst="rect">
            <a:avLst/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加速度</a:t>
            </a:r>
          </a:p>
          <a:p>
            <a:pPr eaLnBrk="1" hangingPunct="1">
              <a:lnSpc>
                <a:spcPct val="90000"/>
              </a:lnSpc>
            </a:pPr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情報</a:t>
            </a:r>
          </a:p>
        </p:txBody>
      </p:sp>
      <p:sp>
        <p:nvSpPr>
          <p:cNvPr id="19526" name="Rectangle 705"/>
          <p:cNvSpPr>
            <a:spLocks noChangeArrowheads="1"/>
          </p:cNvSpPr>
          <p:nvPr/>
        </p:nvSpPr>
        <p:spPr bwMode="auto">
          <a:xfrm>
            <a:off x="306388" y="5640388"/>
            <a:ext cx="611187" cy="360362"/>
          </a:xfrm>
          <a:prstGeom prst="rect">
            <a:avLst/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各種</a:t>
            </a:r>
          </a:p>
          <a:p>
            <a:pPr eaLnBrk="1" hangingPunct="1">
              <a:lnSpc>
                <a:spcPct val="90000"/>
              </a:lnSpc>
            </a:pPr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車情報</a:t>
            </a:r>
          </a:p>
        </p:txBody>
      </p:sp>
      <p:sp>
        <p:nvSpPr>
          <p:cNvPr id="19527" name="Rectangle 706"/>
          <p:cNvSpPr>
            <a:spLocks noChangeArrowheads="1"/>
          </p:cNvSpPr>
          <p:nvPr/>
        </p:nvSpPr>
        <p:spPr bwMode="auto">
          <a:xfrm>
            <a:off x="4038600" y="4381500"/>
            <a:ext cx="611188" cy="360363"/>
          </a:xfrm>
          <a:prstGeom prst="rect">
            <a:avLst/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ja-JP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GPS</a:t>
            </a:r>
          </a:p>
          <a:p>
            <a:pPr eaLnBrk="1" hangingPunct="1">
              <a:lnSpc>
                <a:spcPct val="90000"/>
              </a:lnSpc>
            </a:pPr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位置情報</a:t>
            </a:r>
          </a:p>
        </p:txBody>
      </p:sp>
      <p:sp>
        <p:nvSpPr>
          <p:cNvPr id="19528" name="Rectangle 707"/>
          <p:cNvSpPr>
            <a:spLocks noChangeArrowheads="1"/>
          </p:cNvSpPr>
          <p:nvPr/>
        </p:nvSpPr>
        <p:spPr bwMode="auto">
          <a:xfrm>
            <a:off x="4048125" y="5300663"/>
            <a:ext cx="611188" cy="360362"/>
          </a:xfrm>
          <a:prstGeom prst="rect">
            <a:avLst/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9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カメラ映像</a:t>
            </a:r>
          </a:p>
        </p:txBody>
      </p:sp>
      <p:sp>
        <p:nvSpPr>
          <p:cNvPr id="19529" name="Text Box 708"/>
          <p:cNvSpPr txBox="1">
            <a:spLocks noChangeArrowheads="1"/>
          </p:cNvSpPr>
          <p:nvPr/>
        </p:nvSpPr>
        <p:spPr bwMode="auto">
          <a:xfrm>
            <a:off x="4860925" y="1247775"/>
            <a:ext cx="209391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fontAlgn="ctr" hangingPunct="1">
              <a:lnSpc>
                <a:spcPct val="130000"/>
              </a:lnSpc>
            </a:pPr>
            <a:r>
              <a:rPr lang="ja-JP" altLang="en-US" sz="1800" i="0">
                <a:solidFill>
                  <a:srgbClr val="0000CC"/>
                </a:solidFill>
                <a:latin typeface="HGPｺﾞｼｯｸE" pitchFamily="50" charset="-128"/>
                <a:ea typeface="HGPｺﾞｼｯｸE" pitchFamily="50" charset="-128"/>
              </a:rPr>
              <a:t>■ システム概要</a:t>
            </a:r>
          </a:p>
        </p:txBody>
      </p:sp>
      <p:sp>
        <p:nvSpPr>
          <p:cNvPr id="19530" name="Text Box 709"/>
          <p:cNvSpPr txBox="1">
            <a:spLocks noChangeArrowheads="1"/>
          </p:cNvSpPr>
          <p:nvPr/>
        </p:nvSpPr>
        <p:spPr bwMode="auto">
          <a:xfrm>
            <a:off x="336550" y="1727200"/>
            <a:ext cx="42926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　・ </a:t>
            </a:r>
            <a:r>
              <a:rPr lang="ja-JP" altLang="en-US" sz="1600" i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ドライブレコーダシステムの開発経験豊富</a:t>
            </a:r>
          </a:p>
          <a:p>
            <a:pPr eaLnBrk="1" hangingPunct="1"/>
            <a:r>
              <a:rPr lang="ja-JP" altLang="en-US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　・ </a:t>
            </a:r>
            <a:r>
              <a:rPr lang="en-US" altLang="ja-JP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JPEG</a:t>
            </a:r>
            <a:r>
              <a:rPr lang="ja-JP" altLang="en-US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、Ｈ</a:t>
            </a:r>
            <a:r>
              <a:rPr lang="en-US" altLang="ja-JP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.264</a:t>
            </a:r>
            <a:r>
              <a:rPr lang="ja-JP" altLang="en-US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による画像記録および</a:t>
            </a:r>
          </a:p>
          <a:p>
            <a:pPr eaLnBrk="1" hangingPunct="1"/>
            <a:r>
              <a:rPr lang="ja-JP" altLang="en-US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　　音声記録</a:t>
            </a:r>
          </a:p>
          <a:p>
            <a:pPr eaLnBrk="1" hangingPunct="1"/>
            <a:r>
              <a:rPr lang="ja-JP" altLang="en-US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　・ センサ情報（</a:t>
            </a:r>
            <a:r>
              <a:rPr lang="en-US" altLang="ja-JP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G</a:t>
            </a:r>
            <a:r>
              <a:rPr lang="ja-JP" altLang="en-US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センサ、</a:t>
            </a:r>
            <a:r>
              <a:rPr lang="en-US" altLang="ja-JP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GPS</a:t>
            </a:r>
            <a:r>
              <a:rPr lang="ja-JP" altLang="en-US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データ）の付加</a:t>
            </a:r>
          </a:p>
          <a:p>
            <a:pPr eaLnBrk="1" hangingPunct="1"/>
            <a:r>
              <a:rPr lang="ja-JP" altLang="en-US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　・ </a:t>
            </a:r>
            <a:r>
              <a:rPr lang="en-US" altLang="ja-JP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SD</a:t>
            </a:r>
            <a:r>
              <a:rPr lang="ja-JP" altLang="en-US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カード等への記録</a:t>
            </a:r>
          </a:p>
          <a:p>
            <a:pPr eaLnBrk="1" hangingPunct="1"/>
            <a:r>
              <a:rPr lang="ja-JP" altLang="en-US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　・ 複数カメラ入力の対応（</a:t>
            </a:r>
            <a:r>
              <a:rPr lang="en-US" altLang="ja-JP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SH-Mobile R2R)</a:t>
            </a:r>
          </a:p>
          <a:p>
            <a:pPr eaLnBrk="1" hangingPunct="1"/>
            <a:r>
              <a:rPr lang="ja-JP" altLang="en-US" sz="1600" i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　・ 各社モデムによる通信対応</a:t>
            </a:r>
          </a:p>
        </p:txBody>
      </p:sp>
      <p:sp>
        <p:nvSpPr>
          <p:cNvPr id="19531" name="Text Box 710"/>
          <p:cNvSpPr txBox="1">
            <a:spLocks noChangeArrowheads="1"/>
          </p:cNvSpPr>
          <p:nvPr/>
        </p:nvSpPr>
        <p:spPr bwMode="auto">
          <a:xfrm>
            <a:off x="200025" y="6335713"/>
            <a:ext cx="4879975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ja-JP" sz="1600" i="0">
                <a:solidFill>
                  <a:srgbClr val="FF0000"/>
                </a:solidFill>
                <a:latin typeface="HGP創英角ｺﾞｼｯｸUB" pitchFamily="50" charset="-128"/>
                <a:ea typeface="HGP創英角ｺﾞｼｯｸUB" pitchFamily="50" charset="-128"/>
              </a:rPr>
              <a:t>※TV</a:t>
            </a:r>
            <a:r>
              <a:rPr lang="ja-JP" altLang="en-US" sz="1600" i="0">
                <a:solidFill>
                  <a:srgbClr val="FF0000"/>
                </a:solidFill>
                <a:latin typeface="HGP創英角ｺﾞｼｯｸUB" pitchFamily="50" charset="-128"/>
                <a:ea typeface="HGP創英角ｺﾞｼｯｸUB" pitchFamily="50" charset="-128"/>
              </a:rPr>
              <a:t>会議、監視カメラなどの応用へも実績があります。</a:t>
            </a:r>
          </a:p>
        </p:txBody>
      </p:sp>
      <p:sp>
        <p:nvSpPr>
          <p:cNvPr id="77" name="Text Box 2"/>
          <p:cNvSpPr txBox="1">
            <a:spLocks noChangeArrowheads="1"/>
          </p:cNvSpPr>
          <p:nvPr/>
        </p:nvSpPr>
        <p:spPr bwMode="auto">
          <a:xfrm>
            <a:off x="181261" y="132181"/>
            <a:ext cx="1209675" cy="45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lIns="54000" tIns="10800" rIns="54000" bIns="10800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solidFill>
                  <a:srgbClr val="1C1C1C"/>
                </a:solidFill>
                <a:ea typeface="HGPｺﾞｼｯｸE" pitchFamily="50" charset="-128"/>
              </a:rPr>
              <a:t>２</a:t>
            </a:r>
            <a:r>
              <a:rPr lang="en-US" altLang="ja-JP" sz="2800" dirty="0" smtClean="0">
                <a:solidFill>
                  <a:srgbClr val="1C1C1C"/>
                </a:solidFill>
                <a:ea typeface="HGPｺﾞｼｯｸE" pitchFamily="50" charset="-128"/>
              </a:rPr>
              <a:t>-</a:t>
            </a:r>
            <a:r>
              <a:rPr lang="ja-JP" altLang="en-US" sz="2800" dirty="0" smtClean="0">
                <a:solidFill>
                  <a:srgbClr val="1C1C1C"/>
                </a:solidFill>
                <a:ea typeface="HGPｺﾞｼｯｸE" pitchFamily="50" charset="-128"/>
              </a:rPr>
              <a:t>６</a:t>
            </a:r>
            <a:endParaRPr lang="en-US" altLang="ja-JP" sz="2800" dirty="0">
              <a:solidFill>
                <a:srgbClr val="1C1C1C"/>
              </a:solidFill>
              <a:ea typeface="HGPｺﾞｼｯｸE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753330" y="1175199"/>
            <a:ext cx="3070071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開発実績にマージ</a:t>
            </a:r>
            <a:endParaRPr lang="ja-JP" altLang="en-US" sz="2800" b="1" dirty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924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941696" y="176235"/>
            <a:ext cx="6127442" cy="523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ja-JP" sz="2400" dirty="0" err="1" smtClean="0">
                <a:solidFill>
                  <a:schemeClr val="tx1"/>
                </a:solidFill>
                <a:latin typeface="+mn-ea"/>
                <a:ea typeface="+mn-ea"/>
              </a:rPr>
              <a:t>SoC</a:t>
            </a:r>
            <a:r>
              <a:rPr lang="en-US" altLang="ja-JP" sz="2400" dirty="0" smtClean="0">
                <a:solidFill>
                  <a:schemeClr val="tx1"/>
                </a:solidFill>
                <a:latin typeface="+mn-ea"/>
                <a:ea typeface="+mn-ea"/>
              </a:rPr>
              <a:t>/FPGA</a:t>
            </a:r>
            <a:r>
              <a:rPr lang="ja-JP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論理設計，ボｰド設計サｰビス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43508" y="957642"/>
            <a:ext cx="454643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ja-JP" sz="1400" dirty="0" err="1" smtClean="0">
                <a:solidFill>
                  <a:schemeClr val="tx1"/>
                </a:solidFill>
              </a:rPr>
              <a:t>SoC</a:t>
            </a:r>
            <a:r>
              <a:rPr lang="en-US" altLang="ja-JP" sz="1400" dirty="0" smtClean="0">
                <a:solidFill>
                  <a:schemeClr val="tx1"/>
                </a:solidFill>
              </a:rPr>
              <a:t>/FPGA</a:t>
            </a:r>
            <a:r>
              <a:rPr lang="ja-JP" altLang="en-US" sz="1400" dirty="0">
                <a:solidFill>
                  <a:schemeClr val="tx1"/>
                </a:solidFill>
              </a:rPr>
              <a:t>論理設計サービスで、培った設計検証技術</a:t>
            </a:r>
            <a:r>
              <a:rPr lang="ja-JP" altLang="en-US" sz="1400" dirty="0" smtClean="0">
                <a:solidFill>
                  <a:schemeClr val="tx1"/>
                </a:solidFill>
              </a:rPr>
              <a:t>を</a:t>
            </a:r>
            <a:endParaRPr lang="en-US" altLang="ja-JP" sz="1400" dirty="0" smtClean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ja-JP" altLang="en-US" sz="1400" dirty="0" smtClean="0">
                <a:solidFill>
                  <a:schemeClr val="tx1"/>
                </a:solidFill>
              </a:rPr>
              <a:t>駆使</a:t>
            </a:r>
            <a:r>
              <a:rPr lang="ja-JP" altLang="en-US" sz="1400" dirty="0">
                <a:solidFill>
                  <a:schemeClr val="tx1"/>
                </a:solidFill>
              </a:rPr>
              <a:t>したご提案を致します。</a:t>
            </a:r>
          </a:p>
          <a:p>
            <a:r>
              <a:rPr lang="ja-JP" altLang="en-US" sz="1400" dirty="0" smtClean="0">
                <a:solidFill>
                  <a:schemeClr val="tx1"/>
                </a:solidFill>
              </a:rPr>
              <a:t>　・</a:t>
            </a:r>
            <a:r>
              <a:rPr lang="ja-JP" altLang="en-US" sz="1400" dirty="0">
                <a:solidFill>
                  <a:schemeClr val="tx1"/>
                </a:solidFill>
              </a:rPr>
              <a:t>システム性能の向上</a:t>
            </a:r>
          </a:p>
          <a:p>
            <a:r>
              <a:rPr lang="ja-JP" altLang="en-US" sz="1400" dirty="0" smtClean="0">
                <a:solidFill>
                  <a:schemeClr val="tx1"/>
                </a:solidFill>
              </a:rPr>
              <a:t>　・</a:t>
            </a:r>
            <a:r>
              <a:rPr lang="ja-JP" altLang="en-US" sz="1400" dirty="0">
                <a:solidFill>
                  <a:schemeClr val="tx1"/>
                </a:solidFill>
              </a:rPr>
              <a:t>消費電力の低減</a:t>
            </a:r>
          </a:p>
          <a:p>
            <a:r>
              <a:rPr lang="ja-JP" altLang="en-US" sz="1400" dirty="0" smtClean="0">
                <a:solidFill>
                  <a:schemeClr val="tx1"/>
                </a:solidFill>
              </a:rPr>
              <a:t>　・</a:t>
            </a:r>
            <a:r>
              <a:rPr lang="ja-JP" altLang="en-US" sz="1400" dirty="0">
                <a:solidFill>
                  <a:schemeClr val="tx1"/>
                </a:solidFill>
              </a:rPr>
              <a:t>ボードサイズの縮小</a:t>
            </a:r>
          </a:p>
          <a:p>
            <a:r>
              <a:rPr lang="ja-JP" altLang="en-US" sz="1400" dirty="0" smtClean="0">
                <a:solidFill>
                  <a:schemeClr val="tx1"/>
                </a:solidFill>
              </a:rPr>
              <a:t>　・</a:t>
            </a:r>
            <a:r>
              <a:rPr lang="ja-JP" altLang="en-US" sz="1400" dirty="0">
                <a:solidFill>
                  <a:schemeClr val="tx1"/>
                </a:solidFill>
              </a:rPr>
              <a:t>システムコストの削減</a:t>
            </a:r>
          </a:p>
          <a:p>
            <a:pPr>
              <a:spcAft>
                <a:spcPts val="600"/>
              </a:spcAft>
            </a:pPr>
            <a:r>
              <a:rPr lang="ja-JP" altLang="en-US" sz="1400" dirty="0" smtClean="0">
                <a:solidFill>
                  <a:schemeClr val="tx1"/>
                </a:solidFill>
              </a:rPr>
              <a:t>　・</a:t>
            </a:r>
            <a:r>
              <a:rPr lang="en-US" altLang="ja-JP" sz="1400" dirty="0">
                <a:solidFill>
                  <a:schemeClr val="tx1"/>
                </a:solidFill>
              </a:rPr>
              <a:t>EOL</a:t>
            </a:r>
            <a:r>
              <a:rPr lang="ja-JP" altLang="en-US" sz="1400" dirty="0">
                <a:solidFill>
                  <a:schemeClr val="tx1"/>
                </a:solidFill>
              </a:rPr>
              <a:t>部品発生リスクの低減</a:t>
            </a:r>
          </a:p>
          <a:p>
            <a:r>
              <a:rPr lang="ja-JP" altLang="en-US" sz="1400" dirty="0" smtClean="0">
                <a:solidFill>
                  <a:schemeClr val="tx1"/>
                </a:solidFill>
              </a:rPr>
              <a:t>を ご要望</a:t>
            </a:r>
            <a:r>
              <a:rPr lang="ja-JP" altLang="en-US" sz="1400" dirty="0">
                <a:solidFill>
                  <a:schemeClr val="tx1"/>
                </a:solidFill>
              </a:rPr>
              <a:t>されるお客様に最適です。</a:t>
            </a:r>
            <a:endParaRPr kumimoji="1" lang="ja-JP" altLang="en-US" sz="1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699792" y="2375548"/>
            <a:ext cx="6716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例 </a:t>
            </a:r>
            <a:r>
              <a:rPr kumimoji="1"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5</a:t>
            </a:r>
            <a:r>
              <a:rPr kumimoji="1"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kumimoji="1"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chips</a:t>
            </a:r>
            <a:r>
              <a:rPr kumimoji="1"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kumimoji="1" lang="en-US" altLang="ja-JP" sz="1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000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kumimoji="1"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⇒ </a:t>
            </a:r>
            <a:r>
              <a:rPr kumimoji="1"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kumimoji="1" lang="ja-JP" altLang="en-US" sz="1000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kumimoji="1" lang="en-US" altLang="ja-JP" sz="1000" dirty="0" smtClean="0">
                <a:solidFill>
                  <a:schemeClr val="tx1"/>
                </a:solidFill>
                <a:latin typeface="+mn-ea"/>
                <a:ea typeface="+mn-ea"/>
              </a:rPr>
              <a:t>chip</a:t>
            </a:r>
            <a:endParaRPr kumimoji="1" lang="ja-JP" altLang="en-US" sz="1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22201" y="2928626"/>
            <a:ext cx="34056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tx1"/>
                </a:solidFill>
              </a:rPr>
              <a:t>◆ </a:t>
            </a:r>
            <a:r>
              <a:rPr lang="en-US" altLang="ja-JP" sz="1400" dirty="0" smtClean="0">
                <a:solidFill>
                  <a:schemeClr val="tx1"/>
                </a:solidFill>
              </a:rPr>
              <a:t>FPGA</a:t>
            </a:r>
            <a:r>
              <a:rPr lang="ja-JP" altLang="en-US" sz="1400" dirty="0">
                <a:solidFill>
                  <a:schemeClr val="tx1"/>
                </a:solidFill>
              </a:rPr>
              <a:t>論理設計のサービスメニュー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31" y="6309320"/>
            <a:ext cx="867655" cy="423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テキスト ボックス 15"/>
          <p:cNvSpPr txBox="1"/>
          <p:nvPr/>
        </p:nvSpPr>
        <p:spPr>
          <a:xfrm>
            <a:off x="1799692" y="6337199"/>
            <a:ext cx="313234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ja-JP" altLang="en-US" sz="1100" dirty="0" smtClean="0">
                <a:solidFill>
                  <a:schemeClr val="tx1"/>
                </a:solidFill>
                <a:latin typeface="+mn-ea"/>
                <a:ea typeface="+mn-ea"/>
              </a:rPr>
              <a:t>（日立超Ｌ）は </a:t>
            </a:r>
            <a:r>
              <a:rPr kumimoji="1" lang="en-US" altLang="ja-JP" sz="1100" dirty="0" smtClean="0">
                <a:solidFill>
                  <a:schemeClr val="tx1"/>
                </a:solidFill>
                <a:latin typeface="+mn-ea"/>
                <a:ea typeface="+mn-ea"/>
              </a:rPr>
              <a:t>Altera</a:t>
            </a:r>
            <a:r>
              <a:rPr kumimoji="1" lang="ja-JP" altLang="en-US" sz="1100" dirty="0" smtClean="0">
                <a:solidFill>
                  <a:schemeClr val="tx1"/>
                </a:solidFill>
                <a:latin typeface="+mn-ea"/>
                <a:ea typeface="+mn-ea"/>
              </a:rPr>
              <a:t>デザイン</a:t>
            </a:r>
            <a:r>
              <a:rPr lang="ja-JP" altLang="en-US" sz="1100" dirty="0" smtClean="0">
                <a:solidFill>
                  <a:schemeClr val="tx1"/>
                </a:solidFill>
                <a:latin typeface="+mn-ea"/>
                <a:ea typeface="+mn-ea"/>
              </a:rPr>
              <a:t>･サｰビス･</a:t>
            </a:r>
            <a:endParaRPr lang="en-US" altLang="ja-JP" sz="11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100" dirty="0" smtClean="0">
                <a:solidFill>
                  <a:schemeClr val="tx1"/>
                </a:solidFill>
                <a:latin typeface="+mn-ea"/>
                <a:ea typeface="+mn-ea"/>
              </a:rPr>
              <a:t>ネットワｰクに加入しています。（</a:t>
            </a:r>
            <a:r>
              <a:rPr lang="en-US" altLang="ja-JP" sz="1100" b="1" dirty="0" smtClean="0"/>
              <a:t>Xilinx</a:t>
            </a:r>
            <a:r>
              <a:rPr lang="ja-JP" altLang="en-US" sz="1100" dirty="0" smtClean="0">
                <a:solidFill>
                  <a:schemeClr val="tx1"/>
                </a:solidFill>
                <a:latin typeface="+mn-ea"/>
                <a:ea typeface="+mn-ea"/>
              </a:rPr>
              <a:t>対応可）</a:t>
            </a:r>
            <a:endParaRPr lang="en-US" altLang="ja-JP" sz="11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3212976"/>
            <a:ext cx="4140460" cy="2912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56" y="1331548"/>
            <a:ext cx="1188132" cy="72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68" y="2096852"/>
            <a:ext cx="972108" cy="79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曲折矢印 4"/>
          <p:cNvSpPr/>
          <p:nvPr/>
        </p:nvSpPr>
        <p:spPr bwMode="auto">
          <a:xfrm flipV="1">
            <a:off x="2915816" y="2096852"/>
            <a:ext cx="252028" cy="252028"/>
          </a:xfrm>
          <a:prstGeom prst="bentArrow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cxnSp>
        <p:nvCxnSpPr>
          <p:cNvPr id="37" name="直線コネクタ 36"/>
          <p:cNvCxnSpPr/>
          <p:nvPr/>
        </p:nvCxnSpPr>
        <p:spPr bwMode="auto">
          <a:xfrm>
            <a:off x="275138" y="6273316"/>
            <a:ext cx="4260858" cy="0"/>
          </a:xfrm>
          <a:prstGeom prst="lin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正方形/長方形 37"/>
          <p:cNvSpPr/>
          <p:nvPr/>
        </p:nvSpPr>
        <p:spPr>
          <a:xfrm>
            <a:off x="4572000" y="1032991"/>
            <a:ext cx="4032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tx1"/>
                </a:solidFill>
              </a:rPr>
              <a:t>◆ </a:t>
            </a:r>
            <a:r>
              <a:rPr lang="en-US" altLang="ja-JP" sz="1400" b="1" dirty="0">
                <a:solidFill>
                  <a:schemeClr val="tx1"/>
                </a:solidFill>
              </a:rPr>
              <a:t>FPGA</a:t>
            </a:r>
            <a:r>
              <a:rPr lang="ja-JP" altLang="en-US" sz="1400" b="1" dirty="0">
                <a:solidFill>
                  <a:schemeClr val="tx1"/>
                </a:solidFill>
              </a:rPr>
              <a:t>デザイン品質確保の取組み </a:t>
            </a:r>
            <a:r>
              <a:rPr lang="en-US" altLang="ja-JP" sz="1400" b="1" dirty="0">
                <a:solidFill>
                  <a:schemeClr val="tx1"/>
                </a:solidFill>
              </a:rPr>
              <a:t>(V</a:t>
            </a:r>
            <a:r>
              <a:rPr lang="ja-JP" altLang="en-US" sz="1400" b="1" dirty="0">
                <a:solidFill>
                  <a:schemeClr val="tx1"/>
                </a:solidFill>
              </a:rPr>
              <a:t>字ライン</a:t>
            </a:r>
            <a:r>
              <a:rPr lang="en-US" altLang="ja-JP" sz="1400" b="1" dirty="0" smtClean="0">
                <a:solidFill>
                  <a:schemeClr val="tx1"/>
                </a:solidFill>
              </a:rPr>
              <a:t>)</a:t>
            </a:r>
            <a:endParaRPr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Rectangle 33"/>
          <p:cNvSpPr>
            <a:spLocks noChangeArrowheads="1"/>
          </p:cNvSpPr>
          <p:nvPr/>
        </p:nvSpPr>
        <p:spPr bwMode="auto">
          <a:xfrm>
            <a:off x="4824027" y="1340768"/>
            <a:ext cx="406066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ctr"/>
            <a:r>
              <a:rPr lang="ja-JP" altLang="en-US" sz="1400" dirty="0">
                <a:solidFill>
                  <a:schemeClr val="tx1"/>
                </a:solidFill>
              </a:rPr>
              <a:t>仕様定義の段階から、試験項目、内容について</a:t>
            </a:r>
            <a:r>
              <a:rPr lang="ja-JP" altLang="en-US" sz="1400" dirty="0" smtClean="0">
                <a:solidFill>
                  <a:schemeClr val="tx1"/>
                </a:solidFill>
              </a:rPr>
              <a:t>、</a:t>
            </a:r>
            <a:endParaRPr lang="en-US" altLang="ja-JP" sz="1400" dirty="0" smtClean="0">
              <a:solidFill>
                <a:schemeClr val="tx1"/>
              </a:solidFill>
            </a:endParaRPr>
          </a:p>
          <a:p>
            <a:pPr fontAlgn="ctr"/>
            <a:r>
              <a:rPr lang="ja-JP" altLang="en-US" sz="1400" dirty="0" smtClean="0">
                <a:solidFill>
                  <a:schemeClr val="tx1"/>
                </a:solidFill>
              </a:rPr>
              <a:t>顧客</a:t>
            </a:r>
            <a:r>
              <a:rPr lang="ja-JP" altLang="en-US" sz="1400" dirty="0">
                <a:solidFill>
                  <a:schemeClr val="tx1"/>
                </a:solidFill>
              </a:rPr>
              <a:t>と打合せし、各種の設計、試験</a:t>
            </a:r>
            <a:r>
              <a:rPr lang="ja-JP" altLang="en-US" sz="1400" dirty="0" smtClean="0">
                <a:solidFill>
                  <a:schemeClr val="tx1"/>
                </a:solidFill>
              </a:rPr>
              <a:t>に反映した</a:t>
            </a:r>
            <a:endParaRPr lang="en-US" altLang="ja-JP" sz="1400" dirty="0" smtClean="0">
              <a:solidFill>
                <a:schemeClr val="tx1"/>
              </a:solidFill>
            </a:endParaRPr>
          </a:p>
          <a:p>
            <a:pPr fontAlgn="ctr"/>
            <a:r>
              <a:rPr lang="ja-JP" altLang="en-US" sz="1400" dirty="0" smtClean="0">
                <a:solidFill>
                  <a:schemeClr val="tx1"/>
                </a:solidFill>
              </a:rPr>
              <a:t>ＦＰＧＡデザイン</a:t>
            </a:r>
            <a:r>
              <a:rPr lang="ja-JP" altLang="en-US" sz="1400" dirty="0">
                <a:solidFill>
                  <a:schemeClr val="tx1"/>
                </a:solidFill>
              </a:rPr>
              <a:t>品質確保に取組みます。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940" y="2168860"/>
            <a:ext cx="4310552" cy="4305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181261" y="132181"/>
            <a:ext cx="1209675" cy="45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lIns="54000" tIns="10800" rIns="54000" bIns="10800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solidFill>
                  <a:srgbClr val="1C1C1C"/>
                </a:solidFill>
                <a:latin typeface="HGPｺﾞｼｯｸE" pitchFamily="50" charset="-128"/>
                <a:ea typeface="HGPｺﾞｼｯｸE" pitchFamily="50" charset="-128"/>
              </a:rPr>
              <a:t>３</a:t>
            </a:r>
            <a:r>
              <a:rPr lang="en-US" altLang="ja-JP" sz="2800" dirty="0" smtClean="0">
                <a:solidFill>
                  <a:srgbClr val="1C1C1C"/>
                </a:solidFill>
                <a:latin typeface="HGPｺﾞｼｯｸE" pitchFamily="50" charset="-128"/>
                <a:ea typeface="HGPｺﾞｼｯｸE" pitchFamily="50" charset="-128"/>
              </a:rPr>
              <a:t>-</a:t>
            </a:r>
            <a:r>
              <a:rPr lang="ja-JP" altLang="en-US" sz="2800" dirty="0" smtClean="0">
                <a:solidFill>
                  <a:srgbClr val="1C1C1C"/>
                </a:solidFill>
                <a:latin typeface="HGPｺﾞｼｯｸE" pitchFamily="50" charset="-128"/>
                <a:ea typeface="HGPｺﾞｼｯｸE" pitchFamily="50" charset="-128"/>
              </a:rPr>
              <a:t>１</a:t>
            </a:r>
            <a:endParaRPr lang="en-US" altLang="ja-JP" sz="2800" dirty="0">
              <a:solidFill>
                <a:srgbClr val="1C1C1C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53330" y="1175199"/>
            <a:ext cx="3070071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開発実績にマージ</a:t>
            </a:r>
            <a:endParaRPr lang="ja-JP" altLang="en-US" sz="2800" b="1" dirty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021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38" y="3208338"/>
            <a:ext cx="2903537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5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50" y="1971675"/>
            <a:ext cx="1917700" cy="117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AutoShape 6"/>
          <p:cNvSpPr>
            <a:spLocks noChangeArrowheads="1"/>
          </p:cNvSpPr>
          <p:nvPr/>
        </p:nvSpPr>
        <p:spPr bwMode="auto">
          <a:xfrm rot="-1753792">
            <a:off x="5811838" y="2849563"/>
            <a:ext cx="617537" cy="357187"/>
          </a:xfrm>
          <a:prstGeom prst="leftArrow">
            <a:avLst>
              <a:gd name="adj1" fmla="val 50000"/>
              <a:gd name="adj2" fmla="val 43222"/>
            </a:avLst>
          </a:prstGeom>
          <a:solidFill>
            <a:srgbClr val="FF0000"/>
          </a:solidFill>
          <a:ln w="9525" algn="ctr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grpSp>
        <p:nvGrpSpPr>
          <p:cNvPr id="2054" name="Group 7"/>
          <p:cNvGrpSpPr>
            <a:grpSpLocks/>
          </p:cNvGrpSpPr>
          <p:nvPr/>
        </p:nvGrpSpPr>
        <p:grpSpPr bwMode="auto">
          <a:xfrm>
            <a:off x="7694613" y="3536950"/>
            <a:ext cx="1179512" cy="717550"/>
            <a:chOff x="4348" y="2543"/>
            <a:chExt cx="600" cy="391"/>
          </a:xfrm>
        </p:grpSpPr>
        <p:sp>
          <p:nvSpPr>
            <p:cNvPr id="2077" name="Rectangle 27"/>
            <p:cNvSpPr>
              <a:spLocks noChangeArrowheads="1"/>
            </p:cNvSpPr>
            <p:nvPr/>
          </p:nvSpPr>
          <p:spPr bwMode="auto">
            <a:xfrm>
              <a:off x="4348" y="2543"/>
              <a:ext cx="600" cy="39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800" i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800" i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800" i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800" i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800" i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i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i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i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i="1">
                  <a:solidFill>
                    <a:schemeClr val="tx1"/>
                  </a:solidFill>
                  <a:latin typeface="Times New Roman" pitchFamily="18" charset="0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endParaRPr lang="en-US" altLang="ja-JP" sz="1800" i="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graphicFrame>
          <p:nvGraphicFramePr>
            <p:cNvPr id="2050" name="Object 28"/>
            <p:cNvGraphicFramePr>
              <a:graphicFrameLocks noChangeAspect="1"/>
            </p:cNvGraphicFramePr>
            <p:nvPr/>
          </p:nvGraphicFramePr>
          <p:xfrm>
            <a:off x="4377" y="2564"/>
            <a:ext cx="552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68" name="Photo Editor Photo" r:id="rId5" imgW="2066667" imgH="1123810" progId="">
                    <p:embed/>
                  </p:oleObj>
                </mc:Choice>
                <mc:Fallback>
                  <p:oleObj name="Photo Editor Photo" r:id="rId5" imgW="2066667" imgH="1123810" progId="">
                    <p:embed/>
                    <p:pic>
                      <p:nvPicPr>
                        <p:cNvPr id="0" name="Picture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7" y="2564"/>
                          <a:ext cx="552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5" name="AutoShape 10"/>
          <p:cNvSpPr>
            <a:spLocks noChangeArrowheads="1"/>
          </p:cNvSpPr>
          <p:nvPr/>
        </p:nvSpPr>
        <p:spPr bwMode="auto">
          <a:xfrm>
            <a:off x="5873750" y="3849688"/>
            <a:ext cx="617538" cy="357187"/>
          </a:xfrm>
          <a:prstGeom prst="leftArrow">
            <a:avLst>
              <a:gd name="adj1" fmla="val 50000"/>
              <a:gd name="adj2" fmla="val 43222"/>
            </a:avLst>
          </a:prstGeom>
          <a:solidFill>
            <a:srgbClr val="FF0000"/>
          </a:solidFill>
          <a:ln w="9525" algn="ctr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pic>
        <p:nvPicPr>
          <p:cNvPr id="2056" name="Picture 4" descr="図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963" y="5132388"/>
            <a:ext cx="175895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7" name="AutoShape 12"/>
          <p:cNvSpPr>
            <a:spLocks noChangeArrowheads="1"/>
          </p:cNvSpPr>
          <p:nvPr/>
        </p:nvSpPr>
        <p:spPr bwMode="auto">
          <a:xfrm rot="1078083">
            <a:off x="5873750" y="4991100"/>
            <a:ext cx="617538" cy="357188"/>
          </a:xfrm>
          <a:prstGeom prst="leftArrow">
            <a:avLst>
              <a:gd name="adj1" fmla="val 50000"/>
              <a:gd name="adj2" fmla="val 43222"/>
            </a:avLst>
          </a:prstGeom>
          <a:solidFill>
            <a:srgbClr val="FF0000"/>
          </a:solidFill>
          <a:ln w="9525" algn="ctr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58" name="Text Box 13"/>
          <p:cNvSpPr txBox="1">
            <a:spLocks noChangeArrowheads="1"/>
          </p:cNvSpPr>
          <p:nvPr/>
        </p:nvSpPr>
        <p:spPr bwMode="auto">
          <a:xfrm>
            <a:off x="6673850" y="1724025"/>
            <a:ext cx="1660525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lang="ja-JP" altLang="en-US" sz="1400" i="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rPr>
              <a:t>カーナビ</a:t>
            </a:r>
          </a:p>
        </p:txBody>
      </p:sp>
      <p:sp>
        <p:nvSpPr>
          <p:cNvPr id="2059" name="Text Box 14"/>
          <p:cNvSpPr txBox="1">
            <a:spLocks noChangeArrowheads="1"/>
          </p:cNvSpPr>
          <p:nvPr/>
        </p:nvSpPr>
        <p:spPr bwMode="auto">
          <a:xfrm>
            <a:off x="6653213" y="3470275"/>
            <a:ext cx="992187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lang="ja-JP" altLang="en-US" sz="1400" i="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rPr>
              <a:t>オーディオ</a:t>
            </a:r>
          </a:p>
        </p:txBody>
      </p:sp>
      <p:pic>
        <p:nvPicPr>
          <p:cNvPr id="2060" name="Picture 16" descr="画像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1987550"/>
            <a:ext cx="1652588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1" name="AutoShape 17"/>
          <p:cNvSpPr>
            <a:spLocks noChangeArrowheads="1"/>
          </p:cNvSpPr>
          <p:nvPr/>
        </p:nvSpPr>
        <p:spPr bwMode="auto">
          <a:xfrm rot="-9146125">
            <a:off x="2244725" y="2849563"/>
            <a:ext cx="617538" cy="357187"/>
          </a:xfrm>
          <a:prstGeom prst="leftArrow">
            <a:avLst>
              <a:gd name="adj1" fmla="val 50000"/>
              <a:gd name="adj2" fmla="val 43222"/>
            </a:avLst>
          </a:prstGeom>
          <a:solidFill>
            <a:srgbClr val="FF0000"/>
          </a:solidFill>
          <a:ln w="9525" algn="ctr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62" name="Text Box 18"/>
          <p:cNvSpPr txBox="1">
            <a:spLocks noChangeArrowheads="1"/>
          </p:cNvSpPr>
          <p:nvPr/>
        </p:nvSpPr>
        <p:spPr bwMode="auto">
          <a:xfrm>
            <a:off x="312738" y="1714500"/>
            <a:ext cx="4572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lang="en-US" altLang="ja-JP" sz="1400" i="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rPr>
              <a:t>HMI</a:t>
            </a:r>
          </a:p>
        </p:txBody>
      </p:sp>
      <p:pic>
        <p:nvPicPr>
          <p:cNvPr id="2063" name="Picture 19" descr="h01_s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3565525"/>
            <a:ext cx="1905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4" name="AutoShape 20"/>
          <p:cNvSpPr>
            <a:spLocks noChangeArrowheads="1"/>
          </p:cNvSpPr>
          <p:nvPr/>
        </p:nvSpPr>
        <p:spPr bwMode="auto">
          <a:xfrm rot="10800000">
            <a:off x="2266950" y="3862388"/>
            <a:ext cx="617538" cy="357187"/>
          </a:xfrm>
          <a:prstGeom prst="leftArrow">
            <a:avLst>
              <a:gd name="adj1" fmla="val 50000"/>
              <a:gd name="adj2" fmla="val 43222"/>
            </a:avLst>
          </a:prstGeom>
          <a:solidFill>
            <a:srgbClr val="FF0000"/>
          </a:solidFill>
          <a:ln w="9525" algn="ctr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65" name="Text Box 21"/>
          <p:cNvSpPr txBox="1">
            <a:spLocks noChangeArrowheads="1"/>
          </p:cNvSpPr>
          <p:nvPr/>
        </p:nvSpPr>
        <p:spPr bwMode="auto">
          <a:xfrm>
            <a:off x="338138" y="3343275"/>
            <a:ext cx="1868487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lang="ja-JP" altLang="en-US" sz="1400" i="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rPr>
              <a:t>スマート・フォーン</a:t>
            </a:r>
          </a:p>
        </p:txBody>
      </p:sp>
      <p:pic>
        <p:nvPicPr>
          <p:cNvPr id="2066" name="Picture 22" descr="HM512D-A/W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88" y="3743325"/>
            <a:ext cx="1260475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7" name="Text Box 23"/>
          <p:cNvSpPr txBox="1">
            <a:spLocks noChangeArrowheads="1"/>
          </p:cNvSpPr>
          <p:nvPr/>
        </p:nvSpPr>
        <p:spPr bwMode="auto">
          <a:xfrm>
            <a:off x="7664450" y="3246438"/>
            <a:ext cx="1193800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lang="ja-JP" altLang="en-US" sz="1400" i="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rPr>
              <a:t>地上デジタル</a:t>
            </a:r>
          </a:p>
        </p:txBody>
      </p:sp>
      <p:sp>
        <p:nvSpPr>
          <p:cNvPr id="2068" name="AutoShape 25"/>
          <p:cNvSpPr>
            <a:spLocks noChangeArrowheads="1"/>
          </p:cNvSpPr>
          <p:nvPr/>
        </p:nvSpPr>
        <p:spPr bwMode="auto">
          <a:xfrm rot="9224521">
            <a:off x="2230438" y="4778375"/>
            <a:ext cx="617537" cy="357188"/>
          </a:xfrm>
          <a:prstGeom prst="leftArrow">
            <a:avLst>
              <a:gd name="adj1" fmla="val 50000"/>
              <a:gd name="adj2" fmla="val 43222"/>
            </a:avLst>
          </a:prstGeom>
          <a:solidFill>
            <a:srgbClr val="FF0000"/>
          </a:solidFill>
          <a:ln w="9525" algn="ctr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pic>
        <p:nvPicPr>
          <p:cNvPr id="143387" name="Picture 2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720850" y="1636713"/>
            <a:ext cx="1022350" cy="6096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2071" name="Text Box 6"/>
          <p:cNvSpPr txBox="1">
            <a:spLocks noChangeArrowheads="1"/>
          </p:cNvSpPr>
          <p:nvPr/>
        </p:nvSpPr>
        <p:spPr bwMode="auto">
          <a:xfrm>
            <a:off x="729038" y="273563"/>
            <a:ext cx="67611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l" eaLnBrk="1" hangingPunct="1"/>
            <a:r>
              <a:rPr lang="en-US" altLang="ja-JP" sz="2000" i="0" dirty="0" smtClean="0">
                <a:latin typeface="HGP創英角ｺﾞｼｯｸUB" pitchFamily="50" charset="-128"/>
                <a:ea typeface="HGP創英角ｺﾞｼｯｸUB" pitchFamily="50" charset="-128"/>
              </a:rPr>
              <a:t>-</a:t>
            </a:r>
            <a:r>
              <a:rPr lang="ja-JP" altLang="en-US" sz="2000" i="0" dirty="0" smtClean="0">
                <a:latin typeface="HGP創英角ｺﾞｼｯｸUB" pitchFamily="50" charset="-128"/>
                <a:ea typeface="HGP創英角ｺﾞｼｯｸUB" pitchFamily="50" charset="-128"/>
              </a:rPr>
              <a:t>１．車載</a:t>
            </a:r>
            <a:r>
              <a:rPr lang="ja-JP" altLang="en-US" sz="2000" i="0" dirty="0">
                <a:latin typeface="HGP創英角ｺﾞｼｯｸUB" pitchFamily="50" charset="-128"/>
                <a:ea typeface="HGP創英角ｺﾞｼｯｸUB" pitchFamily="50" charset="-128"/>
              </a:rPr>
              <a:t>用インフォテインメント＆</a:t>
            </a:r>
            <a:r>
              <a:rPr lang="en-US" altLang="ja-JP" sz="2000" i="0" dirty="0">
                <a:latin typeface="HGP創英角ｺﾞｼｯｸUB" pitchFamily="50" charset="-128"/>
                <a:ea typeface="HGP創英角ｺﾞｼｯｸUB" pitchFamily="50" charset="-128"/>
              </a:rPr>
              <a:t>ADAS</a:t>
            </a:r>
            <a:r>
              <a:rPr lang="ja-JP" altLang="en-US" sz="2000" i="0" dirty="0">
                <a:latin typeface="HGP創英角ｺﾞｼｯｸUB" pitchFamily="50" charset="-128"/>
                <a:ea typeface="HGP創英角ｺﾞｼｯｸUB" pitchFamily="50" charset="-128"/>
              </a:rPr>
              <a:t>デザインサービス</a:t>
            </a:r>
          </a:p>
        </p:txBody>
      </p:sp>
      <p:sp>
        <p:nvSpPr>
          <p:cNvPr id="2072" name="テキスト ボックス 17"/>
          <p:cNvSpPr txBox="1">
            <a:spLocks noChangeArrowheads="1"/>
          </p:cNvSpPr>
          <p:nvPr/>
        </p:nvSpPr>
        <p:spPr bwMode="auto">
          <a:xfrm>
            <a:off x="242888" y="803275"/>
            <a:ext cx="82010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l" eaLnBrk="1" hangingPunct="1">
              <a:buFont typeface="Wingdings" pitchFamily="2" charset="2"/>
              <a:buNone/>
            </a:pPr>
            <a:r>
              <a:rPr lang="ja-JP" altLang="en-US" sz="2000" i="0">
                <a:latin typeface="HGP創英角ｺﾞｼｯｸUB" pitchFamily="50" charset="-128"/>
                <a:ea typeface="HGP創英角ｺﾞｼｯｸUB" pitchFamily="50" charset="-128"/>
              </a:rPr>
              <a:t>■日立超</a:t>
            </a:r>
            <a:r>
              <a:rPr lang="en-US" altLang="ja-JP" sz="2000" i="0">
                <a:latin typeface="HGP創英角ｺﾞｼｯｸUB" pitchFamily="50" charset="-128"/>
                <a:ea typeface="HGP創英角ｺﾞｼｯｸUB" pitchFamily="50" charset="-128"/>
              </a:rPr>
              <a:t>LSI</a:t>
            </a:r>
            <a:r>
              <a:rPr lang="ja-JP" altLang="en-US" sz="2000" i="0">
                <a:latin typeface="HGP創英角ｺﾞｼｯｸUB" pitchFamily="50" charset="-128"/>
                <a:ea typeface="HGP創英角ｺﾞｼｯｸUB" pitchFamily="50" charset="-128"/>
              </a:rPr>
              <a:t>システムズは、車載向け</a:t>
            </a:r>
            <a:r>
              <a:rPr lang="en-US" altLang="ja-JP" sz="2000" i="0">
                <a:latin typeface="HGP創英角ｺﾞｼｯｸUB" pitchFamily="50" charset="-128"/>
                <a:ea typeface="HGP創英角ｺﾞｼｯｸUB" pitchFamily="50" charset="-128"/>
              </a:rPr>
              <a:t>SoC/CPU</a:t>
            </a:r>
            <a:r>
              <a:rPr lang="ja-JP" altLang="en-US" sz="2000" i="0">
                <a:latin typeface="HGP創英角ｺﾞｼｯｸUB" pitchFamily="50" charset="-128"/>
                <a:ea typeface="HGP創英角ｺﾞｼｯｸUB" pitchFamily="50" charset="-128"/>
              </a:rPr>
              <a:t>用デザインサービスが豊富で、</a:t>
            </a:r>
          </a:p>
          <a:p>
            <a:pPr algn="l" eaLnBrk="1" hangingPunct="1">
              <a:buFont typeface="Wingdings" pitchFamily="2" charset="2"/>
              <a:buNone/>
            </a:pPr>
            <a:r>
              <a:rPr lang="ja-JP" altLang="en-US" sz="2000" i="0">
                <a:latin typeface="HGP創英角ｺﾞｼｯｸUB" pitchFamily="50" charset="-128"/>
                <a:ea typeface="HGP創英角ｺﾞｼｯｸUB" pitchFamily="50" charset="-128"/>
              </a:rPr>
              <a:t>　車載用インフォテインメント＆</a:t>
            </a:r>
            <a:r>
              <a:rPr lang="en-US" altLang="ja-JP" sz="2000" i="0">
                <a:latin typeface="HGP創英角ｺﾞｼｯｸUB" pitchFamily="50" charset="-128"/>
                <a:ea typeface="HGP創英角ｺﾞｼｯｸUB" pitchFamily="50" charset="-128"/>
              </a:rPr>
              <a:t>ADAS</a:t>
            </a:r>
            <a:r>
              <a:rPr lang="ja-JP" altLang="en-US" sz="2000" i="0">
                <a:latin typeface="HGP創英角ｺﾞｼｯｸUB" pitchFamily="50" charset="-128"/>
                <a:ea typeface="HGP創英角ｺﾞｼｯｸUB" pitchFamily="50" charset="-128"/>
              </a:rPr>
              <a:t>ソリューションを提供致します。</a:t>
            </a:r>
          </a:p>
        </p:txBody>
      </p:sp>
      <p:sp>
        <p:nvSpPr>
          <p:cNvPr id="2073" name="Text Box 5"/>
          <p:cNvSpPr txBox="1">
            <a:spLocks noChangeArrowheads="1"/>
          </p:cNvSpPr>
          <p:nvPr/>
        </p:nvSpPr>
        <p:spPr bwMode="auto">
          <a:xfrm>
            <a:off x="6705600" y="4894263"/>
            <a:ext cx="18256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l" eaLnBrk="1" hangingPunct="1"/>
            <a:r>
              <a:rPr lang="en-US" altLang="ja-JP" sz="1200" i="0">
                <a:latin typeface="HGPｺﾞｼｯｸE" pitchFamily="50" charset="-128"/>
                <a:ea typeface="HGPｺﾞｼｯｸE" pitchFamily="50" charset="-128"/>
              </a:rPr>
              <a:t>ADAS (</a:t>
            </a:r>
            <a:r>
              <a:rPr lang="ja-JP" altLang="en-US" sz="1200" i="0">
                <a:latin typeface="HGPｺﾞｼｯｸE" pitchFamily="50" charset="-128"/>
                <a:ea typeface="HGPｺﾞｼｯｸE" pitchFamily="50" charset="-128"/>
              </a:rPr>
              <a:t>バックモニタ応用</a:t>
            </a:r>
            <a:r>
              <a:rPr lang="en-US" altLang="ja-JP" sz="1200" i="0">
                <a:latin typeface="HGPｺﾞｼｯｸE" pitchFamily="50" charset="-128"/>
                <a:ea typeface="HGPｺﾞｼｯｸE" pitchFamily="50" charset="-128"/>
              </a:rPr>
              <a:t>)</a:t>
            </a:r>
          </a:p>
        </p:txBody>
      </p:sp>
      <p:pic>
        <p:nvPicPr>
          <p:cNvPr id="2074" name="Picture 35" descr="use_img_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5203825"/>
            <a:ext cx="3465513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5" name="Text Box 36"/>
          <p:cNvSpPr txBox="1">
            <a:spLocks noChangeArrowheads="1"/>
          </p:cNvSpPr>
          <p:nvPr/>
        </p:nvSpPr>
        <p:spPr bwMode="auto">
          <a:xfrm>
            <a:off x="304800" y="4935538"/>
            <a:ext cx="895350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lang="ja-JP" altLang="en-US" sz="1400" i="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rPr>
              <a:t>車載情報</a:t>
            </a:r>
          </a:p>
        </p:txBody>
      </p:sp>
      <p:sp>
        <p:nvSpPr>
          <p:cNvPr id="2076" name="Text Box 5"/>
          <p:cNvSpPr txBox="1">
            <a:spLocks noChangeArrowheads="1"/>
          </p:cNvSpPr>
          <p:nvPr/>
        </p:nvSpPr>
        <p:spPr bwMode="auto">
          <a:xfrm>
            <a:off x="95250" y="6308725"/>
            <a:ext cx="2552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i="1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l" eaLnBrk="1" hangingPunct="1"/>
            <a:r>
              <a:rPr lang="en-US" altLang="ja-JP" sz="1000" i="0">
                <a:latin typeface="HGPｺﾞｼｯｸE" pitchFamily="50" charset="-128"/>
                <a:ea typeface="HGPｺﾞｼｯｸE" pitchFamily="50" charset="-128"/>
              </a:rPr>
              <a:t>HMI: </a:t>
            </a:r>
            <a:r>
              <a:rPr lang="en-US" altLang="ja-JP" sz="1000" i="0" u="sng">
                <a:latin typeface="HGPｺﾞｼｯｸE" pitchFamily="50" charset="-128"/>
                <a:ea typeface="HGPｺﾞｼｯｸE" pitchFamily="50" charset="-128"/>
              </a:rPr>
              <a:t>H</a:t>
            </a:r>
            <a:r>
              <a:rPr lang="en-US" altLang="ja-JP" sz="1000" i="0">
                <a:latin typeface="HGPｺﾞｼｯｸE" pitchFamily="50" charset="-128"/>
                <a:ea typeface="HGPｺﾞｼｯｸE" pitchFamily="50" charset="-128"/>
              </a:rPr>
              <a:t>uman </a:t>
            </a:r>
            <a:r>
              <a:rPr lang="en-US" altLang="ja-JP" sz="1000" i="0" u="sng">
                <a:latin typeface="HGPｺﾞｼｯｸE" pitchFamily="50" charset="-128"/>
                <a:ea typeface="HGPｺﾞｼｯｸE" pitchFamily="50" charset="-128"/>
              </a:rPr>
              <a:t>M</a:t>
            </a:r>
            <a:r>
              <a:rPr lang="en-US" altLang="ja-JP" sz="1000" i="0">
                <a:latin typeface="HGPｺﾞｼｯｸE" pitchFamily="50" charset="-128"/>
                <a:ea typeface="HGPｺﾞｼｯｸE" pitchFamily="50" charset="-128"/>
              </a:rPr>
              <a:t>achine </a:t>
            </a:r>
            <a:r>
              <a:rPr lang="en-US" altLang="ja-JP" sz="1000" i="0" u="sng">
                <a:latin typeface="HGPｺﾞｼｯｸE" pitchFamily="50" charset="-128"/>
                <a:ea typeface="HGPｺﾞｼｯｸE" pitchFamily="50" charset="-128"/>
              </a:rPr>
              <a:t>I</a:t>
            </a:r>
            <a:r>
              <a:rPr lang="en-US" altLang="ja-JP" sz="1000" i="0">
                <a:latin typeface="HGPｺﾞｼｯｸE" pitchFamily="50" charset="-128"/>
                <a:ea typeface="HGPｺﾞｼｯｸE" pitchFamily="50" charset="-128"/>
              </a:rPr>
              <a:t>nterface</a:t>
            </a:r>
          </a:p>
          <a:p>
            <a:pPr algn="l" eaLnBrk="1" hangingPunct="1"/>
            <a:r>
              <a:rPr lang="en-US" altLang="ja-JP" sz="1000" i="0">
                <a:latin typeface="HGPｺﾞｼｯｸE" pitchFamily="50" charset="-128"/>
                <a:ea typeface="HGPｺﾞｼｯｸE" pitchFamily="50" charset="-128"/>
              </a:rPr>
              <a:t>ADAS: </a:t>
            </a:r>
            <a:r>
              <a:rPr lang="en-US" altLang="ja-JP" sz="1000" i="0" u="sng">
                <a:latin typeface="HGPｺﾞｼｯｸE" pitchFamily="50" charset="-128"/>
                <a:ea typeface="HGPｺﾞｼｯｸE" pitchFamily="50" charset="-128"/>
              </a:rPr>
              <a:t>A</a:t>
            </a:r>
            <a:r>
              <a:rPr lang="en-US" altLang="ja-JP" sz="1000" i="0">
                <a:latin typeface="HGPｺﾞｼｯｸE" pitchFamily="50" charset="-128"/>
                <a:ea typeface="HGPｺﾞｼｯｸE" pitchFamily="50" charset="-128"/>
              </a:rPr>
              <a:t>dvanced </a:t>
            </a:r>
            <a:r>
              <a:rPr lang="en-US" altLang="ja-JP" sz="1000" i="0" u="sng">
                <a:latin typeface="HGPｺﾞｼｯｸE" pitchFamily="50" charset="-128"/>
                <a:ea typeface="HGPｺﾞｼｯｸE" pitchFamily="50" charset="-128"/>
              </a:rPr>
              <a:t>D</a:t>
            </a:r>
            <a:r>
              <a:rPr lang="en-US" altLang="ja-JP" sz="1000" i="0">
                <a:latin typeface="HGPｺﾞｼｯｸE" pitchFamily="50" charset="-128"/>
                <a:ea typeface="HGPｺﾞｼｯｸE" pitchFamily="50" charset="-128"/>
              </a:rPr>
              <a:t>river </a:t>
            </a:r>
            <a:r>
              <a:rPr lang="en-US" altLang="ja-JP" sz="1000" i="0" u="sng">
                <a:latin typeface="HGPｺﾞｼｯｸE" pitchFamily="50" charset="-128"/>
                <a:ea typeface="HGPｺﾞｼｯｸE" pitchFamily="50" charset="-128"/>
              </a:rPr>
              <a:t>A</a:t>
            </a:r>
            <a:r>
              <a:rPr lang="en-US" altLang="ja-JP" sz="1000" i="0">
                <a:latin typeface="HGPｺﾞｼｯｸE" pitchFamily="50" charset="-128"/>
                <a:ea typeface="HGPｺﾞｼｯｸE" pitchFamily="50" charset="-128"/>
              </a:rPr>
              <a:t>ssistance </a:t>
            </a:r>
            <a:r>
              <a:rPr lang="en-US" altLang="ja-JP" sz="1000" i="0" u="sng">
                <a:latin typeface="HGPｺﾞｼｯｸE" pitchFamily="50" charset="-128"/>
                <a:ea typeface="HGPｺﾞｼｯｸE" pitchFamily="50" charset="-128"/>
              </a:rPr>
              <a:t>S</a:t>
            </a:r>
            <a:r>
              <a:rPr lang="en-US" altLang="ja-JP" sz="1000" i="0">
                <a:latin typeface="HGPｺﾞｼｯｸE" pitchFamily="50" charset="-128"/>
                <a:ea typeface="HGPｺﾞｼｯｸE" pitchFamily="50" charset="-128"/>
              </a:rPr>
              <a:t>ystem</a:t>
            </a:r>
          </a:p>
        </p:txBody>
      </p:sp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276225" y="15875"/>
            <a:ext cx="565150" cy="7842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10800" rIns="54000" bIns="10800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5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377889" y="1856581"/>
            <a:ext cx="234872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実績にマージ</a:t>
            </a:r>
            <a:endParaRPr lang="ja-JP" altLang="en-US" sz="2800" b="1" dirty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401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1364776" y="179482"/>
            <a:ext cx="5976302" cy="449263"/>
          </a:xfrm>
        </p:spPr>
        <p:txBody>
          <a:bodyPr/>
          <a:lstStyle/>
          <a:p>
            <a:r>
              <a:rPr lang="ja-JP" altLang="en-US" dirty="0">
                <a:latin typeface="HGPｺﾞｼｯｸE" pitchFamily="50" charset="-128"/>
                <a:ea typeface="HGPｺﾞｼｯｸE" pitchFamily="50" charset="-128"/>
              </a:rPr>
              <a:t>ＩＶＩ </a:t>
            </a:r>
            <a:r>
              <a:rPr lang="en-US" altLang="ja-JP" dirty="0">
                <a:latin typeface="HGPｺﾞｼｯｸE" pitchFamily="50" charset="-128"/>
                <a:ea typeface="HGPｺﾞｼｯｸE" pitchFamily="50" charset="-128"/>
              </a:rPr>
              <a:t>/</a:t>
            </a:r>
            <a:r>
              <a:rPr lang="ja-JP" altLang="en-US" dirty="0">
                <a:latin typeface="HGPｺﾞｼｯｸE" pitchFamily="50" charset="-128"/>
                <a:ea typeface="HGPｺﾞｼｯｸE" pitchFamily="50" charset="-128"/>
              </a:rPr>
              <a:t>安全運転</a:t>
            </a:r>
            <a:r>
              <a:rPr lang="ja-JP" altLang="en-US" dirty="0" smtClean="0">
                <a:latin typeface="HGPｺﾞｼｯｸE" pitchFamily="50" charset="-128"/>
                <a:ea typeface="HGPｺﾞｼｯｸE" pitchFamily="50" charset="-128"/>
              </a:rPr>
              <a:t>支援（クラリオン）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DA01BF-9166-4743-92CA-64243EA8BFCF}" type="slidenum">
              <a:rPr lang="en-US" altLang="ja-JP" smtClean="0"/>
              <a:pPr>
                <a:defRPr/>
              </a:pPr>
              <a:t>34</a:t>
            </a:fld>
            <a:endParaRPr lang="en-US" altLang="ja-JP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55638" y="1258888"/>
            <a:ext cx="327025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050" dirty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＊</a:t>
            </a:r>
          </a:p>
        </p:txBody>
      </p:sp>
      <p:pic>
        <p:nvPicPr>
          <p:cNvPr id="8" name="Picture 169" descr="NX61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364" y="1151732"/>
            <a:ext cx="4414636" cy="210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118"/>
          <p:cNvSpPr txBox="1">
            <a:spLocks noChangeArrowheads="1"/>
          </p:cNvSpPr>
          <p:nvPr/>
        </p:nvSpPr>
        <p:spPr bwMode="auto">
          <a:xfrm>
            <a:off x="4976078" y="3394739"/>
            <a:ext cx="3921203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2000" b="1" dirty="0">
                <a:solidFill>
                  <a:srgbClr val="000000"/>
                </a:solidFill>
                <a:latin typeface="+mn-ea"/>
                <a:ea typeface="+mn-ea"/>
              </a:rPr>
              <a:t>プラットフォーム開発</a:t>
            </a:r>
            <a:endParaRPr lang="en-US" altLang="ja-JP" sz="20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ja-JP" altLang="en-US" sz="2000" b="1" dirty="0">
                <a:solidFill>
                  <a:srgbClr val="000000"/>
                </a:solidFill>
                <a:latin typeface="+mn-ea"/>
                <a:ea typeface="+mn-ea"/>
              </a:rPr>
              <a:t>・</a:t>
            </a:r>
            <a:r>
              <a:rPr lang="en-US" altLang="ja-JP" sz="2000" b="1" dirty="0">
                <a:solidFill>
                  <a:srgbClr val="000000"/>
                </a:solidFill>
                <a:latin typeface="+mn-ea"/>
                <a:ea typeface="+mn-ea"/>
              </a:rPr>
              <a:t>RTOS/</a:t>
            </a:r>
            <a:r>
              <a:rPr lang="ja-JP" altLang="en-US" sz="2000" b="1" dirty="0">
                <a:solidFill>
                  <a:srgbClr val="000000"/>
                </a:solidFill>
                <a:latin typeface="+mn-ea"/>
                <a:ea typeface="+mn-ea"/>
              </a:rPr>
              <a:t>マルチ</a:t>
            </a:r>
            <a:r>
              <a:rPr lang="en-US" altLang="ja-JP" sz="2000" b="1" dirty="0">
                <a:solidFill>
                  <a:srgbClr val="000000"/>
                </a:solidFill>
                <a:latin typeface="+mn-ea"/>
                <a:ea typeface="+mn-ea"/>
              </a:rPr>
              <a:t>OS</a:t>
            </a:r>
            <a:r>
              <a:rPr lang="ja-JP" altLang="en-US" sz="2000" b="1" dirty="0">
                <a:solidFill>
                  <a:srgbClr val="000000"/>
                </a:solidFill>
                <a:latin typeface="+mn-ea"/>
                <a:ea typeface="+mn-ea"/>
              </a:rPr>
              <a:t>ソリューション</a:t>
            </a:r>
          </a:p>
        </p:txBody>
      </p:sp>
      <p:sp>
        <p:nvSpPr>
          <p:cNvPr id="10" name="テキスト ボックス 119"/>
          <p:cNvSpPr txBox="1">
            <a:spLocks noChangeArrowheads="1"/>
          </p:cNvSpPr>
          <p:nvPr/>
        </p:nvSpPr>
        <p:spPr bwMode="auto">
          <a:xfrm>
            <a:off x="4976809" y="4041070"/>
            <a:ext cx="3906824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2000" b="1" dirty="0">
                <a:solidFill>
                  <a:srgbClr val="000000"/>
                </a:solidFill>
                <a:latin typeface="+mn-ea"/>
                <a:ea typeface="+mn-ea"/>
              </a:rPr>
              <a:t>音声ソリューション</a:t>
            </a:r>
            <a:endParaRPr lang="en-US" altLang="ja-JP" sz="20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ja-JP" altLang="en-US" sz="2000" b="1" dirty="0">
                <a:solidFill>
                  <a:srgbClr val="000000"/>
                </a:solidFill>
                <a:latin typeface="+mn-ea"/>
                <a:ea typeface="+mn-ea"/>
              </a:rPr>
              <a:t>・音声</a:t>
            </a:r>
            <a:r>
              <a:rPr lang="en-US" altLang="ja-JP" sz="2000" b="1" dirty="0">
                <a:solidFill>
                  <a:srgbClr val="000000"/>
                </a:solidFill>
                <a:latin typeface="+mn-ea"/>
                <a:ea typeface="+mn-ea"/>
              </a:rPr>
              <a:t>HMI</a:t>
            </a:r>
            <a:r>
              <a:rPr lang="ja-JP" altLang="en-US" sz="2000" b="1" dirty="0">
                <a:solidFill>
                  <a:srgbClr val="000000"/>
                </a:solidFill>
                <a:latin typeface="+mn-ea"/>
                <a:ea typeface="+mn-ea"/>
              </a:rPr>
              <a:t>（音声合成・認識）</a:t>
            </a:r>
            <a:endParaRPr lang="en-US" altLang="ja-JP" sz="20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1" name="テキスト ボックス 119"/>
          <p:cNvSpPr txBox="1">
            <a:spLocks noChangeArrowheads="1"/>
          </p:cNvSpPr>
          <p:nvPr/>
        </p:nvSpPr>
        <p:spPr bwMode="auto">
          <a:xfrm>
            <a:off x="4985828" y="4680674"/>
            <a:ext cx="3911453" cy="92333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2000" b="1" dirty="0">
                <a:solidFill>
                  <a:srgbClr val="000000"/>
                </a:solidFill>
                <a:latin typeface="+mn-ea"/>
                <a:ea typeface="+mn-ea"/>
              </a:rPr>
              <a:t>安全運転支援</a:t>
            </a:r>
          </a:p>
          <a:p>
            <a:pPr eaLnBrk="1" hangingPunct="1">
              <a:lnSpc>
                <a:spcPct val="90000"/>
              </a:lnSpc>
            </a:pPr>
            <a:r>
              <a:rPr lang="ja-JP" altLang="en-US" sz="2000" b="1" dirty="0">
                <a:solidFill>
                  <a:srgbClr val="000000"/>
                </a:solidFill>
                <a:latin typeface="+mn-ea"/>
                <a:ea typeface="+mn-ea"/>
              </a:rPr>
              <a:t>・アラウンドビュー</a:t>
            </a:r>
            <a:endParaRPr lang="en-US" altLang="ja-JP" sz="20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ja-JP" altLang="en-US" sz="2000" b="1" dirty="0">
                <a:solidFill>
                  <a:srgbClr val="000000"/>
                </a:solidFill>
                <a:latin typeface="+mn-ea"/>
                <a:ea typeface="+mn-ea"/>
              </a:rPr>
              <a:t>・白線認識、他（画像合成・認識）</a:t>
            </a:r>
            <a:endParaRPr lang="en-US" altLang="ja-JP" sz="20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" name="Text Box 108"/>
          <p:cNvSpPr txBox="1">
            <a:spLocks noChangeArrowheads="1"/>
          </p:cNvSpPr>
          <p:nvPr/>
        </p:nvSpPr>
        <p:spPr bwMode="auto">
          <a:xfrm>
            <a:off x="369888" y="1598613"/>
            <a:ext cx="4122737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（貢献技術）</a:t>
            </a:r>
          </a:p>
          <a:p>
            <a:pPr eaLnBrk="1" hangingPunct="1"/>
            <a:r>
              <a:rPr lang="ja-JP" altLang="en-US" sz="24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・組込</a:t>
            </a:r>
            <a:r>
              <a:rPr lang="en-US" altLang="ja-JP" sz="24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OS</a:t>
            </a:r>
            <a:r>
              <a:rPr lang="ja-JP" altLang="en-US" sz="24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技術</a:t>
            </a:r>
            <a:r>
              <a:rPr lang="en-US" altLang="ja-JP" sz="24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(Windows/Linux/T-Kernel/</a:t>
            </a:r>
            <a:r>
              <a:rPr lang="ja-JP" altLang="en-US" sz="24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マルチ</a:t>
            </a:r>
            <a:r>
              <a:rPr lang="en-US" altLang="ja-JP" sz="24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OS)</a:t>
            </a:r>
          </a:p>
          <a:p>
            <a:pPr eaLnBrk="1" hangingPunct="1"/>
            <a:r>
              <a:rPr lang="ja-JP" altLang="en-US" sz="24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・音声合成</a:t>
            </a:r>
            <a:r>
              <a:rPr lang="en-US" altLang="ja-JP" sz="24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/</a:t>
            </a:r>
            <a:r>
              <a:rPr lang="ja-JP" altLang="en-US" sz="24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認識技術（（日研）依頼研、実習で技術修得）</a:t>
            </a:r>
            <a:endParaRPr lang="en-US" altLang="ja-JP" sz="2400" dirty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/>
            <a:r>
              <a:rPr lang="ja-JP" altLang="en-US" sz="24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・画像合成、認識技術</a:t>
            </a:r>
            <a:endParaRPr lang="en-US" altLang="ja-JP" sz="2400" dirty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/>
            <a:r>
              <a:rPr lang="ja-JP" altLang="en-US" sz="24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（担当領域）</a:t>
            </a:r>
            <a:endParaRPr lang="en-US" altLang="ja-JP" sz="2400" dirty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/>
            <a:r>
              <a:rPr lang="ja-JP" altLang="en-US" sz="24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・プラットフォーム</a:t>
            </a:r>
            <a:r>
              <a:rPr lang="en-US" altLang="ja-JP" sz="24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/</a:t>
            </a:r>
            <a:r>
              <a:rPr lang="ja-JP" altLang="en-US" sz="24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音声</a:t>
            </a:r>
            <a:r>
              <a:rPr lang="en-US" altLang="ja-JP" sz="24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HMI/</a:t>
            </a:r>
            <a:r>
              <a:rPr lang="ja-JP" altLang="en-US" sz="24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安全運転支援</a:t>
            </a:r>
            <a:endParaRPr lang="en-US" altLang="ja-JP" sz="2400" dirty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/>
            <a:r>
              <a:rPr lang="ja-JP" altLang="en-US" sz="24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・</a:t>
            </a:r>
            <a:r>
              <a:rPr lang="en-US" altLang="ja-JP" sz="24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SE</a:t>
            </a:r>
            <a:r>
              <a:rPr lang="ja-JP" altLang="en-US" sz="24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業務</a:t>
            </a:r>
            <a:endParaRPr lang="en-US" altLang="ja-JP" sz="2400" dirty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181261" y="132181"/>
            <a:ext cx="1209675" cy="45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lIns="54000" tIns="10800" rIns="54000" bIns="10800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solidFill>
                  <a:srgbClr val="1C1C1C"/>
                </a:solidFill>
                <a:latin typeface="HGPｺﾞｼｯｸE" pitchFamily="50" charset="-128"/>
                <a:ea typeface="HGPｺﾞｼｯｸE" pitchFamily="50" charset="-128"/>
              </a:rPr>
              <a:t>４</a:t>
            </a:r>
            <a:r>
              <a:rPr lang="en-US" altLang="ja-JP" sz="2800" dirty="0" smtClean="0">
                <a:solidFill>
                  <a:srgbClr val="1C1C1C"/>
                </a:solidFill>
                <a:latin typeface="HGPｺﾞｼｯｸE" pitchFamily="50" charset="-128"/>
                <a:ea typeface="HGPｺﾞｼｯｸE" pitchFamily="50" charset="-128"/>
              </a:rPr>
              <a:t>-</a:t>
            </a:r>
            <a:r>
              <a:rPr lang="ja-JP" altLang="en-US" sz="2800" dirty="0" smtClean="0">
                <a:solidFill>
                  <a:srgbClr val="1C1C1C"/>
                </a:solidFill>
                <a:latin typeface="HGPｺﾞｼｯｸE" pitchFamily="50" charset="-128"/>
                <a:ea typeface="HGPｺﾞｼｯｸE" pitchFamily="50" charset="-128"/>
              </a:rPr>
              <a:t>２</a:t>
            </a:r>
            <a:endParaRPr lang="en-US" altLang="ja-JP" sz="2800" dirty="0">
              <a:solidFill>
                <a:srgbClr val="1C1C1C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377889" y="1856581"/>
            <a:ext cx="234872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実績にマージ</a:t>
            </a:r>
            <a:endParaRPr lang="ja-JP" altLang="en-US" sz="2800" b="1" dirty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39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スライド番号プレースホルダ 2"/>
          <p:cNvSpPr txBox="1">
            <a:spLocks noGrp="1"/>
          </p:cNvSpPr>
          <p:nvPr/>
        </p:nvSpPr>
        <p:spPr bwMode="auto">
          <a:xfrm>
            <a:off x="8812213" y="6477000"/>
            <a:ext cx="2809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fld id="{6A7659E8-35F8-4CFE-8018-89A72A3224B6}" type="slidenum">
              <a:rPr lang="en-US" altLang="ja-JP" sz="140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pPr algn="r"/>
              <a:t>35</a:t>
            </a:fld>
            <a:endParaRPr lang="en-US" altLang="ja-JP" sz="1400">
              <a:solidFill>
                <a:schemeClr val="tx1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73008" y="769180"/>
            <a:ext cx="73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dirty="0" smtClean="0">
                <a:solidFill>
                  <a:schemeClr val="dk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車載インフォテイメントのソフトウェア</a:t>
            </a:r>
            <a:r>
              <a:rPr lang="ja-JP" altLang="en-US" sz="1800" dirty="0">
                <a:solidFill>
                  <a:schemeClr val="dk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開発</a:t>
            </a:r>
            <a:r>
              <a:rPr lang="ja-JP" altLang="en-US" sz="1800" dirty="0" smtClean="0">
                <a:solidFill>
                  <a:schemeClr val="dk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実績</a:t>
            </a:r>
            <a:r>
              <a:rPr lang="en-US" altLang="ja-JP" sz="1800" dirty="0" smtClean="0">
                <a:solidFill>
                  <a:schemeClr val="dk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(</a:t>
            </a:r>
            <a:r>
              <a:rPr lang="ja-JP" altLang="en-US" sz="1800" dirty="0" smtClean="0">
                <a:solidFill>
                  <a:schemeClr val="dk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要素技術）</a:t>
            </a:r>
            <a:endParaRPr lang="ja-JP" altLang="en-US" sz="1800" dirty="0">
              <a:solidFill>
                <a:schemeClr val="dk1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462207"/>
              </p:ext>
            </p:extLst>
          </p:nvPr>
        </p:nvGraphicFramePr>
        <p:xfrm>
          <a:off x="501650" y="1174750"/>
          <a:ext cx="8161338" cy="543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8" name="ワークシート" r:id="rId3" imgW="7438921" imgH="4953000" progId="Excel.Sheet.12">
                  <p:embed/>
                </p:oleObj>
              </mc:Choice>
              <mc:Fallback>
                <p:oleObj name="ワークシート" r:id="rId3" imgW="7438921" imgH="4953000" progId="Excel.Sheet.12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" y="1174750"/>
                        <a:ext cx="8161338" cy="5434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6075" y="186812"/>
            <a:ext cx="2106667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ja-JP" sz="2800" dirty="0" smtClean="0">
                <a:solidFill>
                  <a:schemeClr val="tx1"/>
                </a:solidFill>
                <a:latin typeface="Times New Roman" pitchFamily="18" charset="0"/>
                <a:ea typeface="HGPｺﾞｼｯｸE" pitchFamily="50" charset="-128"/>
              </a:rPr>
              <a:t>-1. </a:t>
            </a:r>
            <a:r>
              <a:rPr lang="ja-JP" altLang="en-US" sz="2800" dirty="0" smtClean="0">
                <a:solidFill>
                  <a:schemeClr val="tx1"/>
                </a:solidFill>
                <a:latin typeface="Times New Roman" pitchFamily="18" charset="0"/>
                <a:ea typeface="HGPｺﾞｼｯｸE" pitchFamily="50" charset="-128"/>
              </a:rPr>
              <a:t>弊社実績</a:t>
            </a:r>
            <a:endParaRPr lang="en-US" altLang="ja-JP" sz="2800" dirty="0">
              <a:solidFill>
                <a:schemeClr val="tx1"/>
              </a:solidFill>
              <a:latin typeface="Times New Roman" pitchFamily="18" charset="0"/>
              <a:ea typeface="HGPｺﾞｼｯｸE" pitchFamily="50" charset="-128"/>
            </a:endParaRPr>
          </a:p>
        </p:txBody>
      </p:sp>
      <p:sp>
        <p:nvSpPr>
          <p:cNvPr id="9" name="Text Box 118"/>
          <p:cNvSpPr txBox="1">
            <a:spLocks noChangeArrowheads="1"/>
          </p:cNvSpPr>
          <p:nvPr/>
        </p:nvSpPr>
        <p:spPr bwMode="auto">
          <a:xfrm>
            <a:off x="0" y="1074"/>
            <a:ext cx="565150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chemeClr val="tx1"/>
                </a:solidFill>
                <a:latin typeface="Times New Roman" pitchFamily="18" charset="0"/>
              </a:rPr>
              <a:t>2</a:t>
            </a:r>
            <a:endParaRPr lang="en-US" altLang="ja-JP" sz="5000" i="1" dirty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58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スライド番号プレースホルダ 2"/>
          <p:cNvSpPr txBox="1">
            <a:spLocks noGrp="1"/>
          </p:cNvSpPr>
          <p:nvPr/>
        </p:nvSpPr>
        <p:spPr bwMode="auto">
          <a:xfrm>
            <a:off x="8812213" y="6477000"/>
            <a:ext cx="2809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fld id="{6A7659E8-35F8-4CFE-8018-89A72A3224B6}" type="slidenum">
              <a:rPr lang="en-US" altLang="ja-JP" sz="140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pPr algn="r"/>
              <a:t>36</a:t>
            </a:fld>
            <a:endParaRPr lang="en-US" altLang="ja-JP" sz="1400">
              <a:solidFill>
                <a:schemeClr val="tx1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73008" y="973724"/>
            <a:ext cx="807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dirty="0" smtClean="0">
                <a:solidFill>
                  <a:schemeClr val="dk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車載インフォテイメントのソフトウェア</a:t>
            </a:r>
            <a:r>
              <a:rPr lang="ja-JP" altLang="en-US" sz="1800" dirty="0">
                <a:solidFill>
                  <a:schemeClr val="dk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開発</a:t>
            </a:r>
            <a:r>
              <a:rPr lang="ja-JP" altLang="en-US" sz="1800" dirty="0" smtClean="0">
                <a:solidFill>
                  <a:schemeClr val="dk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実績</a:t>
            </a:r>
            <a:r>
              <a:rPr lang="en-US" altLang="ja-JP" sz="1800" dirty="0" smtClean="0">
                <a:solidFill>
                  <a:schemeClr val="dk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(</a:t>
            </a:r>
            <a:r>
              <a:rPr lang="ja-JP" altLang="en-US" sz="1800" dirty="0">
                <a:solidFill>
                  <a:schemeClr val="dk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アプリケーション</a:t>
            </a:r>
            <a:r>
              <a:rPr lang="ja-JP" altLang="en-US" sz="1800" dirty="0" smtClean="0">
                <a:solidFill>
                  <a:schemeClr val="dk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）</a:t>
            </a:r>
            <a:endParaRPr lang="ja-JP" altLang="en-US" sz="1800" dirty="0">
              <a:solidFill>
                <a:schemeClr val="dk1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295179"/>
              </p:ext>
            </p:extLst>
          </p:nvPr>
        </p:nvGraphicFramePr>
        <p:xfrm>
          <a:off x="169863" y="1784350"/>
          <a:ext cx="8918575" cy="342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2" name="ワークシート" r:id="rId3" imgW="7762810" imgH="2981257" progId="Excel.Sheet.12">
                  <p:embed/>
                </p:oleObj>
              </mc:Choice>
              <mc:Fallback>
                <p:oleObj name="ワークシート" r:id="rId3" imgW="7762810" imgH="2981257" progId="Excel.Sheet.12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863" y="1784350"/>
                        <a:ext cx="8918575" cy="342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6075" y="186812"/>
            <a:ext cx="2106667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ja-JP" sz="2800" dirty="0" smtClean="0">
                <a:solidFill>
                  <a:schemeClr val="tx1"/>
                </a:solidFill>
                <a:latin typeface="Times New Roman" pitchFamily="18" charset="0"/>
                <a:ea typeface="HGPｺﾞｼｯｸE" pitchFamily="50" charset="-128"/>
              </a:rPr>
              <a:t>-2. </a:t>
            </a:r>
            <a:r>
              <a:rPr lang="ja-JP" altLang="en-US" sz="2800" dirty="0" smtClean="0">
                <a:solidFill>
                  <a:schemeClr val="tx1"/>
                </a:solidFill>
                <a:latin typeface="Times New Roman" pitchFamily="18" charset="0"/>
                <a:ea typeface="HGPｺﾞｼｯｸE" pitchFamily="50" charset="-128"/>
              </a:rPr>
              <a:t>弊社実績</a:t>
            </a:r>
            <a:endParaRPr lang="en-US" altLang="ja-JP" sz="2800" dirty="0">
              <a:solidFill>
                <a:schemeClr val="tx1"/>
              </a:solidFill>
              <a:latin typeface="Times New Roman" pitchFamily="18" charset="0"/>
              <a:ea typeface="HGPｺﾞｼｯｸE" pitchFamily="50" charset="-128"/>
            </a:endParaRPr>
          </a:p>
        </p:txBody>
      </p:sp>
      <p:sp>
        <p:nvSpPr>
          <p:cNvPr id="9" name="Text Box 118"/>
          <p:cNvSpPr txBox="1">
            <a:spLocks noChangeArrowheads="1"/>
          </p:cNvSpPr>
          <p:nvPr/>
        </p:nvSpPr>
        <p:spPr bwMode="auto">
          <a:xfrm>
            <a:off x="0" y="1074"/>
            <a:ext cx="565150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chemeClr val="tx1"/>
                </a:solidFill>
                <a:latin typeface="Times New Roman" pitchFamily="18" charset="0"/>
              </a:rPr>
              <a:t>2</a:t>
            </a:r>
            <a:endParaRPr lang="en-US" altLang="ja-JP" sz="5000" i="1" dirty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18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539750" y="3133725"/>
            <a:ext cx="52705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b="1">
                <a:solidFill>
                  <a:schemeClr val="tx1"/>
                </a:solidFill>
                <a:ea typeface="HGPｺﾞｼｯｸE" pitchFamily="50" charset="-128"/>
                <a:cs typeface="Arial Unicode MS"/>
              </a:rPr>
              <a:t>END</a:t>
            </a:r>
          </a:p>
        </p:txBody>
      </p:sp>
      <p:sp>
        <p:nvSpPr>
          <p:cNvPr id="13315" name="Line 3"/>
          <p:cNvSpPr>
            <a:spLocks noChangeShapeType="1"/>
          </p:cNvSpPr>
          <p:nvPr/>
        </p:nvSpPr>
        <p:spPr bwMode="auto">
          <a:xfrm>
            <a:off x="638175" y="3648075"/>
            <a:ext cx="4219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ja-JP" altLang="en-US">
              <a:ea typeface="HGPｺﾞｼｯｸE" pitchFamily="50" charset="-128"/>
            </a:endParaRPr>
          </a:p>
        </p:txBody>
      </p:sp>
      <p:pic>
        <p:nvPicPr>
          <p:cNvPr id="13316" name="Picture 4" descr="日本語ヨコ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5" y="5249863"/>
            <a:ext cx="3382963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スライド番号プレースホルダ 2"/>
          <p:cNvSpPr txBox="1">
            <a:spLocks noGrp="1"/>
          </p:cNvSpPr>
          <p:nvPr/>
        </p:nvSpPr>
        <p:spPr bwMode="auto">
          <a:xfrm>
            <a:off x="8812213" y="6553200"/>
            <a:ext cx="2809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fld id="{9F65BFDE-5C4F-4CDD-82D2-27C5D806B9B8}" type="slidenum">
              <a:rPr lang="en-US" altLang="ja-JP" sz="1400">
                <a:solidFill>
                  <a:schemeClr val="tx1"/>
                </a:solidFill>
                <a:ea typeface="HGPｺﾞｼｯｸE" pitchFamily="50" charset="-128"/>
              </a:rPr>
              <a:pPr algn="r"/>
              <a:t>37</a:t>
            </a:fld>
            <a:endParaRPr lang="en-US" altLang="ja-JP" sz="1400" dirty="0">
              <a:solidFill>
                <a:schemeClr val="tx1"/>
              </a:solidFill>
              <a:ea typeface="HGPｺﾞｼｯｸE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06055" y="3701289"/>
            <a:ext cx="56565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自動車先進運転支援システムに向けた取組み</a:t>
            </a:r>
            <a:r>
              <a:rPr lang="ja-JP" altLang="en-US" sz="10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　</a:t>
            </a:r>
            <a:endParaRPr lang="ja-JP" altLang="en-US" sz="10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63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5"/>
          <p:cNvSpPr txBox="1">
            <a:spLocks noChangeArrowheads="1"/>
          </p:cNvSpPr>
          <p:nvPr/>
        </p:nvSpPr>
        <p:spPr bwMode="auto">
          <a:xfrm>
            <a:off x="287079" y="2247042"/>
            <a:ext cx="6686328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altLang="ja-JP" sz="2000" i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Contents</a:t>
            </a:r>
            <a:r>
              <a:rPr lang="ja-JP" altLang="en-US" sz="2000" i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１</a:t>
            </a:r>
            <a:r>
              <a:rPr lang="en-US" altLang="ja-JP" sz="2000" i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ＭＳ Ｐゴシック" charset="-128"/>
                <a:cs typeface="Times New Roman" pitchFamily="18" charset="0"/>
              </a:rPr>
              <a:t>.</a:t>
            </a:r>
            <a:r>
              <a:rPr lang="en-US" altLang="ja-JP" sz="200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Sensing</a:t>
            </a:r>
            <a:r>
              <a:rPr lang="ja-JP" altLang="en-US" sz="200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200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&amp; Connective </a:t>
            </a:r>
            <a:r>
              <a:rPr lang="ja-JP" altLang="en-US" sz="200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200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Solution</a:t>
            </a:r>
            <a:endParaRPr lang="ja-JP" altLang="en-US" sz="20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35"/>
          <p:cNvSpPr txBox="1">
            <a:spLocks noChangeArrowheads="1"/>
          </p:cNvSpPr>
          <p:nvPr/>
        </p:nvSpPr>
        <p:spPr bwMode="auto">
          <a:xfrm>
            <a:off x="896678" y="3026763"/>
            <a:ext cx="682795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ja-JP" altLang="en-US" sz="200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センシングデバイス設計</a:t>
            </a:r>
            <a:endParaRPr lang="en-US" altLang="ja-JP" sz="2000" dirty="0" smtClean="0">
              <a:solidFill>
                <a:schemeClr val="tx1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ja-JP" sz="200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ITS/</a:t>
            </a:r>
            <a:r>
              <a:rPr lang="en-US" altLang="ja-JP" sz="2000" dirty="0" err="1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GateWay</a:t>
            </a:r>
            <a:endParaRPr lang="en-US" altLang="ja-JP" sz="2000" dirty="0" smtClean="0">
              <a:solidFill>
                <a:schemeClr val="tx1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ja-JP" altLang="en-US" sz="200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画像処理</a:t>
            </a:r>
            <a:r>
              <a:rPr lang="en-US" altLang="ja-JP" sz="200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endParaRPr lang="ja-JP" altLang="en-US" sz="2000" dirty="0" smtClean="0">
              <a:solidFill>
                <a:schemeClr val="tx1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917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スライド番号プレースホルダ 44"/>
          <p:cNvSpPr txBox="1">
            <a:spLocks noGrp="1"/>
          </p:cNvSpPr>
          <p:nvPr/>
        </p:nvSpPr>
        <p:spPr>
          <a:xfrm>
            <a:off x="8604250" y="6545263"/>
            <a:ext cx="488950" cy="304800"/>
          </a:xfrm>
          <a:prstGeom prst="rect">
            <a:avLst/>
          </a:prstGeom>
          <a:noFill/>
        </p:spPr>
        <p:txBody>
          <a:bodyPr/>
          <a:lstStyle/>
          <a:p>
            <a:pPr algn="r">
              <a:lnSpc>
                <a:spcPct val="90000"/>
              </a:lnSpc>
              <a:defRPr/>
            </a:pPr>
            <a:fld id="{3D925822-67C3-4566-9496-DFEFFA595FC9}" type="slidenum">
              <a:rPr lang="en-US" altLang="ja-JP" sz="1400">
                <a:solidFill>
                  <a:srgbClr val="000000"/>
                </a:solidFill>
                <a:latin typeface="Tw Cen MT"/>
                <a:ea typeface="HGPｺﾞｼｯｸE" pitchFamily="50" charset="-128"/>
                <a:cs typeface="Arial" pitchFamily="34" charset="0"/>
              </a:rPr>
              <a:pPr algn="r">
                <a:lnSpc>
                  <a:spcPct val="90000"/>
                </a:lnSpc>
                <a:defRPr/>
              </a:pPr>
              <a:t>4</a:t>
            </a:fld>
            <a:endParaRPr lang="en-US" altLang="ja-JP" sz="1400" dirty="0">
              <a:solidFill>
                <a:srgbClr val="000000"/>
              </a:solidFill>
              <a:latin typeface="Tw Cen MT"/>
              <a:ea typeface="HGPｺﾞｼｯｸE" pitchFamily="50" charset="-128"/>
              <a:cs typeface="Arial" pitchFamily="34" charset="0"/>
            </a:endParaRPr>
          </a:p>
        </p:txBody>
      </p:sp>
      <p:sp>
        <p:nvSpPr>
          <p:cNvPr id="41" name="タイトル 6"/>
          <p:cNvSpPr>
            <a:spLocks/>
          </p:cNvSpPr>
          <p:nvPr/>
        </p:nvSpPr>
        <p:spPr bwMode="auto">
          <a:xfrm>
            <a:off x="890758" y="160147"/>
            <a:ext cx="7440724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ja-JP" altLang="en-US" sz="2400" b="1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　センシング</a:t>
            </a:r>
            <a:r>
              <a:rPr lang="en-US" altLang="ja-JP" sz="2400" b="1" dirty="0">
                <a:solidFill>
                  <a:srgbClr val="000000"/>
                </a:solidFill>
                <a:latin typeface="HGPｺﾞｼｯｸE"/>
                <a:ea typeface="HGPｺﾞｼｯｸE"/>
              </a:rPr>
              <a:t>/3</a:t>
            </a:r>
            <a:r>
              <a:rPr lang="ja-JP" altLang="en-US" sz="2400" b="1" dirty="0">
                <a:solidFill>
                  <a:srgbClr val="000000"/>
                </a:solidFill>
                <a:latin typeface="HGPｺﾞｼｯｸE"/>
                <a:ea typeface="HGPｺﾞｼｯｸE"/>
              </a:rPr>
              <a:t>次元マッピング</a:t>
            </a:r>
            <a:endParaRPr lang="en-US" altLang="ja-JP" sz="2400" b="1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81261" y="132181"/>
            <a:ext cx="1209675" cy="45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lIns="54000" tIns="10800" rIns="54000" bIns="10800">
            <a:spAutoFit/>
          </a:bodyPr>
          <a:lstStyle/>
          <a:p>
            <a:pPr>
              <a:defRPr/>
            </a:pPr>
            <a:r>
              <a:rPr lang="ja-JP" altLang="en-US" sz="2800" dirty="0" smtClean="0">
                <a:solidFill>
                  <a:srgbClr val="1C1C1C"/>
                </a:solidFill>
                <a:ea typeface="HGPｺﾞｼｯｸE" pitchFamily="50" charset="-128"/>
              </a:rPr>
              <a:t>２</a:t>
            </a:r>
            <a:r>
              <a:rPr lang="en-US" altLang="ja-JP" sz="2800" dirty="0" smtClean="0">
                <a:solidFill>
                  <a:srgbClr val="1C1C1C"/>
                </a:solidFill>
                <a:ea typeface="HGPｺﾞｼｯｸE" pitchFamily="50" charset="-128"/>
              </a:rPr>
              <a:t>-</a:t>
            </a:r>
            <a:r>
              <a:rPr lang="ja-JP" altLang="en-US" sz="2800" dirty="0" smtClean="0">
                <a:solidFill>
                  <a:srgbClr val="1C1C1C"/>
                </a:solidFill>
                <a:ea typeface="HGPｺﾞｼｯｸE" pitchFamily="50" charset="-128"/>
              </a:rPr>
              <a:t>２</a:t>
            </a:r>
            <a:endParaRPr lang="en-US" altLang="ja-JP" sz="2800" dirty="0">
              <a:solidFill>
                <a:srgbClr val="1C1C1C"/>
              </a:solidFill>
              <a:ea typeface="HGPｺﾞｼｯｸE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06776" y="886284"/>
            <a:ext cx="88864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</a:rPr>
              <a:t>協調型ローカルダイナミックマップ構築（</a:t>
            </a:r>
            <a:r>
              <a:rPr lang="en-US" altLang="ja-JP" dirty="0">
                <a:solidFill>
                  <a:srgbClr val="000000"/>
                </a:solidFill>
              </a:rPr>
              <a:t>3D</a:t>
            </a:r>
            <a:r>
              <a:rPr lang="ja-JP" altLang="en-US" dirty="0">
                <a:solidFill>
                  <a:srgbClr val="000000"/>
                </a:solidFill>
              </a:rPr>
              <a:t>マッピング技術</a:t>
            </a:r>
            <a:r>
              <a:rPr lang="ja-JP" altLang="en-US" dirty="0" smtClean="0">
                <a:solidFill>
                  <a:srgbClr val="000000"/>
                </a:solidFill>
              </a:rPr>
              <a:t>）</a:t>
            </a:r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130411" y="5429302"/>
            <a:ext cx="65791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 smtClean="0">
                <a:solidFill>
                  <a:srgbClr val="000000"/>
                </a:solidFill>
                <a:ea typeface="HGPｺﾞｼｯｸE" pitchFamily="50" charset="-128"/>
              </a:rPr>
              <a:t>路側カメラ（①②）画像＋車載カメラ（③）画像</a:t>
            </a:r>
            <a:endParaRPr lang="en-US" altLang="ja-JP" sz="2400" dirty="0" smtClean="0">
              <a:solidFill>
                <a:srgbClr val="000000"/>
              </a:solidFill>
              <a:ea typeface="HGPｺﾞｼｯｸE" pitchFamily="50" charset="-128"/>
            </a:endParaRPr>
          </a:p>
          <a:p>
            <a:r>
              <a:rPr lang="ja-JP" altLang="en-US" sz="2400" dirty="0" smtClean="0">
                <a:solidFill>
                  <a:srgbClr val="000000"/>
                </a:solidFill>
                <a:ea typeface="HGPｺﾞｼｯｸE" pitchFamily="50" charset="-128"/>
              </a:rPr>
              <a:t>⇒リアルタイムで高精度</a:t>
            </a:r>
            <a:r>
              <a:rPr lang="en-US" altLang="ja-JP" sz="2400" dirty="0" smtClean="0">
                <a:solidFill>
                  <a:srgbClr val="000000"/>
                </a:solidFill>
                <a:ea typeface="HGPｺﾞｼｯｸE" pitchFamily="50" charset="-128"/>
              </a:rPr>
              <a:t>3D</a:t>
            </a:r>
            <a:r>
              <a:rPr lang="ja-JP" altLang="en-US" sz="2400" dirty="0" smtClean="0">
                <a:solidFill>
                  <a:srgbClr val="000000"/>
                </a:solidFill>
                <a:ea typeface="HGPｺﾞｼｯｸE" pitchFamily="50" charset="-128"/>
              </a:rPr>
              <a:t>地図を出力</a:t>
            </a:r>
            <a:endParaRPr lang="ja-JP" altLang="en-US" sz="2400" dirty="0">
              <a:solidFill>
                <a:srgbClr val="000000"/>
              </a:solidFill>
              <a:ea typeface="HGPｺﾞｼｯｸE" pitchFamily="50" charset="-128"/>
            </a:endParaRPr>
          </a:p>
        </p:txBody>
      </p:sp>
      <p:grpSp>
        <p:nvGrpSpPr>
          <p:cNvPr id="20" name="グループ化 19"/>
          <p:cNvGrpSpPr/>
          <p:nvPr/>
        </p:nvGrpSpPr>
        <p:grpSpPr>
          <a:xfrm>
            <a:off x="351315" y="1380169"/>
            <a:ext cx="3797604" cy="3665159"/>
            <a:chOff x="5650175" y="1486436"/>
            <a:chExt cx="3797604" cy="2802392"/>
          </a:xfrm>
        </p:grpSpPr>
        <p:grpSp>
          <p:nvGrpSpPr>
            <p:cNvPr id="18" name="グループ化 17"/>
            <p:cNvGrpSpPr/>
            <p:nvPr/>
          </p:nvGrpSpPr>
          <p:grpSpPr>
            <a:xfrm>
              <a:off x="5650175" y="1486436"/>
              <a:ext cx="2811438" cy="2802392"/>
              <a:chOff x="941696" y="1913115"/>
              <a:chExt cx="5281683" cy="4271749"/>
            </a:xfrm>
          </p:grpSpPr>
          <p:sp>
            <p:nvSpPr>
              <p:cNvPr id="12" name="平行四辺形 11"/>
              <p:cNvSpPr/>
              <p:nvPr/>
            </p:nvSpPr>
            <p:spPr bwMode="auto">
              <a:xfrm rot="21075147" flipH="1">
                <a:off x="1630153" y="1913115"/>
                <a:ext cx="3263324" cy="4271749"/>
              </a:xfrm>
              <a:prstGeom prst="parallelogram">
                <a:avLst>
                  <a:gd name="adj" fmla="val 59040"/>
                </a:avLst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 anchorCtr="0">
                <a:noAutofit/>
              </a:bodyPr>
              <a:lstStyle/>
              <a:p>
                <a:pPr algn="ctr"/>
                <a:endParaRPr lang="ja-JP" altLang="en-US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正方形/長方形 12"/>
              <p:cNvSpPr/>
              <p:nvPr/>
            </p:nvSpPr>
            <p:spPr bwMode="auto">
              <a:xfrm>
                <a:off x="941696" y="3617564"/>
                <a:ext cx="5281683" cy="9907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 anchorCtr="0">
                <a:noAutofit/>
              </a:bodyPr>
              <a:lstStyle/>
              <a:p>
                <a:pPr algn="ctr"/>
                <a:endParaRPr lang="ja-JP" altLang="en-US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直方体 13"/>
              <p:cNvSpPr/>
              <p:nvPr/>
            </p:nvSpPr>
            <p:spPr bwMode="auto">
              <a:xfrm>
                <a:off x="3261815" y="2319523"/>
                <a:ext cx="1707472" cy="1298040"/>
              </a:xfrm>
              <a:prstGeom prst="cube">
                <a:avLst>
                  <a:gd name="adj" fmla="val 35911"/>
                </a:avLst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orthographicFront">
                  <a:rot lat="0" lon="5400000" rev="0"/>
                </a:camera>
                <a:lightRig rig="threePt" dir="t"/>
              </a:scene3d>
            </p:spPr>
            <p:txBody>
              <a:bodyPr wrap="none" rtlCol="0" anchor="ctr" anchorCtr="0">
                <a:noAutofit/>
              </a:bodyPr>
              <a:lstStyle/>
              <a:p>
                <a:pPr algn="ctr"/>
                <a:endParaRPr lang="ja-JP" altLang="en-US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直方体 14"/>
              <p:cNvSpPr/>
              <p:nvPr/>
            </p:nvSpPr>
            <p:spPr bwMode="auto">
              <a:xfrm flipH="1">
                <a:off x="3524422" y="2463777"/>
                <a:ext cx="1787856" cy="1153785"/>
              </a:xfrm>
              <a:prstGeom prst="cube">
                <a:avLst>
                  <a:gd name="adj" fmla="val 20278"/>
                </a:avLst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 anchorCtr="0">
                <a:noAutofit/>
              </a:bodyPr>
              <a:lstStyle/>
              <a:p>
                <a:pPr algn="ctr"/>
                <a:endParaRPr lang="ja-JP" altLang="en-US" sz="18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1996" name="Picture 1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9157" y="3782289"/>
                <a:ext cx="1019175" cy="533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8" name="Picture 1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06933" flipH="1">
                <a:off x="1870982" y="2436861"/>
                <a:ext cx="1068712" cy="559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2" name="Picture 13" descr="C:\Users\20078699\AppData\Local\Microsoft\Windows\Temporary Internet Files\Content.IE5\DS366WOM\300-cc-library010005669[1]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14738">
                <a:off x="2041703" y="3944151"/>
                <a:ext cx="621756" cy="743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998" name="Picture 14" descr="C:\Users\20078699\AppData\Local\Microsoft\Windows\Temporary Internet Files\Content.IE5\L2RA4XKJ\lgi01a201309182300[1]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457472">
                <a:off x="4173467" y="4351464"/>
                <a:ext cx="954430" cy="919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999" name="Picture 15" descr="C:\Users\20078699\AppData\Local\Microsoft\Windows\Temporary Internet Files\Content.IE5\T7M0IWMV\sgi01a201403160200[1]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9287" y="3457812"/>
                <a:ext cx="403212" cy="403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稲妻 16"/>
              <p:cNvSpPr/>
              <p:nvPr/>
            </p:nvSpPr>
            <p:spPr bwMode="auto">
              <a:xfrm rot="7402501">
                <a:off x="4981545" y="4676376"/>
                <a:ext cx="914400" cy="345631"/>
              </a:xfrm>
              <a:prstGeom prst="lightningBol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 anchorCtr="0">
                <a:noAutofit/>
              </a:bodyPr>
              <a:lstStyle/>
              <a:p>
                <a:pPr algn="ctr"/>
                <a:endParaRPr lang="ja-JP" altLang="en-US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稲妻 45"/>
              <p:cNvSpPr/>
              <p:nvPr/>
            </p:nvSpPr>
            <p:spPr bwMode="auto">
              <a:xfrm rot="7733306">
                <a:off x="2101136" y="3665871"/>
                <a:ext cx="914400" cy="361157"/>
              </a:xfrm>
              <a:prstGeom prst="lightningBol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 anchorCtr="0">
                <a:noAutofit/>
              </a:bodyPr>
              <a:lstStyle/>
              <a:p>
                <a:pPr algn="ctr"/>
                <a:endParaRPr lang="ja-JP" altLang="en-US" sz="18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9" name="テキスト ボックス 18"/>
            <p:cNvSpPr txBox="1"/>
            <p:nvPr/>
          </p:nvSpPr>
          <p:spPr>
            <a:xfrm>
              <a:off x="7772698" y="3606854"/>
              <a:ext cx="15113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>
                  <a:solidFill>
                    <a:srgbClr val="000000"/>
                  </a:solidFill>
                </a:rPr>
                <a:t>②路側カメラ</a:t>
              </a:r>
              <a:endParaRPr lang="ja-JP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5650175" y="3268300"/>
              <a:ext cx="14390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>
                  <a:solidFill>
                    <a:srgbClr val="000000"/>
                  </a:solidFill>
                </a:rPr>
                <a:t>①路側カメラ</a:t>
              </a:r>
              <a:endParaRPr lang="ja-JP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8057601" y="2321740"/>
              <a:ext cx="13901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>
                  <a:solidFill>
                    <a:srgbClr val="000000"/>
                  </a:solidFill>
                </a:rPr>
                <a:t>③車載カメラ</a:t>
              </a:r>
              <a:endParaRPr lang="ja-JP" altLang="en-US" sz="16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41995" name="Picture 11" descr="3台のKINECTの3D情報を用いて作成した高精度の3D地図データ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6" t="11215" b="3991"/>
          <a:stretch/>
        </p:blipFill>
        <p:spPr bwMode="auto">
          <a:xfrm>
            <a:off x="4963554" y="1358708"/>
            <a:ext cx="4129646" cy="315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矢印 20"/>
          <p:cNvSpPr/>
          <p:nvPr/>
        </p:nvSpPr>
        <p:spPr bwMode="auto">
          <a:xfrm>
            <a:off x="3229492" y="2692333"/>
            <a:ext cx="1601816" cy="967611"/>
          </a:xfrm>
          <a:prstGeom prst="rightArrow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dirty="0">
              <a:solidFill>
                <a:srgbClr val="000000"/>
              </a:solidFill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5010048" y="4596180"/>
            <a:ext cx="37805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ET2015</a:t>
            </a: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でデモ展示</a:t>
            </a:r>
            <a:endParaRPr lang="en-US" altLang="ja-JP" sz="1400" dirty="0" smtClean="0">
              <a:solidFill>
                <a:srgbClr val="000000"/>
              </a:solidFill>
              <a:latin typeface="HGPｺﾞｼｯｸE"/>
              <a:ea typeface="HGPｺﾞｼｯｸE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HGPｺﾞｼｯｸE"/>
                <a:ea typeface="HGPｺﾞｼｯｸE"/>
              </a:rPr>
              <a:t>http://</a:t>
            </a:r>
            <a:r>
              <a:rPr lang="en-US" altLang="ja-JP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monoist.atmarkit.co.jp/mn/articles</a:t>
            </a:r>
          </a:p>
          <a:p>
            <a:r>
              <a:rPr lang="en-US" altLang="ja-JP" sz="14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/1511/25/news039.html</a:t>
            </a:r>
            <a:endParaRPr lang="ja-JP" altLang="en-US" sz="1400" dirty="0">
              <a:solidFill>
                <a:srgbClr val="000000"/>
              </a:solidFill>
              <a:latin typeface="HGPｺﾞｼｯｸE"/>
              <a:ea typeface="HGPｺﾞｼｯｸE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081594" y="4965512"/>
            <a:ext cx="7037504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デバイス軸で何ができる？など説明が必要</a:t>
            </a:r>
            <a:endParaRPr lang="ja-JP" altLang="en-US" sz="2800" b="1" dirty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059200" y="5656935"/>
            <a:ext cx="7758855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①通信、②アクセラレーション、③センシング</a:t>
            </a:r>
            <a:endParaRPr lang="ja-JP" altLang="en-US" sz="2800" b="1" dirty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2460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A64E9-DEE1-40B5-88E8-A6C3DD001D0B}" type="slidenum">
              <a:rPr lang="en-US" altLang="ja-JP" smtClean="0">
                <a:solidFill>
                  <a:srgbClr val="000000"/>
                </a:solidFill>
              </a:rPr>
              <a:pPr/>
              <a:t>5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102" name="テキスト ボックス 101"/>
          <p:cNvSpPr txBox="1"/>
          <p:nvPr/>
        </p:nvSpPr>
        <p:spPr>
          <a:xfrm>
            <a:off x="548837" y="128004"/>
            <a:ext cx="451277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車載デバイス開発サポート</a:t>
            </a:r>
            <a:endParaRPr lang="ja-JP" altLang="en-US" sz="2800" b="1" dirty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695867"/>
              </p:ext>
            </p:extLst>
          </p:nvPr>
        </p:nvGraphicFramePr>
        <p:xfrm>
          <a:off x="340455" y="1014727"/>
          <a:ext cx="8416805" cy="440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1819"/>
                <a:gridCol w="6134986"/>
              </a:tblGrid>
              <a:tr h="28746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サポート項目</a:t>
                      </a:r>
                      <a:endParaRPr kumimoji="1" lang="ja-JP" altLang="en-US" sz="1500" b="1" dirty="0">
                        <a:latin typeface="Meiryo UI" pitchFamily="50" charset="-128"/>
                        <a:ea typeface="Meiryo UI" pitchFamily="50" charset="-128"/>
                        <a:cs typeface="Meiryo UI" pitchFamily="50" charset="-128"/>
                      </a:endParaRPr>
                    </a:p>
                  </a:txBody>
                  <a:tcPr marL="105537" marR="105537" marT="48260" marB="482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サポート内容</a:t>
                      </a:r>
                      <a:endParaRPr kumimoji="1" lang="ja-JP" altLang="en-US" sz="1500" b="1" dirty="0">
                        <a:latin typeface="Meiryo UI" pitchFamily="50" charset="-128"/>
                        <a:ea typeface="Meiryo UI" pitchFamily="50" charset="-128"/>
                        <a:cs typeface="Meiryo UI" pitchFamily="50" charset="-128"/>
                      </a:endParaRPr>
                    </a:p>
                  </a:txBody>
                  <a:tcPr marL="105537" marR="105537" marT="48260" marB="48260"/>
                </a:tc>
              </a:tr>
              <a:tr h="2160695">
                <a:tc>
                  <a:txBody>
                    <a:bodyPr/>
                    <a:lstStyle/>
                    <a:p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デバイス開発サポート</a:t>
                      </a:r>
                      <a:endParaRPr kumimoji="1" lang="ja-JP" altLang="en-US" sz="1500" b="1" dirty="0">
                        <a:latin typeface="Meiryo UI" pitchFamily="50" charset="-128"/>
                        <a:ea typeface="Meiryo UI" pitchFamily="50" charset="-128"/>
                        <a:cs typeface="Meiryo UI" pitchFamily="50" charset="-128"/>
                      </a:endParaRPr>
                    </a:p>
                  </a:txBody>
                  <a:tcPr marL="105537" marR="105537" marT="48260" marB="482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①受託</a:t>
                      </a:r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設計</a:t>
                      </a:r>
                      <a:endParaRPr kumimoji="1" lang="en-US" altLang="ja-JP" sz="1500" b="1" dirty="0" smtClean="0">
                        <a:latin typeface="Meiryo UI" pitchFamily="50" charset="-128"/>
                        <a:ea typeface="Meiryo UI" pitchFamily="50" charset="-128"/>
                        <a:cs typeface="Meiryo UI" pitchFamily="50" charset="-128"/>
                      </a:endParaRPr>
                    </a:p>
                    <a:p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　　</a:t>
                      </a:r>
                      <a:r>
                        <a:rPr kumimoji="1" lang="en-US" altLang="ja-JP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LSI</a:t>
                      </a:r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目標仕様の策定から物理レイアウト設計まで広範囲に対応</a:t>
                      </a:r>
                      <a:endParaRPr kumimoji="1" lang="en-US" altLang="ja-JP" sz="1500" b="1" dirty="0" smtClean="0">
                        <a:latin typeface="Meiryo UI" pitchFamily="50" charset="-128"/>
                        <a:ea typeface="Meiryo UI" pitchFamily="50" charset="-128"/>
                        <a:cs typeface="Meiryo UI" pitchFamily="50" charset="-128"/>
                      </a:endParaRPr>
                    </a:p>
                    <a:p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　　・プロセッサ、周辺</a:t>
                      </a:r>
                      <a:r>
                        <a:rPr kumimoji="1" lang="en-US" altLang="ja-JP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IP</a:t>
                      </a:r>
                      <a:r>
                        <a:rPr kumimoji="1" lang="ja-JP" altLang="en-US" sz="1500" b="1" dirty="0" err="1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、</a:t>
                      </a:r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高速</a:t>
                      </a:r>
                      <a:r>
                        <a:rPr kumimoji="1" lang="en-US" altLang="ja-JP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IO</a:t>
                      </a:r>
                      <a:r>
                        <a:rPr kumimoji="1" lang="ja-JP" altLang="en-US" sz="1500" b="1" dirty="0" err="1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、</a:t>
                      </a:r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通信、暗号などを含む大規模</a:t>
                      </a:r>
                      <a:r>
                        <a:rPr kumimoji="1" lang="en-US" altLang="ja-JP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SoC</a:t>
                      </a:r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設計</a:t>
                      </a:r>
                      <a:endParaRPr kumimoji="1" lang="en-US" altLang="ja-JP" sz="1500" b="1" dirty="0" smtClean="0">
                        <a:latin typeface="Meiryo UI" pitchFamily="50" charset="-128"/>
                        <a:ea typeface="Meiryo UI" pitchFamily="50" charset="-128"/>
                        <a:cs typeface="Meiryo UI" pitchFamily="50" charset="-128"/>
                      </a:endParaRPr>
                    </a:p>
                    <a:p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　　・カスタム・アナログ</a:t>
                      </a:r>
                      <a:r>
                        <a:rPr kumimoji="1" lang="en-US" altLang="ja-JP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IP</a:t>
                      </a:r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の回路設計、レイアウト設計、評価、解析</a:t>
                      </a:r>
                      <a:endParaRPr kumimoji="1" lang="en-US" altLang="ja-JP" sz="1500" b="1" dirty="0" smtClean="0">
                        <a:latin typeface="Meiryo UI" pitchFamily="50" charset="-128"/>
                        <a:ea typeface="Meiryo UI" pitchFamily="50" charset="-128"/>
                        <a:cs typeface="Meiryo UI" pitchFamily="50" charset="-128"/>
                      </a:endParaRPr>
                    </a:p>
                    <a:p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　　</a:t>
                      </a:r>
                      <a:r>
                        <a:rPr kumimoji="1" lang="en-US" altLang="ja-JP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CPU,FPGA,GPU</a:t>
                      </a:r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混在のシステムレベル評価、解析</a:t>
                      </a:r>
                      <a:endParaRPr kumimoji="1" lang="en-US" altLang="ja-JP" sz="1500" b="1" dirty="0" smtClean="0">
                        <a:latin typeface="Meiryo UI" pitchFamily="50" charset="-128"/>
                        <a:ea typeface="Meiryo UI" pitchFamily="50" charset="-128"/>
                        <a:cs typeface="Meiryo UI" pitchFamily="50" charset="-128"/>
                      </a:endParaRPr>
                    </a:p>
                    <a:p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②設計コンサル</a:t>
                      </a:r>
                      <a:endParaRPr kumimoji="1" lang="en-US" altLang="ja-JP" sz="1500" b="1" dirty="0" smtClean="0">
                        <a:latin typeface="Meiryo UI" pitchFamily="50" charset="-128"/>
                        <a:ea typeface="Meiryo UI" pitchFamily="50" charset="-128"/>
                        <a:cs typeface="Meiryo UI" pitchFamily="50" charset="-128"/>
                      </a:endParaRPr>
                    </a:p>
                    <a:p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　　</a:t>
                      </a:r>
                      <a:r>
                        <a:rPr kumimoji="1" lang="en-US" altLang="ja-JP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LSI</a:t>
                      </a:r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レベル機能安全</a:t>
                      </a:r>
                      <a:endParaRPr kumimoji="1" lang="en-US" altLang="ja-JP" sz="1500" b="1" dirty="0" smtClean="0">
                        <a:latin typeface="Meiryo UI" pitchFamily="50" charset="-128"/>
                        <a:ea typeface="Meiryo UI" pitchFamily="50" charset="-128"/>
                        <a:cs typeface="Meiryo UI" pitchFamily="50" charset="-128"/>
                      </a:endParaRPr>
                    </a:p>
                    <a:p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　　</a:t>
                      </a:r>
                      <a:r>
                        <a:rPr kumimoji="1" lang="en-US" altLang="ja-JP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FPGA</a:t>
                      </a:r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評価内容連携とプロセスに依存する要件へのガイド</a:t>
                      </a:r>
                      <a:endParaRPr kumimoji="1" lang="en-US" altLang="ja-JP" sz="1500" b="1" dirty="0" smtClean="0">
                        <a:latin typeface="Meiryo UI" pitchFamily="50" charset="-128"/>
                        <a:ea typeface="Meiryo UI" pitchFamily="50" charset="-128"/>
                        <a:cs typeface="Meiryo UI" pitchFamily="50" charset="-128"/>
                      </a:endParaRPr>
                    </a:p>
                    <a:p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　　・メモリの効率化設計</a:t>
                      </a:r>
                      <a:endParaRPr kumimoji="1" lang="en-US" altLang="ja-JP" sz="1500" b="1" dirty="0" smtClean="0">
                        <a:latin typeface="Meiryo UI" pitchFamily="50" charset="-128"/>
                        <a:ea typeface="Meiryo UI" pitchFamily="50" charset="-128"/>
                        <a:cs typeface="Meiryo UI" pitchFamily="50" charset="-128"/>
                      </a:endParaRPr>
                    </a:p>
                    <a:p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　　・最適な内部バス構造設計</a:t>
                      </a:r>
                      <a:endParaRPr kumimoji="1" lang="en-US" altLang="ja-JP" sz="1500" b="1" dirty="0" smtClean="0">
                        <a:latin typeface="Meiryo UI" pitchFamily="50" charset="-128"/>
                        <a:ea typeface="Meiryo UI" pitchFamily="50" charset="-128"/>
                        <a:cs typeface="Meiryo UI" pitchFamily="50" charset="-128"/>
                      </a:endParaRPr>
                    </a:p>
                    <a:p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　　・</a:t>
                      </a:r>
                      <a:r>
                        <a:rPr kumimoji="1" lang="en-US" altLang="ja-JP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CPU</a:t>
                      </a:r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コア内蔵設計</a:t>
                      </a:r>
                      <a:r>
                        <a:rPr kumimoji="1" lang="en-US" altLang="ja-JP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(ARM</a:t>
                      </a:r>
                      <a:r>
                        <a:rPr kumimoji="1" lang="ja-JP" altLang="en-US" sz="1500" b="1" dirty="0" err="1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、</a:t>
                      </a:r>
                      <a:r>
                        <a:rPr kumimoji="1" lang="en-US" altLang="ja-JP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REL</a:t>
                      </a:r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系</a:t>
                      </a:r>
                      <a:r>
                        <a:rPr kumimoji="1" lang="en-US" altLang="ja-JP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)</a:t>
                      </a:r>
                    </a:p>
                    <a:p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　　・低消費電力設計　</a:t>
                      </a:r>
                      <a:r>
                        <a:rPr kumimoji="1" lang="en-US" altLang="ja-JP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(</a:t>
                      </a:r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デバイスレベル</a:t>
                      </a:r>
                      <a:r>
                        <a:rPr kumimoji="1" lang="en-US" altLang="ja-JP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)</a:t>
                      </a:r>
                    </a:p>
                    <a:p>
                      <a:endParaRPr kumimoji="1" lang="en-US" altLang="ja-JP" sz="1500" b="1" dirty="0" smtClean="0">
                        <a:latin typeface="Meiryo UI" pitchFamily="50" charset="-128"/>
                        <a:ea typeface="Meiryo UI" pitchFamily="50" charset="-128"/>
                        <a:cs typeface="Meiryo UI" pitchFamily="50" charset="-128"/>
                      </a:endParaRPr>
                    </a:p>
                  </a:txBody>
                  <a:tcPr marL="105537" marR="105537" marT="48260" marB="48260"/>
                </a:tc>
              </a:tr>
              <a:tr h="1002788">
                <a:tc>
                  <a:txBody>
                    <a:bodyPr/>
                    <a:lstStyle/>
                    <a:p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ファンダリサポート</a:t>
                      </a:r>
                      <a:endParaRPr kumimoji="1" lang="ja-JP" altLang="en-US" sz="1500" b="1" dirty="0">
                        <a:latin typeface="Meiryo UI" pitchFamily="50" charset="-128"/>
                        <a:ea typeface="Meiryo UI" pitchFamily="50" charset="-128"/>
                        <a:cs typeface="Meiryo UI" pitchFamily="50" charset="-128"/>
                      </a:endParaRPr>
                    </a:p>
                  </a:txBody>
                  <a:tcPr marL="105537" marR="105537" marT="48260" marB="482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①開発</a:t>
                      </a:r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要件を満たすファンダリーの調査</a:t>
                      </a:r>
                      <a:endParaRPr kumimoji="1" lang="en-US" altLang="ja-JP" sz="1500" b="1" dirty="0" smtClean="0">
                        <a:latin typeface="Meiryo UI" pitchFamily="50" charset="-128"/>
                        <a:ea typeface="Meiryo UI" pitchFamily="50" charset="-128"/>
                        <a:cs typeface="Meiryo UI" pitchFamily="50" charset="-128"/>
                      </a:endParaRPr>
                    </a:p>
                    <a:p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②車載プロセス、</a:t>
                      </a:r>
                      <a:r>
                        <a:rPr kumimoji="1" lang="en-US" altLang="ja-JP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FLASH</a:t>
                      </a:r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混載、ノイズ対策サポート</a:t>
                      </a:r>
                      <a:endParaRPr kumimoji="1" lang="en-US" altLang="ja-JP" sz="1500" b="1" dirty="0" smtClean="0">
                        <a:latin typeface="Meiryo UI" pitchFamily="50" charset="-128"/>
                        <a:ea typeface="Meiryo UI" pitchFamily="50" charset="-128"/>
                        <a:cs typeface="Meiryo UI" pitchFamily="50" charset="-128"/>
                      </a:endParaRPr>
                    </a:p>
                    <a:p>
                      <a:endParaRPr kumimoji="1" lang="en-US" altLang="ja-JP" sz="1500" b="1" dirty="0" smtClean="0">
                        <a:latin typeface="Meiryo UI" pitchFamily="50" charset="-128"/>
                        <a:ea typeface="Meiryo UI" pitchFamily="50" charset="-128"/>
                        <a:cs typeface="Meiryo UI" pitchFamily="50" charset="-128"/>
                      </a:endParaRPr>
                    </a:p>
                    <a:p>
                      <a:r>
                        <a:rPr kumimoji="1" lang="ja-JP" altLang="en-US" sz="1500" b="1" dirty="0" smtClean="0">
                          <a:latin typeface="Meiryo UI" pitchFamily="50" charset="-128"/>
                          <a:ea typeface="Meiryo UI" pitchFamily="50" charset="-128"/>
                          <a:cs typeface="Meiryo UI" pitchFamily="50" charset="-128"/>
                        </a:rPr>
                        <a:t>　　　　　　　　　　　　　　　　　　　　　　　　　　　</a:t>
                      </a:r>
                      <a:endParaRPr kumimoji="1" lang="ja-JP" altLang="en-US" sz="1500" b="1" dirty="0">
                        <a:latin typeface="Meiryo UI" pitchFamily="50" charset="-128"/>
                        <a:ea typeface="Meiryo UI" pitchFamily="50" charset="-128"/>
                        <a:cs typeface="Meiryo UI" pitchFamily="50" charset="-128"/>
                      </a:endParaRPr>
                    </a:p>
                  </a:txBody>
                  <a:tcPr marL="105537" marR="105537" marT="48260" marB="48260"/>
                </a:tc>
              </a:tr>
            </a:tbl>
          </a:graphicData>
        </a:graphic>
      </p:graphicFrame>
      <p:sp>
        <p:nvSpPr>
          <p:cNvPr id="103" name="テキスト ボックス 102"/>
          <p:cNvSpPr txBox="1"/>
          <p:nvPr/>
        </p:nvSpPr>
        <p:spPr>
          <a:xfrm>
            <a:off x="548837" y="5730676"/>
            <a:ext cx="7787313" cy="95410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ボディ系・・・センサ　⇒次ページにつなげる</a:t>
            </a:r>
            <a:endParaRPr lang="en-US" altLang="ja-JP" sz="2800" b="1" dirty="0" smtClean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他ドメインは？</a:t>
            </a:r>
            <a:r>
              <a:rPr lang="ja-JP" altLang="en-US" sz="2800" b="1" dirty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　　</a:t>
            </a:r>
            <a:endParaRPr lang="ja-JP" altLang="en-US" sz="2800" b="1" dirty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026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正方形/長方形 291"/>
          <p:cNvSpPr/>
          <p:nvPr/>
        </p:nvSpPr>
        <p:spPr>
          <a:xfrm>
            <a:off x="238400" y="109581"/>
            <a:ext cx="3181472" cy="6631787"/>
          </a:xfrm>
          <a:prstGeom prst="rect">
            <a:avLst/>
          </a:prstGeom>
          <a:solidFill>
            <a:schemeClr val="accent6">
              <a:lumMod val="40000"/>
              <a:lumOff val="60000"/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0" name="正方形/長方形 289"/>
          <p:cNvSpPr/>
          <p:nvPr/>
        </p:nvSpPr>
        <p:spPr>
          <a:xfrm>
            <a:off x="3570394" y="116632"/>
            <a:ext cx="5387413" cy="6624736"/>
          </a:xfrm>
          <a:prstGeom prst="rect">
            <a:avLst/>
          </a:prstGeom>
          <a:solidFill>
            <a:schemeClr val="accent6">
              <a:lumMod val="40000"/>
              <a:lumOff val="60000"/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4"/>
          <p:cNvGrpSpPr/>
          <p:nvPr/>
        </p:nvGrpSpPr>
        <p:grpSpPr>
          <a:xfrm>
            <a:off x="393500" y="600226"/>
            <a:ext cx="3109584" cy="5490303"/>
            <a:chOff x="2134127" y="462557"/>
            <a:chExt cx="3109584" cy="5490303"/>
          </a:xfrm>
        </p:grpSpPr>
        <p:sp>
          <p:nvSpPr>
            <p:cNvPr id="45" name="テキスト ボックス 44"/>
            <p:cNvSpPr txBox="1"/>
            <p:nvPr/>
          </p:nvSpPr>
          <p:spPr>
            <a:xfrm>
              <a:off x="2157869" y="3912619"/>
              <a:ext cx="1491197" cy="986495"/>
            </a:xfrm>
            <a:prstGeom prst="rect">
              <a:avLst/>
            </a:prstGeom>
            <a:gradFill>
              <a:gsLst>
                <a:gs pos="72000">
                  <a:schemeClr val="accent3">
                    <a:lumMod val="60000"/>
                    <a:lumOff val="40000"/>
                  </a:schemeClr>
                </a:gs>
                <a:gs pos="99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endParaRPr lang="ja-JP" altLang="en-US" sz="1600" dirty="0"/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2141371" y="2112498"/>
              <a:ext cx="2346338" cy="1564352"/>
            </a:xfrm>
            <a:prstGeom prst="rect">
              <a:avLst/>
            </a:prstGeom>
            <a:gradFill>
              <a:gsLst>
                <a:gs pos="72000">
                  <a:schemeClr val="accent3">
                    <a:lumMod val="60000"/>
                    <a:lumOff val="40000"/>
                  </a:schemeClr>
                </a:gs>
                <a:gs pos="99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endParaRPr lang="ja-JP" altLang="en-US" sz="1600" dirty="0"/>
            </a:p>
          </p:txBody>
        </p:sp>
        <p:sp>
          <p:nvSpPr>
            <p:cNvPr id="19" name="角丸四角形 18"/>
            <p:cNvSpPr/>
            <p:nvPr/>
          </p:nvSpPr>
          <p:spPr>
            <a:xfrm>
              <a:off x="2175979" y="5224911"/>
              <a:ext cx="2023791" cy="470469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1" name="テキスト ボックス 140"/>
            <p:cNvSpPr txBox="1"/>
            <p:nvPr/>
          </p:nvSpPr>
          <p:spPr>
            <a:xfrm>
              <a:off x="2134128" y="462557"/>
              <a:ext cx="2653896" cy="338554"/>
            </a:xfrm>
            <a:prstGeom prst="rect">
              <a:avLst/>
            </a:prstGeom>
            <a:gradFill>
              <a:gsLst>
                <a:gs pos="72000">
                  <a:schemeClr val="bg1"/>
                </a:gs>
                <a:gs pos="99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/>
                <a:t>センサ情報</a:t>
              </a:r>
              <a:endParaRPr kumimoji="1" lang="ja-JP" altLang="en-US" sz="1600" dirty="0"/>
            </a:p>
          </p:txBody>
        </p:sp>
        <p:sp>
          <p:nvSpPr>
            <p:cNvPr id="155" name="テキスト ボックス 154"/>
            <p:cNvSpPr txBox="1"/>
            <p:nvPr/>
          </p:nvSpPr>
          <p:spPr>
            <a:xfrm>
              <a:off x="2341974" y="2636912"/>
              <a:ext cx="1297995" cy="215444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ja-JP" altLang="en-US" sz="800" dirty="0"/>
                <a:t>モータロック</a:t>
              </a:r>
              <a:r>
                <a:rPr kumimoji="1" lang="ja-JP" altLang="en-US" sz="800" dirty="0" smtClean="0"/>
                <a:t>検出</a:t>
              </a:r>
              <a:endParaRPr kumimoji="1" lang="ja-JP" altLang="en-US" sz="800" dirty="0"/>
            </a:p>
          </p:txBody>
        </p:sp>
        <p:sp>
          <p:nvSpPr>
            <p:cNvPr id="156" name="テキスト ボックス 155"/>
            <p:cNvSpPr txBox="1"/>
            <p:nvPr/>
          </p:nvSpPr>
          <p:spPr>
            <a:xfrm>
              <a:off x="2341974" y="2879659"/>
              <a:ext cx="1297995" cy="215444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ja-JP" altLang="en-US" sz="800" dirty="0"/>
                <a:t>モータ駆動方向</a:t>
              </a:r>
              <a:r>
                <a:rPr lang="ja-JP" altLang="en-US" sz="800" dirty="0" smtClean="0"/>
                <a:t>検出</a:t>
              </a:r>
              <a:endParaRPr kumimoji="1" lang="ja-JP" altLang="en-US" sz="800" dirty="0"/>
            </a:p>
          </p:txBody>
        </p:sp>
        <p:sp>
          <p:nvSpPr>
            <p:cNvPr id="157" name="テキスト ボックス 156"/>
            <p:cNvSpPr txBox="1"/>
            <p:nvPr/>
          </p:nvSpPr>
          <p:spPr>
            <a:xfrm>
              <a:off x="2341974" y="2420888"/>
              <a:ext cx="1297995" cy="215444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ja-JP" altLang="en-US" sz="800" dirty="0"/>
                <a:t>モータスピード</a:t>
              </a:r>
              <a:r>
                <a:rPr kumimoji="1" lang="ja-JP" altLang="en-US" sz="800" dirty="0" smtClean="0"/>
                <a:t>検出制御</a:t>
              </a:r>
              <a:endParaRPr kumimoji="1" lang="ja-JP" altLang="en-US" sz="800" dirty="0"/>
            </a:p>
          </p:txBody>
        </p:sp>
        <p:sp>
          <p:nvSpPr>
            <p:cNvPr id="158" name="テキスト ボックス 157"/>
            <p:cNvSpPr txBox="1"/>
            <p:nvPr/>
          </p:nvSpPr>
          <p:spPr>
            <a:xfrm>
              <a:off x="2319969" y="4557127"/>
              <a:ext cx="1137262" cy="246221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ja-JP" altLang="en-US" sz="1000" dirty="0"/>
                <a:t>高速プリドライバ</a:t>
              </a:r>
            </a:p>
          </p:txBody>
        </p:sp>
        <p:sp>
          <p:nvSpPr>
            <p:cNvPr id="159" name="テキスト ボックス 158"/>
            <p:cNvSpPr txBox="1"/>
            <p:nvPr/>
          </p:nvSpPr>
          <p:spPr>
            <a:xfrm>
              <a:off x="2341974" y="3345378"/>
              <a:ext cx="1297995" cy="215444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ja-JP" altLang="en-US" sz="800" dirty="0" smtClean="0"/>
                <a:t>温度リミッタ</a:t>
              </a:r>
              <a:endParaRPr lang="ja-JP" altLang="en-US" sz="800" dirty="0"/>
            </a:p>
          </p:txBody>
        </p:sp>
        <p:sp>
          <p:nvSpPr>
            <p:cNvPr id="160" name="テキスト ボックス 159"/>
            <p:cNvSpPr txBox="1"/>
            <p:nvPr/>
          </p:nvSpPr>
          <p:spPr>
            <a:xfrm>
              <a:off x="2341974" y="3099157"/>
              <a:ext cx="1297995" cy="215444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ja-JP" altLang="en-US" sz="800" dirty="0" smtClean="0"/>
                <a:t>トルク制御</a:t>
              </a:r>
              <a:endParaRPr lang="ja-JP" altLang="en-US" sz="800" dirty="0"/>
            </a:p>
          </p:txBody>
        </p:sp>
        <p:sp>
          <p:nvSpPr>
            <p:cNvPr id="161" name="テキスト ボックス 160"/>
            <p:cNvSpPr txBox="1"/>
            <p:nvPr/>
          </p:nvSpPr>
          <p:spPr>
            <a:xfrm>
              <a:off x="2549639" y="4303786"/>
              <a:ext cx="900857" cy="215444"/>
            </a:xfrm>
            <a:prstGeom prst="rect">
              <a:avLst/>
            </a:prstGeom>
            <a:gradFill>
              <a:gsLst>
                <a:gs pos="0">
                  <a:srgbClr val="FFFF00"/>
                </a:gs>
                <a:gs pos="13000">
                  <a:srgbClr val="FFFF00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ja-JP" altLang="en-US" sz="800" b="1" dirty="0" smtClean="0">
                  <a:solidFill>
                    <a:srgbClr val="0000FF"/>
                  </a:solidFill>
                </a:rPr>
                <a:t>チャージポンプ</a:t>
              </a:r>
              <a:endParaRPr lang="ja-JP" altLang="en-US" sz="800" b="1" dirty="0">
                <a:solidFill>
                  <a:srgbClr val="0000FF"/>
                </a:solidFill>
              </a:endParaRPr>
            </a:p>
          </p:txBody>
        </p:sp>
        <p:sp>
          <p:nvSpPr>
            <p:cNvPr id="163" name="テキスト ボックス 162"/>
            <p:cNvSpPr txBox="1"/>
            <p:nvPr/>
          </p:nvSpPr>
          <p:spPr>
            <a:xfrm>
              <a:off x="2134127" y="1182637"/>
              <a:ext cx="1350499" cy="276999"/>
            </a:xfrm>
            <a:prstGeom prst="rect">
              <a:avLst/>
            </a:prstGeom>
            <a:gradFill>
              <a:gsLst>
                <a:gs pos="72000">
                  <a:schemeClr val="accent3">
                    <a:lumMod val="60000"/>
                    <a:lumOff val="40000"/>
                  </a:schemeClr>
                </a:gs>
                <a:gs pos="99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 i="1" dirty="0" smtClean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マイコン</a:t>
              </a:r>
              <a:r>
                <a:rPr lang="en-US" altLang="ja-JP" sz="1200" i="1" dirty="0" smtClean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IC</a:t>
              </a:r>
              <a:endParaRPr lang="ja-JP" altLang="en-US" sz="1200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grpSp>
          <p:nvGrpSpPr>
            <p:cNvPr id="5" name="グループ化 17"/>
            <p:cNvGrpSpPr/>
            <p:nvPr/>
          </p:nvGrpSpPr>
          <p:grpSpPr>
            <a:xfrm>
              <a:off x="2960917" y="5460145"/>
              <a:ext cx="504056" cy="492715"/>
              <a:chOff x="2195736" y="3929167"/>
              <a:chExt cx="504056" cy="468456"/>
            </a:xfrm>
          </p:grpSpPr>
          <p:sp>
            <p:nvSpPr>
              <p:cNvPr id="16" name="円/楕円 15"/>
              <p:cNvSpPr/>
              <p:nvPr/>
            </p:nvSpPr>
            <p:spPr>
              <a:xfrm>
                <a:off x="2195736" y="3929167"/>
                <a:ext cx="504056" cy="468456"/>
              </a:xfrm>
              <a:prstGeom prst="ellipse">
                <a:avLst/>
              </a:prstGeom>
              <a:gradFill>
                <a:gsLst>
                  <a:gs pos="8000">
                    <a:schemeClr val="accent3">
                      <a:lumMod val="60000"/>
                      <a:lumOff val="40000"/>
                    </a:schemeClr>
                  </a:gs>
                  <a:gs pos="99000">
                    <a:schemeClr val="accent1">
                      <a:tint val="44500"/>
                      <a:satMod val="160000"/>
                    </a:schemeClr>
                  </a:gs>
                  <a:gs pos="53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cmpd="db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テキスト ボックス 16"/>
              <p:cNvSpPr txBox="1"/>
              <p:nvPr/>
            </p:nvSpPr>
            <p:spPr>
              <a:xfrm>
                <a:off x="2258885" y="3985319"/>
                <a:ext cx="377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dirty="0" smtClean="0"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M</a:t>
                </a:r>
                <a:endParaRPr kumimoji="1" lang="ja-JP" altLang="en-US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endParaRPr>
              </a:p>
            </p:txBody>
          </p:sp>
        </p:grpSp>
        <p:cxnSp>
          <p:nvCxnSpPr>
            <p:cNvPr id="166" name="直線コネクタ 165"/>
            <p:cNvCxnSpPr/>
            <p:nvPr/>
          </p:nvCxnSpPr>
          <p:spPr>
            <a:xfrm flipV="1">
              <a:off x="2898774" y="801112"/>
              <a:ext cx="0" cy="381525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コネクタ 166"/>
            <p:cNvCxnSpPr/>
            <p:nvPr/>
          </p:nvCxnSpPr>
          <p:spPr>
            <a:xfrm>
              <a:off x="3201672" y="775850"/>
              <a:ext cx="0" cy="406787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テキスト ボックス 173"/>
            <p:cNvSpPr txBox="1"/>
            <p:nvPr/>
          </p:nvSpPr>
          <p:spPr>
            <a:xfrm>
              <a:off x="2565857" y="2111072"/>
              <a:ext cx="1584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i="1" dirty="0" smtClean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ドライバ制御　</a:t>
              </a:r>
              <a:r>
                <a:rPr kumimoji="1" lang="en-US" altLang="ja-JP" sz="1200" b="1" i="1" dirty="0" smtClean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IC</a:t>
              </a:r>
              <a:endParaRPr kumimoji="1" lang="ja-JP" altLang="en-US" sz="1200" b="1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3639969" y="2509618"/>
              <a:ext cx="708754" cy="215444"/>
            </a:xfrm>
            <a:prstGeom prst="rect">
              <a:avLst/>
            </a:prstGeom>
            <a:gradFill>
              <a:gsLst>
                <a:gs pos="0">
                  <a:srgbClr val="FFFF00"/>
                </a:gs>
                <a:gs pos="13000">
                  <a:srgbClr val="FFFF00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ja-JP" altLang="en-US" sz="800" b="1" dirty="0">
                  <a:solidFill>
                    <a:srgbClr val="0000FF"/>
                  </a:solidFill>
                </a:rPr>
                <a:t>電流モニタ</a:t>
              </a: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3639969" y="2759442"/>
              <a:ext cx="708754" cy="215444"/>
            </a:xfrm>
            <a:prstGeom prst="rect">
              <a:avLst/>
            </a:prstGeom>
            <a:gradFill>
              <a:gsLst>
                <a:gs pos="0">
                  <a:srgbClr val="FFFF00"/>
                </a:gs>
                <a:gs pos="13000">
                  <a:srgbClr val="FFFF00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ja-JP" altLang="en-US" sz="800" b="1" dirty="0">
                  <a:solidFill>
                    <a:srgbClr val="0000FF"/>
                  </a:solidFill>
                </a:rPr>
                <a:t>過電流検出</a:t>
              </a:r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3639969" y="3009266"/>
              <a:ext cx="708754" cy="215444"/>
            </a:xfrm>
            <a:prstGeom prst="rect">
              <a:avLst/>
            </a:prstGeom>
            <a:gradFill>
              <a:gsLst>
                <a:gs pos="0">
                  <a:srgbClr val="FFFF00"/>
                </a:gs>
                <a:gs pos="13000">
                  <a:srgbClr val="FFFF00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ja-JP" altLang="en-US" sz="800" b="1" dirty="0">
                  <a:solidFill>
                    <a:srgbClr val="0000FF"/>
                  </a:solidFill>
                </a:rPr>
                <a:t>過電圧検出</a:t>
              </a: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3639969" y="3259089"/>
              <a:ext cx="708754" cy="215444"/>
            </a:xfrm>
            <a:prstGeom prst="rect">
              <a:avLst/>
            </a:prstGeom>
            <a:gradFill>
              <a:gsLst>
                <a:gs pos="0">
                  <a:srgbClr val="FFFF00"/>
                </a:gs>
                <a:gs pos="13000">
                  <a:srgbClr val="FFFF00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ja-JP" altLang="en-US" sz="800" b="1" dirty="0">
                  <a:solidFill>
                    <a:srgbClr val="0000FF"/>
                  </a:solidFill>
                </a:rPr>
                <a:t>過熱検出</a:t>
              </a: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2712228" y="1657703"/>
              <a:ext cx="1768468" cy="369332"/>
            </a:xfrm>
            <a:prstGeom prst="rect">
              <a:avLst/>
            </a:prstGeom>
            <a:gradFill>
              <a:gsLst>
                <a:gs pos="72000">
                  <a:schemeClr val="accent3">
                    <a:lumMod val="60000"/>
                    <a:lumOff val="40000"/>
                  </a:schemeClr>
                </a:gs>
                <a:gs pos="99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ja-JP" altLang="en-US" sz="1000" b="1" i="1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低電圧・高電圧検出</a:t>
              </a:r>
              <a:r>
                <a:rPr lang="ja-JP" altLang="en-US" sz="1000" b="1" i="1" dirty="0" smtClean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回路　</a:t>
              </a:r>
              <a:r>
                <a:rPr lang="en-US" altLang="ja-JP" sz="1000" b="1" i="1" dirty="0" smtClean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IC</a:t>
              </a:r>
              <a:endParaRPr lang="en-US" altLang="ja-JP" sz="1000" b="1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  <a:p>
              <a:r>
                <a:rPr lang="ja-JP" altLang="en-US" sz="800" b="1" dirty="0">
                  <a:solidFill>
                    <a:srgbClr val="0000FF"/>
                  </a:solidFill>
                </a:rPr>
                <a:t>（初期診断用：外付）</a:t>
              </a: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3757429" y="3912619"/>
              <a:ext cx="732363" cy="246221"/>
            </a:xfrm>
            <a:prstGeom prst="rect">
              <a:avLst/>
            </a:prstGeom>
            <a:gradFill>
              <a:gsLst>
                <a:gs pos="72000">
                  <a:schemeClr val="accent3">
                    <a:lumMod val="60000"/>
                    <a:lumOff val="40000"/>
                  </a:schemeClr>
                </a:gs>
                <a:gs pos="99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en-US" altLang="ja-JP" sz="1000" i="1" dirty="0" smtClean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DCDC</a:t>
              </a:r>
              <a:r>
                <a:rPr lang="ja-JP" altLang="en-US" sz="1000" i="1" dirty="0" smtClean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　</a:t>
              </a:r>
              <a:r>
                <a:rPr lang="en-US" altLang="ja-JP" sz="1000" i="1" dirty="0" smtClean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IC</a:t>
              </a:r>
              <a:endParaRPr lang="ja-JP" altLang="en-US" sz="1000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2301586" y="5118770"/>
              <a:ext cx="1692759" cy="246221"/>
            </a:xfrm>
            <a:prstGeom prst="rect">
              <a:avLst/>
            </a:prstGeom>
            <a:gradFill>
              <a:gsLst>
                <a:gs pos="72000">
                  <a:schemeClr val="accent3">
                    <a:lumMod val="60000"/>
                    <a:lumOff val="40000"/>
                  </a:schemeClr>
                </a:gs>
                <a:gs pos="99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000" b="1" i="1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H</a:t>
              </a:r>
              <a:r>
                <a:rPr lang="ja-JP" altLang="en-US" sz="1000" b="1" i="1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　</a:t>
              </a:r>
              <a:r>
                <a:rPr lang="ja-JP" altLang="en-US" sz="1000" b="1" i="1" dirty="0" smtClean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ブリッジドライバ 　</a:t>
              </a:r>
              <a:r>
                <a:rPr lang="en-US" altLang="ja-JP" sz="1000" b="1" i="1" dirty="0" smtClean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IC</a:t>
              </a:r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2259236" y="3981991"/>
              <a:ext cx="1584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i="1" dirty="0" smtClean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プリドライバ　</a:t>
              </a:r>
              <a:r>
                <a:rPr kumimoji="1" lang="en-US" altLang="ja-JP" sz="1200" b="1" i="1" dirty="0" smtClean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IC</a:t>
              </a:r>
              <a:endParaRPr kumimoji="1" lang="ja-JP" altLang="en-US" sz="1200" b="1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3" name="下矢印 2"/>
            <p:cNvSpPr/>
            <p:nvPr/>
          </p:nvSpPr>
          <p:spPr>
            <a:xfrm>
              <a:off x="2822089" y="3693922"/>
              <a:ext cx="216024" cy="15126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下矢印 46"/>
            <p:cNvSpPr/>
            <p:nvPr/>
          </p:nvSpPr>
          <p:spPr>
            <a:xfrm>
              <a:off x="2808634" y="4925027"/>
              <a:ext cx="216024" cy="15126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8" name="直線コネクタ 47"/>
            <p:cNvCxnSpPr/>
            <p:nvPr/>
          </p:nvCxnSpPr>
          <p:spPr>
            <a:xfrm flipV="1">
              <a:off x="4788024" y="1102114"/>
              <a:ext cx="0" cy="3479014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V="1">
              <a:off x="4473166" y="4035730"/>
              <a:ext cx="314858" cy="1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 flipV="1">
              <a:off x="3611517" y="4580794"/>
              <a:ext cx="1176507" cy="334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/>
            <p:cNvCxnSpPr/>
            <p:nvPr/>
          </p:nvCxnSpPr>
          <p:spPr>
            <a:xfrm flipV="1">
              <a:off x="4473166" y="2388070"/>
              <a:ext cx="314858" cy="1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 flipV="1">
              <a:off x="4480695" y="1831740"/>
              <a:ext cx="314858" cy="1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/>
            <p:cNvCxnSpPr/>
            <p:nvPr/>
          </p:nvCxnSpPr>
          <p:spPr>
            <a:xfrm flipV="1">
              <a:off x="3482540" y="1321136"/>
              <a:ext cx="1305484" cy="1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/>
            <p:cNvSpPr txBox="1"/>
            <p:nvPr/>
          </p:nvSpPr>
          <p:spPr>
            <a:xfrm>
              <a:off x="4379615" y="868763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 i="1" dirty="0" smtClean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Power on</a:t>
              </a:r>
              <a:endParaRPr kumimoji="1" lang="ja-JP" altLang="en-US" sz="1000" i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cxnSp>
          <p:nvCxnSpPr>
            <p:cNvPr id="57" name="直線コネクタ 56"/>
            <p:cNvCxnSpPr/>
            <p:nvPr/>
          </p:nvCxnSpPr>
          <p:spPr>
            <a:xfrm flipV="1">
              <a:off x="2301587" y="1460845"/>
              <a:ext cx="0" cy="650227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/>
            <p:cNvCxnSpPr/>
            <p:nvPr/>
          </p:nvCxnSpPr>
          <p:spPr>
            <a:xfrm>
              <a:off x="2530420" y="1435582"/>
              <a:ext cx="0" cy="675490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/>
            <p:nvPr/>
          </p:nvCxnSpPr>
          <p:spPr>
            <a:xfrm>
              <a:off x="3201672" y="1435582"/>
              <a:ext cx="0" cy="203393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グループ化 179"/>
          <p:cNvGrpSpPr/>
          <p:nvPr/>
        </p:nvGrpSpPr>
        <p:grpSpPr>
          <a:xfrm>
            <a:off x="3778670" y="358240"/>
            <a:ext cx="5172632" cy="5992777"/>
            <a:chOff x="3778670" y="358240"/>
            <a:chExt cx="5172632" cy="5992777"/>
          </a:xfrm>
        </p:grpSpPr>
        <p:sp>
          <p:nvSpPr>
            <p:cNvPr id="181" name="テキスト ボックス 180"/>
            <p:cNvSpPr txBox="1"/>
            <p:nvPr/>
          </p:nvSpPr>
          <p:spPr>
            <a:xfrm>
              <a:off x="4119943" y="6092723"/>
              <a:ext cx="17015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000" u="sng" dirty="0" smtClean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⑦衝突検知センサ</a:t>
              </a:r>
              <a:endParaRPr kumimoji="1" lang="ja-JP" altLang="en-US" sz="1000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82" name="テキスト ボックス 181"/>
            <p:cNvSpPr txBox="1"/>
            <p:nvPr/>
          </p:nvSpPr>
          <p:spPr>
            <a:xfrm>
              <a:off x="4119943" y="4942710"/>
              <a:ext cx="17015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000" u="sng" dirty="0" smtClean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①</a:t>
              </a:r>
              <a:r>
                <a:rPr kumimoji="1" lang="ja-JP" altLang="en-US" sz="1000" u="sng" dirty="0" smtClean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前方障害物センサ</a:t>
              </a:r>
              <a:endParaRPr kumimoji="1" lang="ja-JP" altLang="en-US" sz="1000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83" name="テキスト ボックス 182"/>
            <p:cNvSpPr txBox="1"/>
            <p:nvPr/>
          </p:nvSpPr>
          <p:spPr>
            <a:xfrm>
              <a:off x="6059477" y="4982325"/>
              <a:ext cx="1701552" cy="24622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ja-JP" altLang="en-US" sz="1000" u="sng" dirty="0" smtClean="0">
                  <a:solidFill>
                    <a:srgbClr val="C000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⑧操舵角</a:t>
              </a:r>
              <a:r>
                <a:rPr kumimoji="1" lang="ja-JP" altLang="en-US" sz="1000" u="sng" dirty="0" smtClean="0">
                  <a:solidFill>
                    <a:srgbClr val="C000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センサ</a:t>
              </a:r>
              <a:endParaRPr kumimoji="1" lang="ja-JP" altLang="en-US" sz="1000" u="sng" dirty="0">
                <a:solidFill>
                  <a:srgbClr val="C0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84" name="テキスト ボックス 183"/>
            <p:cNvSpPr txBox="1"/>
            <p:nvPr/>
          </p:nvSpPr>
          <p:spPr>
            <a:xfrm>
              <a:off x="7249749" y="5351931"/>
              <a:ext cx="920407" cy="24622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kumimoji="1" lang="ja-JP" altLang="en-US" sz="1000" u="sng" dirty="0" smtClean="0">
                  <a:solidFill>
                    <a:srgbClr val="C000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⑰磁気センサ</a:t>
              </a:r>
              <a:endParaRPr kumimoji="1" lang="ja-JP" altLang="en-US" sz="1000" u="sng" dirty="0">
                <a:solidFill>
                  <a:srgbClr val="C0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85" name="テキスト ボックス 184"/>
            <p:cNvSpPr txBox="1"/>
            <p:nvPr/>
          </p:nvSpPr>
          <p:spPr>
            <a:xfrm>
              <a:off x="6059477" y="5165071"/>
              <a:ext cx="1701552" cy="24622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lang="ja-JP" altLang="en-US" sz="1000" u="sng" dirty="0" smtClean="0">
                  <a:solidFill>
                    <a:srgbClr val="C000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⑨火炎検知</a:t>
              </a:r>
              <a:r>
                <a:rPr kumimoji="1" lang="ja-JP" altLang="en-US" sz="1000" u="sng" dirty="0" smtClean="0">
                  <a:solidFill>
                    <a:srgbClr val="C000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センサ</a:t>
              </a:r>
              <a:endParaRPr kumimoji="1" lang="ja-JP" altLang="en-US" sz="1000" u="sng" dirty="0">
                <a:solidFill>
                  <a:srgbClr val="C0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86" name="テキスト ボックス 185"/>
            <p:cNvSpPr txBox="1"/>
            <p:nvPr/>
          </p:nvSpPr>
          <p:spPr>
            <a:xfrm>
              <a:off x="4119943" y="5709386"/>
              <a:ext cx="11963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000" u="sng" dirty="0" smtClean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⑤車間距離センサ</a:t>
              </a:r>
              <a:endParaRPr kumimoji="1" lang="ja-JP" altLang="en-US" sz="1000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87" name="テキスト ボックス 186"/>
            <p:cNvSpPr txBox="1"/>
            <p:nvPr/>
          </p:nvSpPr>
          <p:spPr>
            <a:xfrm>
              <a:off x="4119943" y="5901055"/>
              <a:ext cx="9494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000" u="sng" dirty="0" smtClean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⑥路面センサ</a:t>
              </a:r>
              <a:endParaRPr kumimoji="1" lang="ja-JP" altLang="en-US" sz="1000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88" name="テキスト ボックス 187"/>
            <p:cNvSpPr txBox="1"/>
            <p:nvPr/>
          </p:nvSpPr>
          <p:spPr>
            <a:xfrm>
              <a:off x="7249750" y="5718678"/>
              <a:ext cx="1701552" cy="2308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ja-JP" altLang="en-US" sz="900" u="sng" dirty="0" smtClean="0">
                  <a:solidFill>
                    <a:srgbClr val="C000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⑲シートベルトプリテンション</a:t>
              </a:r>
              <a:endParaRPr kumimoji="1" lang="ja-JP" altLang="en-US" sz="900" u="sng" dirty="0">
                <a:solidFill>
                  <a:srgbClr val="C0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89" name="テキスト ボックス 188"/>
            <p:cNvSpPr txBox="1"/>
            <p:nvPr/>
          </p:nvSpPr>
          <p:spPr>
            <a:xfrm>
              <a:off x="6059477" y="5713309"/>
              <a:ext cx="949424" cy="24622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kumimoji="1" lang="ja-JP" altLang="en-US" sz="1000" u="sng" dirty="0" smtClean="0">
                  <a:solidFill>
                    <a:srgbClr val="C000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⑫雨滴センサ</a:t>
              </a:r>
              <a:endParaRPr kumimoji="1" lang="ja-JP" altLang="en-US" sz="1000" u="sng" dirty="0">
                <a:solidFill>
                  <a:srgbClr val="C0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90" name="テキスト ボックス 189"/>
            <p:cNvSpPr txBox="1"/>
            <p:nvPr/>
          </p:nvSpPr>
          <p:spPr>
            <a:xfrm>
              <a:off x="4119943" y="5134379"/>
              <a:ext cx="1847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000" u="sng" dirty="0" smtClean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②側面障害物センサ</a:t>
              </a:r>
              <a:endParaRPr kumimoji="1" lang="ja-JP" altLang="en-US" sz="1000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91" name="テキスト ボックス 190"/>
            <p:cNvSpPr txBox="1"/>
            <p:nvPr/>
          </p:nvSpPr>
          <p:spPr>
            <a:xfrm>
              <a:off x="4119943" y="5517717"/>
              <a:ext cx="15796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000" u="sng" dirty="0" smtClean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④車間位置センサ</a:t>
              </a:r>
              <a:endParaRPr kumimoji="1" lang="ja-JP" altLang="en-US" sz="1000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92" name="テキスト ボックス 191"/>
            <p:cNvSpPr txBox="1"/>
            <p:nvPr/>
          </p:nvSpPr>
          <p:spPr>
            <a:xfrm>
              <a:off x="6059477" y="5347817"/>
              <a:ext cx="1331494" cy="24622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kumimoji="1" lang="ja-JP" altLang="en-US" sz="1000" u="sng" dirty="0" smtClean="0">
                  <a:solidFill>
                    <a:srgbClr val="C000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⑩空気圧センサ</a:t>
              </a:r>
              <a:endParaRPr kumimoji="1" lang="ja-JP" altLang="en-US" sz="1000" u="sng" dirty="0">
                <a:solidFill>
                  <a:srgbClr val="C0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93" name="テキスト ボックス 192"/>
            <p:cNvSpPr txBox="1"/>
            <p:nvPr/>
          </p:nvSpPr>
          <p:spPr>
            <a:xfrm>
              <a:off x="4119943" y="5326048"/>
              <a:ext cx="19283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000" u="sng" dirty="0" smtClean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③後方障害物センサ</a:t>
              </a:r>
              <a:endParaRPr kumimoji="1" lang="ja-JP" altLang="en-US" sz="1000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94" name="テキスト ボックス 193"/>
            <p:cNvSpPr txBox="1"/>
            <p:nvPr/>
          </p:nvSpPr>
          <p:spPr>
            <a:xfrm>
              <a:off x="6048297" y="6104796"/>
              <a:ext cx="949424" cy="246221"/>
            </a:xfrm>
            <a:prstGeom prst="rect">
              <a:avLst/>
            </a:prstGeom>
            <a:noFill/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kumimoji="1" lang="ja-JP" altLang="en-US" sz="1000" u="sng" dirty="0" smtClean="0">
                  <a:solidFill>
                    <a:srgbClr val="C000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⑭車速センサ</a:t>
              </a:r>
              <a:endParaRPr kumimoji="1" lang="ja-JP" altLang="en-US" sz="1000" u="sng" dirty="0">
                <a:solidFill>
                  <a:srgbClr val="C0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95" name="テキスト ボックス 194"/>
            <p:cNvSpPr txBox="1"/>
            <p:nvPr/>
          </p:nvSpPr>
          <p:spPr>
            <a:xfrm>
              <a:off x="7249749" y="4985185"/>
              <a:ext cx="1441318" cy="24622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ja-JP" altLang="en-US" sz="1000" u="sng" dirty="0">
                  <a:solidFill>
                    <a:srgbClr val="C000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⑮</a:t>
              </a:r>
              <a:r>
                <a:rPr kumimoji="1" lang="ja-JP" altLang="en-US" sz="1000" u="sng" dirty="0" smtClean="0">
                  <a:solidFill>
                    <a:srgbClr val="C000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加速度センサ</a:t>
              </a:r>
              <a:endParaRPr kumimoji="1" lang="ja-JP" altLang="en-US" sz="1000" u="sng" dirty="0">
                <a:solidFill>
                  <a:srgbClr val="C0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96" name="テキスト ボックス 195"/>
            <p:cNvSpPr txBox="1"/>
            <p:nvPr/>
          </p:nvSpPr>
          <p:spPr>
            <a:xfrm>
              <a:off x="7249749" y="5902049"/>
              <a:ext cx="949424" cy="24622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kumimoji="1" lang="ja-JP" altLang="en-US" sz="1000" u="sng" dirty="0" smtClean="0">
                  <a:solidFill>
                    <a:srgbClr val="C000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⑳エアバック</a:t>
              </a:r>
              <a:endParaRPr kumimoji="1" lang="ja-JP" altLang="en-US" sz="1000" u="sng" dirty="0">
                <a:solidFill>
                  <a:srgbClr val="C0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97" name="テキスト ボックス 196"/>
            <p:cNvSpPr txBox="1"/>
            <p:nvPr/>
          </p:nvSpPr>
          <p:spPr>
            <a:xfrm>
              <a:off x="6059477" y="5896057"/>
              <a:ext cx="949424" cy="24622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kumimoji="1" lang="ja-JP" altLang="en-US" sz="1000" u="sng" dirty="0" smtClean="0">
                  <a:solidFill>
                    <a:srgbClr val="C000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⑬光量センサ</a:t>
              </a:r>
              <a:endParaRPr kumimoji="1" lang="ja-JP" altLang="en-US" sz="1000" u="sng" dirty="0">
                <a:solidFill>
                  <a:srgbClr val="C0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98" name="テキスト ボックス 197"/>
            <p:cNvSpPr txBox="1"/>
            <p:nvPr/>
          </p:nvSpPr>
          <p:spPr>
            <a:xfrm>
              <a:off x="3950566" y="1227329"/>
              <a:ext cx="213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" i="1" u="sng" dirty="0" smtClean="0">
                  <a:solidFill>
                    <a:schemeClr val="tx2">
                      <a:lumMod val="75000"/>
                    </a:schemeClr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D)</a:t>
              </a:r>
              <a:r>
                <a:rPr lang="ja-JP" altLang="en-US" sz="1200" i="1" u="sng" dirty="0" smtClean="0">
                  <a:solidFill>
                    <a:schemeClr val="tx2">
                      <a:lumMod val="75000"/>
                    </a:schemeClr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電動排気</a:t>
              </a:r>
              <a:r>
                <a:rPr lang="en-US" altLang="ja-JP" sz="1200" i="1" u="sng" dirty="0" smtClean="0">
                  <a:solidFill>
                    <a:schemeClr val="tx2">
                      <a:lumMod val="75000"/>
                    </a:schemeClr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/</a:t>
              </a:r>
              <a:r>
                <a:rPr lang="ja-JP" altLang="en-US" sz="1200" i="1" u="sng" dirty="0" smtClean="0">
                  <a:solidFill>
                    <a:schemeClr val="tx2">
                      <a:lumMod val="75000"/>
                    </a:schemeClr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騒音フラップ</a:t>
              </a:r>
              <a:endParaRPr kumimoji="1" lang="ja-JP" altLang="en-US" sz="1200" i="1" u="sng" dirty="0">
                <a:solidFill>
                  <a:schemeClr val="tx2">
                    <a:lumMod val="7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99" name="テキスト ボックス 198"/>
            <p:cNvSpPr txBox="1"/>
            <p:nvPr/>
          </p:nvSpPr>
          <p:spPr>
            <a:xfrm>
              <a:off x="3950566" y="82290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" i="1" u="sng" dirty="0" smtClean="0">
                  <a:solidFill>
                    <a:schemeClr val="tx2">
                      <a:lumMod val="75000"/>
                    </a:schemeClr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B)</a:t>
              </a:r>
              <a:r>
                <a:rPr lang="ja-JP" altLang="en-US" sz="1200" i="1" u="sng" dirty="0" smtClean="0">
                  <a:solidFill>
                    <a:schemeClr val="tx2">
                      <a:lumMod val="75000"/>
                    </a:schemeClr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グリルシャッター</a:t>
              </a:r>
              <a:endParaRPr kumimoji="1" lang="ja-JP" altLang="en-US" sz="1200" i="1" u="sng" dirty="0">
                <a:solidFill>
                  <a:schemeClr val="tx2">
                    <a:lumMod val="7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200" name="テキスト ボックス 199"/>
            <p:cNvSpPr txBox="1"/>
            <p:nvPr/>
          </p:nvSpPr>
          <p:spPr>
            <a:xfrm>
              <a:off x="6328928" y="1227329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" i="1" u="sng" dirty="0" smtClean="0">
                  <a:solidFill>
                    <a:srgbClr val="00206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H)</a:t>
              </a:r>
              <a:r>
                <a:rPr lang="ja-JP" altLang="en-US" sz="1200" i="1" u="sng" dirty="0" smtClean="0">
                  <a:solidFill>
                    <a:srgbClr val="00206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パワーシート</a:t>
              </a:r>
              <a:endParaRPr kumimoji="1" lang="ja-JP" altLang="en-US" sz="1200" i="1" u="sng" dirty="0">
                <a:solidFill>
                  <a:srgbClr val="00206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201" name="テキスト ボックス 200"/>
            <p:cNvSpPr txBox="1"/>
            <p:nvPr/>
          </p:nvSpPr>
          <p:spPr>
            <a:xfrm>
              <a:off x="3950566" y="620688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" i="1" u="sng" dirty="0" smtClean="0">
                  <a:solidFill>
                    <a:schemeClr val="tx2">
                      <a:lumMod val="75000"/>
                    </a:schemeClr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A)</a:t>
              </a:r>
              <a:r>
                <a:rPr lang="ja-JP" altLang="en-US" sz="1200" i="1" u="sng" dirty="0" smtClean="0">
                  <a:solidFill>
                    <a:schemeClr val="tx2">
                      <a:lumMod val="75000"/>
                    </a:schemeClr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ウェイストゲート</a:t>
              </a:r>
              <a:endParaRPr kumimoji="1" lang="ja-JP" altLang="en-US" sz="1200" i="1" u="sng" dirty="0">
                <a:solidFill>
                  <a:schemeClr val="tx2">
                    <a:lumMod val="7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202" name="テキスト ボックス 201"/>
            <p:cNvSpPr txBox="1"/>
            <p:nvPr/>
          </p:nvSpPr>
          <p:spPr>
            <a:xfrm>
              <a:off x="3950566" y="1025116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" i="1" u="sng" dirty="0" smtClean="0">
                  <a:solidFill>
                    <a:schemeClr val="tx2">
                      <a:lumMod val="75000"/>
                    </a:schemeClr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C)</a:t>
              </a:r>
              <a:r>
                <a:rPr lang="en-US" altLang="zh-TW" sz="1200" i="1" u="sng" dirty="0" smtClean="0">
                  <a:solidFill>
                    <a:schemeClr val="tx2">
                      <a:lumMod val="75000"/>
                    </a:schemeClr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EGR</a:t>
              </a:r>
              <a:r>
                <a:rPr lang="zh-TW" altLang="en-US" sz="1200" i="1" u="sng" dirty="0" smtClean="0">
                  <a:solidFill>
                    <a:schemeClr val="tx2">
                      <a:lumMod val="75000"/>
                    </a:schemeClr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（排気再循環）</a:t>
              </a:r>
              <a:endParaRPr kumimoji="1" lang="ja-JP" altLang="en-US" sz="1200" i="1" u="sng" dirty="0">
                <a:solidFill>
                  <a:schemeClr val="tx2">
                    <a:lumMod val="75000"/>
                  </a:schemeClr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203" name="テキスト ボックス 202"/>
            <p:cNvSpPr txBox="1"/>
            <p:nvPr/>
          </p:nvSpPr>
          <p:spPr>
            <a:xfrm>
              <a:off x="6328928" y="620688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" i="1" u="sng" dirty="0" smtClean="0">
                  <a:solidFill>
                    <a:srgbClr val="00206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E)</a:t>
              </a:r>
              <a:r>
                <a:rPr lang="ja-JP" altLang="en-US" sz="1200" i="1" u="sng" dirty="0" smtClean="0">
                  <a:solidFill>
                    <a:srgbClr val="00206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ステアリング</a:t>
              </a:r>
              <a:endParaRPr kumimoji="1" lang="ja-JP" altLang="en-US" sz="1200" i="1" u="sng" dirty="0">
                <a:solidFill>
                  <a:srgbClr val="00206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204" name="テキスト ボックス 203"/>
            <p:cNvSpPr txBox="1"/>
            <p:nvPr/>
          </p:nvSpPr>
          <p:spPr>
            <a:xfrm>
              <a:off x="6328928" y="82290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" i="1" u="sng" dirty="0" smtClean="0">
                  <a:solidFill>
                    <a:srgbClr val="00206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F)</a:t>
              </a:r>
              <a:r>
                <a:rPr lang="ja-JP" altLang="en-US" sz="1200" i="1" u="sng" dirty="0" smtClean="0">
                  <a:solidFill>
                    <a:srgbClr val="00206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スロットル</a:t>
              </a:r>
              <a:endParaRPr kumimoji="1" lang="ja-JP" altLang="en-US" sz="1200" i="1" u="sng" dirty="0">
                <a:solidFill>
                  <a:srgbClr val="00206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205" name="正方形/長方形 204"/>
            <p:cNvSpPr/>
            <p:nvPr/>
          </p:nvSpPr>
          <p:spPr>
            <a:xfrm>
              <a:off x="6328928" y="1025116"/>
              <a:ext cx="8915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200" i="1" u="sng" dirty="0" smtClean="0">
                  <a:solidFill>
                    <a:srgbClr val="00206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G)</a:t>
              </a:r>
              <a:r>
                <a:rPr lang="ja-JP" altLang="en-US" sz="1200" i="1" u="sng" dirty="0" smtClean="0">
                  <a:solidFill>
                    <a:srgbClr val="00206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ブレーキ</a:t>
              </a:r>
              <a:endParaRPr lang="ja-JP" altLang="en-US" sz="1200" i="1" u="sng" dirty="0">
                <a:solidFill>
                  <a:srgbClr val="00206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206" name="テキスト ボックス 205"/>
            <p:cNvSpPr txBox="1"/>
            <p:nvPr/>
          </p:nvSpPr>
          <p:spPr>
            <a:xfrm>
              <a:off x="3778670" y="362280"/>
              <a:ext cx="1987824" cy="276999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24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  <a:effectLst>
              <a:outerShdw blurRad="419100" dist="101600" dir="1980000" sx="102000" sy="102000" algn="ctr" rotWithShape="0">
                <a:schemeClr val="bg1">
                  <a:lumMod val="85000"/>
                  <a:alpha val="52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200" b="1" i="1" dirty="0" smtClean="0">
                  <a:solidFill>
                    <a:srgbClr val="00206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エア制御系アクチェータ</a:t>
              </a:r>
              <a:endParaRPr kumimoji="1" lang="ja-JP" altLang="en-US" sz="1200" b="1" i="1" dirty="0">
                <a:solidFill>
                  <a:srgbClr val="00206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207" name="テキスト ボックス 206"/>
            <p:cNvSpPr txBox="1"/>
            <p:nvPr/>
          </p:nvSpPr>
          <p:spPr>
            <a:xfrm>
              <a:off x="6059477" y="5530563"/>
              <a:ext cx="1327427" cy="24622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1000" u="sng" dirty="0" smtClean="0">
                  <a:solidFill>
                    <a:srgbClr val="C000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⑪サーモセンサ</a:t>
              </a:r>
              <a:endParaRPr kumimoji="1" lang="ja-JP" altLang="en-US" sz="1000" u="sng" dirty="0">
                <a:solidFill>
                  <a:srgbClr val="C0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208" name="テキスト ボックス 207"/>
            <p:cNvSpPr txBox="1"/>
            <p:nvPr/>
          </p:nvSpPr>
          <p:spPr>
            <a:xfrm>
              <a:off x="7249750" y="5168558"/>
              <a:ext cx="1441318" cy="24622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ja-JP" altLang="en-US" sz="1000" u="sng" dirty="0" smtClean="0">
                  <a:solidFill>
                    <a:srgbClr val="C000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⑯エアフローセンサ</a:t>
              </a:r>
              <a:endParaRPr kumimoji="1" lang="ja-JP" altLang="en-US" sz="1000" u="sng" dirty="0">
                <a:solidFill>
                  <a:srgbClr val="C0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209" name="テキスト ボックス 208"/>
            <p:cNvSpPr txBox="1"/>
            <p:nvPr/>
          </p:nvSpPr>
          <p:spPr>
            <a:xfrm>
              <a:off x="6141718" y="358240"/>
              <a:ext cx="1987824" cy="276999"/>
            </a:xfrm>
            <a:prstGeom prst="rect">
              <a:avLst/>
            </a:prstGeom>
            <a:gradFill>
              <a:gsLst>
                <a:gs pos="51000">
                  <a:srgbClr val="FFFF00"/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rgbClr val="FFC000"/>
                  </a:gs>
                  <a:gs pos="24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  <a:effectLst>
              <a:outerShdw blurRad="495300" dist="101600" dir="21540000" sx="105000" sy="105000" algn="ctr" rotWithShape="0">
                <a:schemeClr val="bg1">
                  <a:lumMod val="75000"/>
                  <a:alpha val="66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 i="1" dirty="0">
                  <a:solidFill>
                    <a:srgbClr val="00206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駆動系アクチェータ</a:t>
              </a:r>
            </a:p>
          </p:txBody>
        </p:sp>
        <p:sp>
          <p:nvSpPr>
            <p:cNvPr id="210" name="テキスト ボックス 209"/>
            <p:cNvSpPr txBox="1"/>
            <p:nvPr/>
          </p:nvSpPr>
          <p:spPr>
            <a:xfrm>
              <a:off x="3778670" y="4660865"/>
              <a:ext cx="1987824" cy="276999"/>
            </a:xfrm>
            <a:prstGeom prst="rect">
              <a:avLst/>
            </a:prstGeom>
            <a:gradFill>
              <a:gsLst>
                <a:gs pos="51000">
                  <a:srgbClr val="92D050"/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rgbClr val="00B050"/>
                  </a:gs>
                  <a:gs pos="24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  <a:effectLst>
              <a:outerShdw blurRad="495300" dist="101600" dir="21540000" sx="105000" sy="105000" algn="ctr" rotWithShape="0">
                <a:schemeClr val="bg1">
                  <a:lumMod val="75000"/>
                  <a:alpha val="66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 b="1" i="1" dirty="0" smtClean="0">
                  <a:solidFill>
                    <a:schemeClr val="accent4">
                      <a:lumMod val="75000"/>
                    </a:schemeClr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対外監視センサ</a:t>
              </a:r>
              <a:endParaRPr lang="ja-JP" altLang="en-US" sz="1200" b="1" i="1" dirty="0">
                <a:solidFill>
                  <a:schemeClr val="accent4">
                    <a:lumMod val="75000"/>
                  </a:schemeClr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sp>
          <p:nvSpPr>
            <p:cNvPr id="211" name="テキスト ボックス 210"/>
            <p:cNvSpPr txBox="1"/>
            <p:nvPr/>
          </p:nvSpPr>
          <p:spPr>
            <a:xfrm>
              <a:off x="6141718" y="4660864"/>
              <a:ext cx="1987824" cy="276999"/>
            </a:xfrm>
            <a:prstGeom prst="rect">
              <a:avLst/>
            </a:prstGeom>
            <a:gradFill>
              <a:gsLst>
                <a:gs pos="100000">
                  <a:srgbClr val="FF0000"/>
                </a:gs>
                <a:gs pos="16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rgbClr val="C00000"/>
                  </a:gs>
                  <a:gs pos="24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  <a:effectLst>
              <a:outerShdw blurRad="495300" dist="101600" dir="21540000" sx="105000" sy="105000" algn="ctr" rotWithShape="0">
                <a:schemeClr val="bg1">
                  <a:lumMod val="75000"/>
                  <a:alpha val="66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 b="1" i="1" dirty="0" smtClean="0">
                  <a:solidFill>
                    <a:schemeClr val="accent4">
                      <a:lumMod val="75000"/>
                    </a:schemeClr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状態監視センサ</a:t>
              </a:r>
              <a:endParaRPr lang="ja-JP" altLang="en-US" sz="1200" b="1" i="1" dirty="0">
                <a:solidFill>
                  <a:schemeClr val="accent4">
                    <a:lumMod val="75000"/>
                  </a:schemeClr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  <p:grpSp>
          <p:nvGrpSpPr>
            <p:cNvPr id="7" name="グループ化 211"/>
            <p:cNvGrpSpPr/>
            <p:nvPr/>
          </p:nvGrpSpPr>
          <p:grpSpPr>
            <a:xfrm>
              <a:off x="3989804" y="1921320"/>
              <a:ext cx="4852592" cy="2321731"/>
              <a:chOff x="2247181" y="2132856"/>
              <a:chExt cx="4852592" cy="2321731"/>
            </a:xfrm>
          </p:grpSpPr>
          <p:grpSp>
            <p:nvGrpSpPr>
              <p:cNvPr id="8" name="グループ化 213"/>
              <p:cNvGrpSpPr/>
              <p:nvPr/>
            </p:nvGrpSpPr>
            <p:grpSpPr>
              <a:xfrm>
                <a:off x="2643645" y="2492896"/>
                <a:ext cx="3972615" cy="1872804"/>
                <a:chOff x="2267743" y="2492896"/>
                <a:chExt cx="3972615" cy="1872804"/>
              </a:xfrm>
            </p:grpSpPr>
            <p:pic>
              <p:nvPicPr>
                <p:cNvPr id="273" name="図 27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harpenSoften amount="50000"/>
                          </a14:imgEffect>
                          <a14:imgEffect>
                            <a14:colorTemperature colorTemp="70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67743" y="2492896"/>
                  <a:ext cx="3972615" cy="18728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4" name="角丸四角形 273"/>
                <p:cNvSpPr/>
                <p:nvPr/>
              </p:nvSpPr>
              <p:spPr>
                <a:xfrm>
                  <a:off x="3419872" y="3068960"/>
                  <a:ext cx="108012" cy="4571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5" name="角丸四角形 274"/>
                <p:cNvSpPr/>
                <p:nvPr/>
              </p:nvSpPr>
              <p:spPr>
                <a:xfrm>
                  <a:off x="3851920" y="3084838"/>
                  <a:ext cx="108012" cy="4571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6" name="角丸四角形 275"/>
                <p:cNvSpPr/>
                <p:nvPr/>
              </p:nvSpPr>
              <p:spPr>
                <a:xfrm>
                  <a:off x="4932040" y="3092249"/>
                  <a:ext cx="108012" cy="4571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7" name="角丸四角形 276"/>
                <p:cNvSpPr/>
                <p:nvPr/>
              </p:nvSpPr>
              <p:spPr>
                <a:xfrm>
                  <a:off x="4836935" y="3740862"/>
                  <a:ext cx="108012" cy="4571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8" name="角丸四角形 277"/>
                <p:cNvSpPr/>
                <p:nvPr/>
              </p:nvSpPr>
              <p:spPr>
                <a:xfrm rot="19940678">
                  <a:off x="3410637" y="3141032"/>
                  <a:ext cx="228433" cy="7616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9" name="角丸四角形 278"/>
                <p:cNvSpPr/>
                <p:nvPr/>
              </p:nvSpPr>
              <p:spPr>
                <a:xfrm rot="16200000">
                  <a:off x="5905903" y="3371335"/>
                  <a:ext cx="114217" cy="4571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0" name="角丸四角形 279"/>
                <p:cNvSpPr/>
                <p:nvPr/>
              </p:nvSpPr>
              <p:spPr>
                <a:xfrm rot="16200000">
                  <a:off x="2328011" y="3823288"/>
                  <a:ext cx="114217" cy="4571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1" name="角丸四角形 280"/>
                <p:cNvSpPr/>
                <p:nvPr/>
              </p:nvSpPr>
              <p:spPr>
                <a:xfrm rot="16200000">
                  <a:off x="3169599" y="3937506"/>
                  <a:ext cx="114217" cy="4571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2" name="角丸四角形 281"/>
                <p:cNvSpPr/>
                <p:nvPr/>
              </p:nvSpPr>
              <p:spPr>
                <a:xfrm rot="16200000">
                  <a:off x="2526130" y="3891143"/>
                  <a:ext cx="114217" cy="4571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3" name="角丸四角形 282"/>
                <p:cNvSpPr/>
                <p:nvPr/>
              </p:nvSpPr>
              <p:spPr>
                <a:xfrm rot="16200000">
                  <a:off x="2731080" y="3950653"/>
                  <a:ext cx="114217" cy="4571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4" name="角丸四角形 283"/>
                <p:cNvSpPr/>
                <p:nvPr/>
              </p:nvSpPr>
              <p:spPr>
                <a:xfrm>
                  <a:off x="5931865" y="3071791"/>
                  <a:ext cx="108012" cy="4571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5" name="角丸四角形 284"/>
                <p:cNvSpPr/>
                <p:nvPr/>
              </p:nvSpPr>
              <p:spPr>
                <a:xfrm>
                  <a:off x="2915816" y="4007761"/>
                  <a:ext cx="108012" cy="4571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6" name="角丸四角形 285"/>
                <p:cNvSpPr/>
                <p:nvPr/>
              </p:nvSpPr>
              <p:spPr>
                <a:xfrm rot="16200000">
                  <a:off x="3025583" y="3219795"/>
                  <a:ext cx="114217" cy="4571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7" name="角丸四角形 286"/>
                <p:cNvSpPr/>
                <p:nvPr/>
              </p:nvSpPr>
              <p:spPr>
                <a:xfrm rot="16200000">
                  <a:off x="3145106" y="3185892"/>
                  <a:ext cx="114217" cy="4571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8" name="角丸四角形 287"/>
                <p:cNvSpPr/>
                <p:nvPr/>
              </p:nvSpPr>
              <p:spPr>
                <a:xfrm>
                  <a:off x="5724128" y="3695143"/>
                  <a:ext cx="108012" cy="4571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89" name="角丸四角形 288"/>
                <p:cNvSpPr/>
                <p:nvPr/>
              </p:nvSpPr>
              <p:spPr>
                <a:xfrm rot="16200000">
                  <a:off x="2619824" y="3463468"/>
                  <a:ext cx="114217" cy="4571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15" name="角丸四角形 214"/>
              <p:cNvSpPr/>
              <p:nvPr/>
            </p:nvSpPr>
            <p:spPr>
              <a:xfrm>
                <a:off x="3658580" y="3053080"/>
                <a:ext cx="108012" cy="45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6" name="角丸四角形 215"/>
              <p:cNvSpPr/>
              <p:nvPr/>
            </p:nvSpPr>
            <p:spPr>
              <a:xfrm>
                <a:off x="5290522" y="2808171"/>
                <a:ext cx="108012" cy="45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7" name="円/楕円 216"/>
              <p:cNvSpPr/>
              <p:nvPr/>
            </p:nvSpPr>
            <p:spPr>
              <a:xfrm>
                <a:off x="3779912" y="3769932"/>
                <a:ext cx="120843" cy="7350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18" name="円/楕円 217"/>
              <p:cNvSpPr/>
              <p:nvPr/>
            </p:nvSpPr>
            <p:spPr>
              <a:xfrm>
                <a:off x="4932040" y="299741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19" name="円/楕円 218"/>
              <p:cNvSpPr/>
              <p:nvPr/>
            </p:nvSpPr>
            <p:spPr>
              <a:xfrm>
                <a:off x="3545886" y="3501008"/>
                <a:ext cx="108012" cy="10801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20" name="円/楕円 219"/>
              <p:cNvSpPr/>
              <p:nvPr/>
            </p:nvSpPr>
            <p:spPr>
              <a:xfrm>
                <a:off x="4716016" y="3501008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21" name="円/楕円 220"/>
              <p:cNvSpPr/>
              <p:nvPr/>
            </p:nvSpPr>
            <p:spPr>
              <a:xfrm>
                <a:off x="2987824" y="3728016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22" name="円/楕円 221"/>
              <p:cNvSpPr/>
              <p:nvPr/>
            </p:nvSpPr>
            <p:spPr>
              <a:xfrm>
                <a:off x="5627215" y="332304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23" name="円/楕円 222"/>
              <p:cNvSpPr/>
              <p:nvPr/>
            </p:nvSpPr>
            <p:spPr>
              <a:xfrm flipH="1">
                <a:off x="3844589" y="3423465"/>
                <a:ext cx="152367" cy="15751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24" name="円/楕円 223"/>
              <p:cNvSpPr/>
              <p:nvPr/>
            </p:nvSpPr>
            <p:spPr>
              <a:xfrm>
                <a:off x="3842086" y="3176655"/>
                <a:ext cx="201331" cy="9548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25" name="正方形/長方形 224"/>
              <p:cNvSpPr/>
              <p:nvPr/>
            </p:nvSpPr>
            <p:spPr>
              <a:xfrm>
                <a:off x="2247181" y="3789040"/>
                <a:ext cx="33855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dirty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①</a:t>
                </a:r>
              </a:p>
            </p:txBody>
          </p:sp>
          <p:sp>
            <p:nvSpPr>
              <p:cNvPr id="226" name="正方形/長方形 225"/>
              <p:cNvSpPr/>
              <p:nvPr/>
            </p:nvSpPr>
            <p:spPr>
              <a:xfrm>
                <a:off x="5317731" y="4101973"/>
                <a:ext cx="33855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②</a:t>
                </a:r>
                <a:endParaRPr lang="ja-JP" altLang="en-US" sz="1200" b="1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27" name="正方形/長方形 226"/>
              <p:cNvSpPr/>
              <p:nvPr/>
            </p:nvSpPr>
            <p:spPr>
              <a:xfrm>
                <a:off x="6510845" y="2850146"/>
                <a:ext cx="33855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③</a:t>
                </a:r>
                <a:endParaRPr lang="ja-JP" altLang="en-US" sz="1200" b="1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28" name="正方形/長方形 227"/>
              <p:cNvSpPr/>
              <p:nvPr/>
            </p:nvSpPr>
            <p:spPr>
              <a:xfrm>
                <a:off x="6761219" y="3386935"/>
                <a:ext cx="33855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④</a:t>
                </a:r>
                <a:endParaRPr lang="ja-JP" altLang="en-US" sz="1200" b="1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29" name="正方形/長方形 228"/>
              <p:cNvSpPr/>
              <p:nvPr/>
            </p:nvSpPr>
            <p:spPr>
              <a:xfrm>
                <a:off x="3563888" y="4177588"/>
                <a:ext cx="33855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⑤</a:t>
                </a:r>
                <a:endParaRPr lang="ja-JP" altLang="en-US" sz="1200" b="1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30" name="正方形/長方形 229"/>
              <p:cNvSpPr/>
              <p:nvPr/>
            </p:nvSpPr>
            <p:spPr>
              <a:xfrm>
                <a:off x="3185906" y="4177588"/>
                <a:ext cx="33855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⑥</a:t>
                </a:r>
                <a:endParaRPr lang="ja-JP" altLang="en-US" sz="1200" b="1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31" name="正方形/長方形 230"/>
              <p:cNvSpPr/>
              <p:nvPr/>
            </p:nvSpPr>
            <p:spPr>
              <a:xfrm>
                <a:off x="2272787" y="3021609"/>
                <a:ext cx="33855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dirty="0" smtClean="0"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⑦</a:t>
                </a:r>
                <a:endParaRPr lang="ja-JP" altLang="en-US" sz="1200" b="1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32" name="正方形/長方形 231"/>
              <p:cNvSpPr/>
              <p:nvPr/>
            </p:nvSpPr>
            <p:spPr>
              <a:xfrm>
                <a:off x="4521478" y="2132856"/>
                <a:ext cx="33855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dirty="0" smtClean="0">
                    <a:solidFill>
                      <a:srgbClr val="C00000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⑪</a:t>
                </a:r>
                <a:endParaRPr lang="ja-JP" altLang="en-US" sz="1200" b="1" dirty="0">
                  <a:solidFill>
                    <a:srgbClr val="C0000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33" name="正方形/長方形 232"/>
              <p:cNvSpPr/>
              <p:nvPr/>
            </p:nvSpPr>
            <p:spPr>
              <a:xfrm>
                <a:off x="4860032" y="2132856"/>
                <a:ext cx="33855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dirty="0" smtClean="0">
                    <a:solidFill>
                      <a:srgbClr val="C00000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⑬</a:t>
                </a:r>
                <a:endParaRPr lang="ja-JP" altLang="en-US" sz="1200" b="1" dirty="0">
                  <a:solidFill>
                    <a:srgbClr val="C0000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34" name="正方形/長方形 233"/>
              <p:cNvSpPr/>
              <p:nvPr/>
            </p:nvSpPr>
            <p:spPr>
              <a:xfrm>
                <a:off x="2756446" y="2441158"/>
                <a:ext cx="33855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dirty="0" smtClean="0">
                    <a:solidFill>
                      <a:srgbClr val="C00000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⑭</a:t>
                </a:r>
                <a:endParaRPr lang="ja-JP" altLang="en-US" sz="1200" b="1" dirty="0">
                  <a:solidFill>
                    <a:srgbClr val="C0000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35" name="正方形/長方形 234"/>
              <p:cNvSpPr/>
              <p:nvPr/>
            </p:nvSpPr>
            <p:spPr>
              <a:xfrm>
                <a:off x="4112551" y="2164158"/>
                <a:ext cx="33855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dirty="0" smtClean="0">
                    <a:solidFill>
                      <a:srgbClr val="C00000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⑧</a:t>
                </a:r>
                <a:endParaRPr lang="ja-JP" altLang="en-US" sz="1200" b="1" dirty="0">
                  <a:solidFill>
                    <a:srgbClr val="C0000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36" name="正方形/長方形 235"/>
              <p:cNvSpPr/>
              <p:nvPr/>
            </p:nvSpPr>
            <p:spPr>
              <a:xfrm>
                <a:off x="2521526" y="2636912"/>
                <a:ext cx="33855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dirty="0" smtClean="0">
                    <a:solidFill>
                      <a:srgbClr val="C00000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⑨</a:t>
                </a:r>
                <a:endParaRPr lang="ja-JP" altLang="en-US" sz="1200" b="1" dirty="0">
                  <a:solidFill>
                    <a:srgbClr val="C0000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37" name="正方形/長方形 236"/>
              <p:cNvSpPr/>
              <p:nvPr/>
            </p:nvSpPr>
            <p:spPr>
              <a:xfrm>
                <a:off x="6372200" y="3861048"/>
                <a:ext cx="33855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dirty="0" smtClean="0">
                    <a:solidFill>
                      <a:srgbClr val="C00000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⑩</a:t>
                </a:r>
                <a:endParaRPr lang="ja-JP" altLang="en-US" sz="1200" b="1" dirty="0">
                  <a:solidFill>
                    <a:srgbClr val="C0000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38" name="正方形/長方形 237"/>
              <p:cNvSpPr/>
              <p:nvPr/>
            </p:nvSpPr>
            <p:spPr>
              <a:xfrm>
                <a:off x="4690755" y="2132856"/>
                <a:ext cx="33855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dirty="0" smtClean="0">
                    <a:solidFill>
                      <a:srgbClr val="C00000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⑫</a:t>
                </a:r>
                <a:endParaRPr lang="ja-JP" altLang="en-US" sz="1200" b="1" dirty="0">
                  <a:solidFill>
                    <a:srgbClr val="C0000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39" name="正方形/長方形 238"/>
              <p:cNvSpPr/>
              <p:nvPr/>
            </p:nvSpPr>
            <p:spPr>
              <a:xfrm>
                <a:off x="3072156" y="2441158"/>
                <a:ext cx="33855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dirty="0" smtClean="0">
                    <a:solidFill>
                      <a:srgbClr val="C00000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⑯</a:t>
                </a:r>
                <a:endParaRPr lang="ja-JP" altLang="en-US" sz="1200" b="1" dirty="0">
                  <a:solidFill>
                    <a:srgbClr val="C0000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40" name="正方形/長方形 239"/>
              <p:cNvSpPr/>
              <p:nvPr/>
            </p:nvSpPr>
            <p:spPr>
              <a:xfrm>
                <a:off x="3275856" y="2302658"/>
                <a:ext cx="33855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dirty="0" smtClean="0">
                    <a:solidFill>
                      <a:srgbClr val="C00000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⑳</a:t>
                </a:r>
                <a:endParaRPr lang="ja-JP" altLang="en-US" sz="1200" b="1" dirty="0">
                  <a:solidFill>
                    <a:srgbClr val="C0000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41" name="正方形/長方形 240"/>
              <p:cNvSpPr/>
              <p:nvPr/>
            </p:nvSpPr>
            <p:spPr>
              <a:xfrm>
                <a:off x="3706677" y="2206639"/>
                <a:ext cx="33855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dirty="0" smtClean="0">
                    <a:solidFill>
                      <a:srgbClr val="C00000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⑱</a:t>
                </a:r>
                <a:endParaRPr lang="ja-JP" altLang="en-US" sz="1200" b="1" dirty="0">
                  <a:solidFill>
                    <a:srgbClr val="C0000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42" name="正方形/長方形 241"/>
              <p:cNvSpPr/>
              <p:nvPr/>
            </p:nvSpPr>
            <p:spPr>
              <a:xfrm>
                <a:off x="2555776" y="4088701"/>
                <a:ext cx="33855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dirty="0" smtClean="0">
                    <a:solidFill>
                      <a:srgbClr val="C00000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⑰</a:t>
                </a:r>
                <a:endParaRPr lang="ja-JP" altLang="en-US" sz="1200" b="1" dirty="0">
                  <a:solidFill>
                    <a:srgbClr val="C0000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43" name="正方形/長方形 242"/>
              <p:cNvSpPr/>
              <p:nvPr/>
            </p:nvSpPr>
            <p:spPr>
              <a:xfrm>
                <a:off x="5467565" y="2294803"/>
                <a:ext cx="33855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dirty="0" smtClean="0">
                    <a:solidFill>
                      <a:srgbClr val="C00000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⑲</a:t>
                </a:r>
                <a:endParaRPr lang="ja-JP" altLang="en-US" sz="1200" b="1" dirty="0">
                  <a:solidFill>
                    <a:srgbClr val="C0000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44" name="正方形/長方形 243"/>
              <p:cNvSpPr/>
              <p:nvPr/>
            </p:nvSpPr>
            <p:spPr>
              <a:xfrm>
                <a:off x="2915240" y="2441158"/>
                <a:ext cx="33855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dirty="0" smtClean="0">
                    <a:solidFill>
                      <a:srgbClr val="C00000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⑮</a:t>
                </a:r>
                <a:endParaRPr lang="ja-JP" altLang="en-US" sz="1200" b="1" dirty="0">
                  <a:solidFill>
                    <a:srgbClr val="C0000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45" name="正方形/長方形 244"/>
              <p:cNvSpPr/>
              <p:nvPr/>
            </p:nvSpPr>
            <p:spPr>
              <a:xfrm>
                <a:off x="3343289" y="3570036"/>
                <a:ext cx="2904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1200" i="1" dirty="0" smtClean="0">
                    <a:solidFill>
                      <a:schemeClr val="tx2">
                        <a:lumMod val="75000"/>
                      </a:schemeClr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A</a:t>
                </a:r>
                <a:endParaRPr lang="ja-JP" altLang="en-US" sz="1200" dirty="0"/>
              </a:p>
            </p:txBody>
          </p:sp>
          <p:sp>
            <p:nvSpPr>
              <p:cNvPr id="246" name="正方形/長方形 245"/>
              <p:cNvSpPr/>
              <p:nvPr/>
            </p:nvSpPr>
            <p:spPr>
              <a:xfrm>
                <a:off x="2938904" y="3704938"/>
                <a:ext cx="28245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1200" i="1" dirty="0" smtClean="0">
                    <a:solidFill>
                      <a:schemeClr val="tx2">
                        <a:lumMod val="75000"/>
                      </a:schemeClr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B</a:t>
                </a:r>
                <a:endParaRPr lang="ja-JP" altLang="en-US" sz="1200" dirty="0"/>
              </a:p>
            </p:txBody>
          </p:sp>
          <p:sp>
            <p:nvSpPr>
              <p:cNvPr id="247" name="正方形/長方形 246"/>
              <p:cNvSpPr/>
              <p:nvPr/>
            </p:nvSpPr>
            <p:spPr>
              <a:xfrm>
                <a:off x="5587298" y="3298608"/>
                <a:ext cx="28084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1200" i="1" dirty="0" smtClean="0">
                    <a:solidFill>
                      <a:schemeClr val="tx2">
                        <a:lumMod val="75000"/>
                      </a:schemeClr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C</a:t>
                </a:r>
                <a:endParaRPr lang="ja-JP" altLang="en-US" sz="1200" dirty="0"/>
              </a:p>
            </p:txBody>
          </p:sp>
          <p:sp>
            <p:nvSpPr>
              <p:cNvPr id="248" name="正方形/長方形 247"/>
              <p:cNvSpPr/>
              <p:nvPr/>
            </p:nvSpPr>
            <p:spPr>
              <a:xfrm>
                <a:off x="4654400" y="3512041"/>
                <a:ext cx="2776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1200" i="1" dirty="0" smtClean="0">
                    <a:solidFill>
                      <a:schemeClr val="tx2">
                        <a:lumMod val="75000"/>
                      </a:schemeClr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D</a:t>
                </a:r>
                <a:endParaRPr lang="ja-JP" altLang="en-US" sz="1200" dirty="0"/>
              </a:p>
            </p:txBody>
          </p:sp>
          <p:sp>
            <p:nvSpPr>
              <p:cNvPr id="249" name="正方形/長方形 248"/>
              <p:cNvSpPr/>
              <p:nvPr/>
            </p:nvSpPr>
            <p:spPr>
              <a:xfrm>
                <a:off x="3934320" y="3154781"/>
                <a:ext cx="2776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1200" i="1" dirty="0" smtClean="0">
                    <a:solidFill>
                      <a:schemeClr val="tx2">
                        <a:lumMod val="75000"/>
                      </a:schemeClr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E</a:t>
                </a:r>
                <a:endParaRPr lang="ja-JP" altLang="en-US" sz="1200" dirty="0"/>
              </a:p>
            </p:txBody>
          </p:sp>
          <p:sp>
            <p:nvSpPr>
              <p:cNvPr id="250" name="正方形/長方形 249"/>
              <p:cNvSpPr/>
              <p:nvPr/>
            </p:nvSpPr>
            <p:spPr>
              <a:xfrm>
                <a:off x="3745166" y="3806685"/>
                <a:ext cx="27443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1200" i="1" dirty="0" smtClean="0">
                    <a:solidFill>
                      <a:schemeClr val="tx2">
                        <a:lumMod val="75000"/>
                      </a:schemeClr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F</a:t>
                </a:r>
                <a:endParaRPr lang="ja-JP" altLang="en-US" sz="1200" dirty="0"/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3779912" y="3384808"/>
                <a:ext cx="27443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1200" i="1" dirty="0" smtClean="0">
                    <a:solidFill>
                      <a:schemeClr val="tx2">
                        <a:lumMod val="75000"/>
                      </a:schemeClr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G</a:t>
                </a:r>
                <a:endParaRPr lang="ja-JP" altLang="en-US" sz="1200" dirty="0"/>
              </a:p>
            </p:txBody>
          </p:sp>
          <p:sp>
            <p:nvSpPr>
              <p:cNvPr id="252" name="正方形/長方形 251"/>
              <p:cNvSpPr/>
              <p:nvPr/>
            </p:nvSpPr>
            <p:spPr>
              <a:xfrm>
                <a:off x="4860032" y="2996952"/>
                <a:ext cx="28565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1200" i="1" dirty="0" smtClean="0">
                    <a:solidFill>
                      <a:schemeClr val="tx2">
                        <a:lumMod val="75000"/>
                      </a:schemeClr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H</a:t>
                </a:r>
                <a:endParaRPr lang="ja-JP" altLang="en-US" sz="1200" dirty="0"/>
              </a:p>
            </p:txBody>
          </p:sp>
          <p:cxnSp>
            <p:nvCxnSpPr>
              <p:cNvPr id="253" name="直線コネクタ 252"/>
              <p:cNvCxnSpPr>
                <a:endCxn id="284" idx="3"/>
              </p:cNvCxnSpPr>
              <p:nvPr/>
            </p:nvCxnSpPr>
            <p:spPr>
              <a:xfrm flipH="1">
                <a:off x="6415779" y="2997415"/>
                <a:ext cx="142249" cy="97236"/>
              </a:xfrm>
              <a:prstGeom prst="line">
                <a:avLst/>
              </a:prstGeom>
              <a:ln w="63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線コネクタ 253"/>
              <p:cNvCxnSpPr/>
              <p:nvPr/>
            </p:nvCxnSpPr>
            <p:spPr>
              <a:xfrm flipH="1" flipV="1">
                <a:off x="6354837" y="3399853"/>
                <a:ext cx="406382" cy="75262"/>
              </a:xfrm>
              <a:prstGeom prst="line">
                <a:avLst/>
              </a:prstGeom>
              <a:ln w="63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線コネクタ 254"/>
              <p:cNvCxnSpPr/>
              <p:nvPr/>
            </p:nvCxnSpPr>
            <p:spPr>
              <a:xfrm flipH="1" flipV="1">
                <a:off x="6187967" y="3728017"/>
                <a:ext cx="270869" cy="279744"/>
              </a:xfrm>
              <a:prstGeom prst="line">
                <a:avLst/>
              </a:prstGeom>
              <a:ln w="63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/>
              <p:cNvCxnSpPr/>
              <p:nvPr/>
            </p:nvCxnSpPr>
            <p:spPr>
              <a:xfrm flipH="1" flipV="1">
                <a:off x="5277867" y="3806686"/>
                <a:ext cx="165494" cy="355876"/>
              </a:xfrm>
              <a:prstGeom prst="line">
                <a:avLst/>
              </a:prstGeom>
              <a:ln w="63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直線コネクタ 256"/>
              <p:cNvCxnSpPr>
                <a:stCxn id="278" idx="3"/>
              </p:cNvCxnSpPr>
              <p:nvPr/>
            </p:nvCxnSpPr>
            <p:spPr>
              <a:xfrm flipV="1">
                <a:off x="4001923" y="2386120"/>
                <a:ext cx="279905" cy="739980"/>
              </a:xfrm>
              <a:prstGeom prst="line">
                <a:avLst/>
              </a:prstGeom>
              <a:ln w="63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直線コネクタ 257"/>
              <p:cNvCxnSpPr/>
              <p:nvPr/>
            </p:nvCxnSpPr>
            <p:spPr>
              <a:xfrm flipH="1">
                <a:off x="5401791" y="2693046"/>
                <a:ext cx="707900" cy="412381"/>
              </a:xfrm>
              <a:prstGeom prst="line">
                <a:avLst/>
              </a:prstGeom>
              <a:ln w="63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線コネクタ 258"/>
              <p:cNvCxnSpPr/>
              <p:nvPr/>
            </p:nvCxnSpPr>
            <p:spPr>
              <a:xfrm flipH="1">
                <a:off x="5323522" y="2492896"/>
                <a:ext cx="239679" cy="357250"/>
              </a:xfrm>
              <a:prstGeom prst="line">
                <a:avLst/>
              </a:prstGeom>
              <a:ln w="63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直線コネクタ 259"/>
              <p:cNvCxnSpPr/>
              <p:nvPr/>
            </p:nvCxnSpPr>
            <p:spPr>
              <a:xfrm flipH="1" flipV="1">
                <a:off x="3487070" y="2489841"/>
                <a:ext cx="227812" cy="579119"/>
              </a:xfrm>
              <a:prstGeom prst="line">
                <a:avLst/>
              </a:prstGeom>
              <a:ln w="63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直線コネクタ 260"/>
              <p:cNvCxnSpPr/>
              <p:nvPr/>
            </p:nvCxnSpPr>
            <p:spPr>
              <a:xfrm flipV="1">
                <a:off x="4281828" y="2369102"/>
                <a:ext cx="434188" cy="729698"/>
              </a:xfrm>
              <a:prstGeom prst="line">
                <a:avLst/>
              </a:prstGeom>
              <a:ln w="63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線コネクタ 261"/>
              <p:cNvCxnSpPr/>
              <p:nvPr/>
            </p:nvCxnSpPr>
            <p:spPr>
              <a:xfrm flipH="1" flipV="1">
                <a:off x="3882383" y="2415268"/>
                <a:ext cx="1936" cy="660672"/>
              </a:xfrm>
              <a:prstGeom prst="line">
                <a:avLst/>
              </a:prstGeom>
              <a:ln w="63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線コネクタ 262"/>
              <p:cNvCxnSpPr/>
              <p:nvPr/>
            </p:nvCxnSpPr>
            <p:spPr>
              <a:xfrm flipH="1" flipV="1">
                <a:off x="3095836" y="2631395"/>
                <a:ext cx="475265" cy="611260"/>
              </a:xfrm>
              <a:prstGeom prst="line">
                <a:avLst/>
              </a:prstGeom>
              <a:ln w="63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線コネクタ 263"/>
              <p:cNvCxnSpPr>
                <a:stCxn id="286" idx="0"/>
              </p:cNvCxnSpPr>
              <p:nvPr/>
            </p:nvCxnSpPr>
            <p:spPr>
              <a:xfrm flipH="1" flipV="1">
                <a:off x="2732090" y="2831030"/>
                <a:ext cx="703644" cy="411624"/>
              </a:xfrm>
              <a:prstGeom prst="line">
                <a:avLst/>
              </a:prstGeom>
              <a:ln w="63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直線コネクタ 264"/>
              <p:cNvCxnSpPr/>
              <p:nvPr/>
            </p:nvCxnSpPr>
            <p:spPr>
              <a:xfrm flipH="1" flipV="1">
                <a:off x="2434204" y="3149210"/>
                <a:ext cx="595772" cy="337117"/>
              </a:xfrm>
              <a:prstGeom prst="line">
                <a:avLst/>
              </a:prstGeom>
              <a:ln w="63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/>
              <p:cNvCxnSpPr>
                <a:stCxn id="280" idx="0"/>
              </p:cNvCxnSpPr>
              <p:nvPr/>
            </p:nvCxnSpPr>
            <p:spPr>
              <a:xfrm flipH="1">
                <a:off x="2449932" y="3846147"/>
                <a:ext cx="288230" cy="57109"/>
              </a:xfrm>
              <a:prstGeom prst="line">
                <a:avLst/>
              </a:prstGeom>
              <a:ln w="63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直線コネクタ 266"/>
              <p:cNvCxnSpPr/>
              <p:nvPr/>
            </p:nvCxnSpPr>
            <p:spPr>
              <a:xfrm flipH="1" flipV="1">
                <a:off x="3646468" y="4011878"/>
                <a:ext cx="60061" cy="248621"/>
              </a:xfrm>
              <a:prstGeom prst="line">
                <a:avLst/>
              </a:prstGeom>
              <a:ln w="63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線コネクタ 267"/>
              <p:cNvCxnSpPr/>
              <p:nvPr/>
            </p:nvCxnSpPr>
            <p:spPr>
              <a:xfrm flipV="1">
                <a:off x="3380286" y="4024837"/>
                <a:ext cx="3769" cy="226420"/>
              </a:xfrm>
              <a:prstGeom prst="line">
                <a:avLst/>
              </a:prstGeom>
              <a:ln w="63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直線コネクタ 268"/>
              <p:cNvCxnSpPr/>
              <p:nvPr/>
            </p:nvCxnSpPr>
            <p:spPr>
              <a:xfrm flipV="1">
                <a:off x="2761021" y="3973512"/>
                <a:ext cx="198119" cy="189050"/>
              </a:xfrm>
              <a:prstGeom prst="line">
                <a:avLst/>
              </a:prstGeom>
              <a:ln w="63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/>
              <p:cNvCxnSpPr/>
              <p:nvPr/>
            </p:nvCxnSpPr>
            <p:spPr>
              <a:xfrm flipV="1">
                <a:off x="2783881" y="4053480"/>
                <a:ext cx="342940" cy="109082"/>
              </a:xfrm>
              <a:prstGeom prst="line">
                <a:avLst/>
              </a:prstGeom>
              <a:ln w="63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正方形/長方形 270"/>
              <p:cNvSpPr/>
              <p:nvPr/>
            </p:nvSpPr>
            <p:spPr>
              <a:xfrm>
                <a:off x="6077225" y="2547429"/>
                <a:ext cx="33855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dirty="0" smtClean="0">
                    <a:solidFill>
                      <a:srgbClr val="C00000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⑳</a:t>
                </a:r>
                <a:endParaRPr lang="ja-JP" altLang="en-US" sz="1200" b="1" dirty="0">
                  <a:solidFill>
                    <a:srgbClr val="C0000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  <p:sp>
            <p:nvSpPr>
              <p:cNvPr id="272" name="正方形/長方形 271"/>
              <p:cNvSpPr/>
              <p:nvPr/>
            </p:nvSpPr>
            <p:spPr>
              <a:xfrm>
                <a:off x="5004048" y="2132856"/>
                <a:ext cx="338554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dirty="0" smtClean="0">
                    <a:solidFill>
                      <a:srgbClr val="C00000"/>
                    </a:solidFill>
                    <a:latin typeface="HGP創英角ｺﾞｼｯｸUB" panose="020B0900000000000000" pitchFamily="50" charset="-128"/>
                    <a:ea typeface="HGP創英角ｺﾞｼｯｸUB" panose="020B0900000000000000" pitchFamily="50" charset="-128"/>
                  </a:rPr>
                  <a:t>⑳</a:t>
                </a:r>
                <a:endParaRPr lang="ja-JP" altLang="en-US" sz="1200" b="1" dirty="0">
                  <a:solidFill>
                    <a:srgbClr val="C0000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endParaRPr>
              </a:p>
            </p:txBody>
          </p:sp>
        </p:grpSp>
        <p:sp>
          <p:nvSpPr>
            <p:cNvPr id="213" name="テキスト ボックス 212"/>
            <p:cNvSpPr txBox="1"/>
            <p:nvPr/>
          </p:nvSpPr>
          <p:spPr>
            <a:xfrm>
              <a:off x="7249749" y="5535304"/>
              <a:ext cx="1701552" cy="24622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r>
                <a:rPr kumimoji="1" lang="ja-JP" altLang="en-US" sz="1000" u="sng" dirty="0" smtClean="0">
                  <a:solidFill>
                    <a:srgbClr val="C000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⑱ドライバ状態センサ</a:t>
              </a:r>
              <a:endParaRPr kumimoji="1" lang="ja-JP" altLang="en-US" sz="1000" u="sng" dirty="0">
                <a:solidFill>
                  <a:srgbClr val="C0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</p:grpSp>
      <p:sp>
        <p:nvSpPr>
          <p:cNvPr id="4" name="テキスト ボックス 3"/>
          <p:cNvSpPr txBox="1"/>
          <p:nvPr/>
        </p:nvSpPr>
        <p:spPr>
          <a:xfrm>
            <a:off x="2040570" y="6396449"/>
            <a:ext cx="1323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5</a:t>
            </a:r>
            <a:r>
              <a:rPr kumimoji="1" lang="ja-JP" altLang="en-US" sz="1400" dirty="0" smtClean="0"/>
              <a:t>～</a:t>
            </a:r>
            <a:r>
              <a:rPr lang="en-US" altLang="ja-JP" sz="1400" dirty="0"/>
              <a:t>7</a:t>
            </a:r>
            <a:r>
              <a:rPr kumimoji="1" lang="en-US" altLang="ja-JP" sz="1400" dirty="0" smtClean="0"/>
              <a:t>chip</a:t>
            </a:r>
            <a:r>
              <a:rPr kumimoji="1" lang="ja-JP" altLang="en-US" sz="1400" dirty="0" smtClean="0"/>
              <a:t>構成</a:t>
            </a:r>
            <a:endParaRPr kumimoji="1" lang="ja-JP" altLang="en-US" sz="1400" dirty="0"/>
          </a:p>
        </p:txBody>
      </p:sp>
      <p:sp>
        <p:nvSpPr>
          <p:cNvPr id="291" name="テキスト ボックス 290"/>
          <p:cNvSpPr txBox="1"/>
          <p:nvPr/>
        </p:nvSpPr>
        <p:spPr>
          <a:xfrm>
            <a:off x="7942890" y="6427228"/>
            <a:ext cx="899506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ja-JP" altLang="en-US" sz="1000" u="sng" dirty="0" smtClean="0">
                <a:solidFill>
                  <a:srgbClr val="C0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現保有技術</a:t>
            </a:r>
            <a:endParaRPr kumimoji="1" lang="ja-JP" altLang="en-US" sz="1000" u="sng" dirty="0">
              <a:solidFill>
                <a:srgbClr val="C00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62" name="テキスト ボックス 161"/>
          <p:cNvSpPr txBox="1"/>
          <p:nvPr/>
        </p:nvSpPr>
        <p:spPr>
          <a:xfrm>
            <a:off x="7260649" y="1515034"/>
            <a:ext cx="234872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高橋さんの絵</a:t>
            </a:r>
            <a:endParaRPr lang="ja-JP" altLang="en-US" sz="2800" b="1" dirty="0">
              <a:solidFill>
                <a:srgbClr val="FF00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2967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xfrm>
            <a:off x="8561718" y="6545263"/>
            <a:ext cx="488950" cy="304800"/>
          </a:xfrm>
        </p:spPr>
        <p:txBody>
          <a:bodyPr/>
          <a:lstStyle/>
          <a:p>
            <a:pPr>
              <a:defRPr/>
            </a:pPr>
            <a:fld id="{5A3E532C-F73C-4512-8084-92783655F129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543495" y="179482"/>
            <a:ext cx="6112797" cy="4492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pitchFamily="34" charset="0"/>
                <a:ea typeface="HGPｺﾞｼｯｸE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pitchFamily="34" charset="0"/>
                <a:ea typeface="HGPｺﾞｼｯｸE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pitchFamily="34" charset="0"/>
                <a:ea typeface="HGPｺﾞｼｯｸE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pitchFamily="34" charset="0"/>
                <a:ea typeface="HGPｺﾞｼｯｸE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r>
              <a:rPr lang="en-US" altLang="ja-JP" dirty="0" smtClean="0"/>
              <a:t>-3</a:t>
            </a:r>
            <a:r>
              <a:rPr lang="ja-JP" altLang="en-US" dirty="0" err="1" smtClean="0"/>
              <a:t>．</a:t>
            </a:r>
            <a:r>
              <a:rPr lang="en-US" altLang="ja-JP" dirty="0" smtClean="0"/>
              <a:t>ITS</a:t>
            </a:r>
            <a:endParaRPr lang="ja-JP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7" y="2261588"/>
            <a:ext cx="5272233" cy="4084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タイトル 1"/>
          <p:cNvSpPr txBox="1">
            <a:spLocks/>
          </p:cNvSpPr>
          <p:nvPr/>
        </p:nvSpPr>
        <p:spPr bwMode="auto">
          <a:xfrm>
            <a:off x="216201" y="1070493"/>
            <a:ext cx="8537835" cy="119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 algn="l">
              <a:lnSpc>
                <a:spcPct val="90000"/>
              </a:lnSpc>
            </a:pPr>
            <a:r>
              <a:rPr lang="ja-JP" altLang="en-US" sz="2600" dirty="0" err="1" smtClean="0">
                <a:solidFill>
                  <a:schemeClr val="tx2"/>
                </a:solidFill>
                <a:latin typeface="HGPｺﾞｼｯｸE" pitchFamily="50" charset="-128"/>
              </a:rPr>
              <a:t>車車</a:t>
            </a:r>
            <a:r>
              <a:rPr lang="ja-JP" altLang="en-US" sz="2600" dirty="0" smtClean="0">
                <a:solidFill>
                  <a:schemeClr val="tx2"/>
                </a:solidFill>
                <a:latin typeface="HGPｺﾞｼｯｸE" pitchFamily="50" charset="-128"/>
              </a:rPr>
              <a:t>間・車路間通信</a:t>
            </a:r>
            <a:endParaRPr lang="en-US" altLang="ja-JP" sz="2600" dirty="0" smtClean="0">
              <a:solidFill>
                <a:schemeClr val="tx2"/>
              </a:solidFill>
              <a:latin typeface="HGPｺﾞｼｯｸE" pitchFamily="50" charset="-128"/>
            </a:endParaRPr>
          </a:p>
          <a:p>
            <a:r>
              <a:rPr lang="ja-JP" altLang="en-US" sz="2400" dirty="0" smtClean="0"/>
              <a:t>車両同士、車両と路側間で自車位置などの情報をやり取りして</a:t>
            </a:r>
            <a:endParaRPr lang="en-US" altLang="ja-JP" sz="2400" dirty="0" smtClean="0"/>
          </a:p>
          <a:p>
            <a:r>
              <a:rPr lang="ja-JP" altLang="en-US" sz="2400" dirty="0" smtClean="0"/>
              <a:t>安全</a:t>
            </a:r>
            <a:r>
              <a:rPr lang="ja-JP" altLang="en-US" sz="2400" dirty="0"/>
              <a:t>運転を</a:t>
            </a:r>
            <a:r>
              <a:rPr lang="ja-JP" altLang="en-US" sz="2400" dirty="0" smtClean="0"/>
              <a:t>支援</a:t>
            </a:r>
            <a:endParaRPr lang="en-US" altLang="ja-JP" sz="2400" dirty="0">
              <a:solidFill>
                <a:schemeClr val="tx2"/>
              </a:solidFill>
              <a:latin typeface="HGPｺﾞｼｯｸE" pitchFamily="50" charset="-128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7274328" y="5776652"/>
            <a:ext cx="1529402" cy="429430"/>
            <a:chOff x="5795963" y="1370794"/>
            <a:chExt cx="1529402" cy="429430"/>
          </a:xfrm>
        </p:grpSpPr>
        <p:sp>
          <p:nvSpPr>
            <p:cNvPr id="46" name="正方形/長方形 82"/>
            <p:cNvSpPr>
              <a:spLocks noChangeArrowheads="1"/>
            </p:cNvSpPr>
            <p:nvPr/>
          </p:nvSpPr>
          <p:spPr bwMode="auto">
            <a:xfrm>
              <a:off x="5795963" y="1453521"/>
              <a:ext cx="350661" cy="215900"/>
            </a:xfrm>
            <a:prstGeom prst="rect">
              <a:avLst/>
            </a:prstGeom>
            <a:solidFill>
              <a:srgbClr val="99CCFF"/>
            </a:solidFill>
            <a:ln w="28575" algn="ctr">
              <a:solidFill>
                <a:srgbClr val="3333CC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ja-JP" altLang="en-US" sz="1400" i="0" dirty="0"/>
            </a:p>
          </p:txBody>
        </p:sp>
        <p:sp>
          <p:nvSpPr>
            <p:cNvPr id="47" name="正方形/長方形 60"/>
            <p:cNvSpPr>
              <a:spLocks noChangeArrowheads="1"/>
            </p:cNvSpPr>
            <p:nvPr/>
          </p:nvSpPr>
          <p:spPr bwMode="auto">
            <a:xfrm>
              <a:off x="6053223" y="1370794"/>
              <a:ext cx="1272142" cy="429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ja-JP" altLang="en-US" sz="1600" b="1" i="0" dirty="0" smtClean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：超</a:t>
              </a:r>
              <a:r>
                <a:rPr lang="en-US" altLang="ja-JP" sz="1600" b="1" i="0" dirty="0" smtClean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L</a:t>
              </a:r>
              <a:r>
                <a:rPr lang="ja-JP" altLang="en-US" sz="1600" b="1" i="0" dirty="0" smtClean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担当</a:t>
              </a:r>
              <a:endParaRPr lang="ja-JP" altLang="en-US" sz="1600" b="1" i="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</p:grpSp>
      <p:sp>
        <p:nvSpPr>
          <p:cNvPr id="42" name="テキスト ボックス 41"/>
          <p:cNvSpPr txBox="1"/>
          <p:nvPr/>
        </p:nvSpPr>
        <p:spPr>
          <a:xfrm>
            <a:off x="4723524" y="2726633"/>
            <a:ext cx="3459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00" b="1" dirty="0" smtClean="0">
                <a:latin typeface="+mn-ea"/>
                <a:ea typeface="+mn-ea"/>
              </a:rPr>
              <a:t>ITS-ECU</a:t>
            </a:r>
            <a:r>
              <a:rPr kumimoji="1" lang="ja-JP" altLang="en-US" sz="2200" b="1" dirty="0" smtClean="0">
                <a:latin typeface="+mn-ea"/>
                <a:ea typeface="+mn-ea"/>
              </a:rPr>
              <a:t>システム</a:t>
            </a:r>
            <a:endParaRPr kumimoji="1" lang="ja-JP" altLang="en-US" sz="2200" b="1" dirty="0">
              <a:latin typeface="+mn-ea"/>
              <a:ea typeface="+mn-ea"/>
            </a:endParaRP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905" y="3184205"/>
            <a:ext cx="4779713" cy="2783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579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23"/>
          <p:cNvSpPr>
            <a:spLocks noChangeShapeType="1"/>
          </p:cNvSpPr>
          <p:nvPr/>
        </p:nvSpPr>
        <p:spPr bwMode="auto">
          <a:xfrm flipH="1" flipV="1">
            <a:off x="4511675" y="4294188"/>
            <a:ext cx="0" cy="83185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ja-JP" altLang="en-US" sz="1000" smtClean="0">
              <a:solidFill>
                <a:srgbClr val="000000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6" name="台形 5"/>
          <p:cNvSpPr/>
          <p:nvPr/>
        </p:nvSpPr>
        <p:spPr>
          <a:xfrm rot="13012452">
            <a:off x="4251177" y="2360586"/>
            <a:ext cx="1421763" cy="1971913"/>
          </a:xfrm>
          <a:prstGeom prst="trapezoid">
            <a:avLst/>
          </a:prstGeom>
          <a:gradFill flip="none" rotWithShape="1">
            <a:gsLst>
              <a:gs pos="81000">
                <a:schemeClr val="accent1">
                  <a:shade val="30000"/>
                  <a:satMod val="115000"/>
                  <a:alpha val="2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1000">
              <a:solidFill>
                <a:srgbClr val="FFFFFF"/>
              </a:solidFill>
            </a:endParaRPr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5" y="47625"/>
            <a:ext cx="3844925" cy="568325"/>
          </a:xfrm>
        </p:spPr>
        <p:txBody>
          <a:bodyPr/>
          <a:lstStyle/>
          <a:p>
            <a:pPr eaLnBrk="1" hangingPunct="1"/>
            <a:r>
              <a:rPr lang="ja-JP" altLang="en-US" sz="160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車載ネットワークと</a:t>
            </a:r>
            <a:r>
              <a:rPr lang="en-US" altLang="ja-JP" sz="160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Ether</a:t>
            </a:r>
            <a:r>
              <a:rPr lang="ja-JP" altLang="en-US" sz="160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スイッチの事前検討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2438" y="1100138"/>
            <a:ext cx="3494087" cy="1954212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  <a:defRPr/>
            </a:pPr>
            <a:r>
              <a:rPr lang="ja-JP" altLang="en-US" sz="16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既存通信プロトコルの取り扱い</a:t>
            </a:r>
            <a:endParaRPr lang="en-US" altLang="ja-JP" sz="160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pPr marL="457200" lvl="1" indent="0" eaLnBrk="1" hangingPunct="1">
              <a:lnSpc>
                <a:spcPct val="90000"/>
              </a:lnSpc>
              <a:buFontTx/>
              <a:buNone/>
              <a:defRPr/>
            </a:pPr>
            <a:r>
              <a:rPr lang="ja-JP" altLang="en-US" sz="1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　</a:t>
            </a:r>
            <a:r>
              <a:rPr lang="ja-JP" altLang="en-US" sz="16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　フレームフォーマット変換</a:t>
            </a:r>
            <a:endParaRPr lang="en-US" altLang="ja-JP" sz="160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pPr marL="457200" lvl="1" indent="0" eaLnBrk="1" hangingPunct="1">
              <a:lnSpc>
                <a:spcPct val="90000"/>
              </a:lnSpc>
              <a:buFontTx/>
              <a:buNone/>
              <a:defRPr/>
            </a:pPr>
            <a:r>
              <a:rPr lang="ja-JP" altLang="en-US" sz="1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　</a:t>
            </a:r>
            <a:r>
              <a:rPr lang="ja-JP" altLang="en-US" sz="16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　通信レート調停用バッファ制御</a:t>
            </a:r>
            <a:endParaRPr lang="en-US" altLang="ja-JP" sz="160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  <a:defRPr/>
            </a:pPr>
            <a:r>
              <a:rPr lang="ja-JP" altLang="en-US" sz="16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通信プロトコル制御</a:t>
            </a:r>
            <a:endParaRPr lang="en-US" altLang="ja-JP" sz="160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  <a:defRPr/>
            </a:pPr>
            <a:r>
              <a:rPr lang="ja-JP" altLang="en-US" sz="16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ルーティング制御</a:t>
            </a:r>
            <a:endParaRPr lang="en-US" altLang="ja-JP" sz="160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  <a:defRPr/>
            </a:pPr>
            <a:r>
              <a:rPr lang="ja-JP" altLang="en-US" sz="16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エラーリカバリー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  <a:defRPr/>
            </a:pPr>
            <a:r>
              <a:rPr lang="ja-JP" altLang="en-US" sz="16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情報セキュリティの確保</a:t>
            </a:r>
          </a:p>
        </p:txBody>
      </p:sp>
      <p:sp>
        <p:nvSpPr>
          <p:cNvPr id="2056" name="Line 11"/>
          <p:cNvSpPr>
            <a:spLocks noChangeShapeType="1"/>
          </p:cNvSpPr>
          <p:nvPr/>
        </p:nvSpPr>
        <p:spPr bwMode="auto">
          <a:xfrm>
            <a:off x="446088" y="4727575"/>
            <a:ext cx="3675062" cy="0"/>
          </a:xfrm>
          <a:prstGeom prst="line">
            <a:avLst/>
          </a:prstGeom>
          <a:noFill/>
          <a:ln w="76200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ja-JP" altLang="en-US" sz="1000" smtClean="0">
              <a:solidFill>
                <a:srgbClr val="000000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2057" name="Line 12"/>
          <p:cNvSpPr>
            <a:spLocks noChangeShapeType="1"/>
          </p:cNvSpPr>
          <p:nvPr/>
        </p:nvSpPr>
        <p:spPr bwMode="auto">
          <a:xfrm flipV="1">
            <a:off x="1169988" y="5303838"/>
            <a:ext cx="3086100" cy="9525"/>
          </a:xfrm>
          <a:prstGeom prst="line">
            <a:avLst/>
          </a:prstGeom>
          <a:noFill/>
          <a:ln w="76200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ja-JP" altLang="en-US" sz="1000" smtClean="0">
              <a:solidFill>
                <a:srgbClr val="000000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2058" name="Line 13"/>
          <p:cNvSpPr>
            <a:spLocks noChangeShapeType="1"/>
          </p:cNvSpPr>
          <p:nvPr/>
        </p:nvSpPr>
        <p:spPr bwMode="auto">
          <a:xfrm>
            <a:off x="4622800" y="4730750"/>
            <a:ext cx="28575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ja-JP" altLang="en-US" sz="1000" smtClean="0">
              <a:solidFill>
                <a:srgbClr val="000000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2059" name="Line 15"/>
          <p:cNvSpPr>
            <a:spLocks noChangeShapeType="1"/>
          </p:cNvSpPr>
          <p:nvPr/>
        </p:nvSpPr>
        <p:spPr bwMode="auto">
          <a:xfrm flipH="1" flipV="1">
            <a:off x="4216400" y="4244975"/>
            <a:ext cx="0" cy="1068388"/>
          </a:xfrm>
          <a:prstGeom prst="line">
            <a:avLst/>
          </a:prstGeom>
          <a:noFill/>
          <a:ln w="76200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ja-JP" altLang="en-US" sz="1000" smtClean="0">
              <a:solidFill>
                <a:srgbClr val="000000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2060" name="Line 16"/>
          <p:cNvSpPr>
            <a:spLocks noChangeShapeType="1"/>
          </p:cNvSpPr>
          <p:nvPr/>
        </p:nvSpPr>
        <p:spPr bwMode="auto">
          <a:xfrm flipH="1" flipV="1">
            <a:off x="4083050" y="4244975"/>
            <a:ext cx="0" cy="479425"/>
          </a:xfrm>
          <a:prstGeom prst="line">
            <a:avLst/>
          </a:prstGeom>
          <a:noFill/>
          <a:ln w="76200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ja-JP" altLang="en-US" sz="1000" smtClean="0">
              <a:solidFill>
                <a:srgbClr val="000000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2061" name="Line 17"/>
          <p:cNvSpPr>
            <a:spLocks noChangeShapeType="1"/>
          </p:cNvSpPr>
          <p:nvPr/>
        </p:nvSpPr>
        <p:spPr bwMode="auto">
          <a:xfrm flipH="1" flipV="1">
            <a:off x="1773238" y="4368800"/>
            <a:ext cx="3175" cy="342900"/>
          </a:xfrm>
          <a:prstGeom prst="line">
            <a:avLst/>
          </a:prstGeom>
          <a:noFill/>
          <a:ln w="76200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ja-JP" altLang="en-US" sz="1000" smtClean="0">
              <a:solidFill>
                <a:srgbClr val="000000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2062" name="Line 18"/>
          <p:cNvSpPr>
            <a:spLocks noChangeShapeType="1"/>
          </p:cNvSpPr>
          <p:nvPr/>
        </p:nvSpPr>
        <p:spPr bwMode="auto">
          <a:xfrm flipH="1" flipV="1">
            <a:off x="795338" y="4356100"/>
            <a:ext cx="3175" cy="342900"/>
          </a:xfrm>
          <a:prstGeom prst="line">
            <a:avLst/>
          </a:prstGeom>
          <a:noFill/>
          <a:ln w="76200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ja-JP" altLang="en-US" sz="1000" smtClean="0">
              <a:solidFill>
                <a:srgbClr val="000000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2063" name="Line 19"/>
          <p:cNvSpPr>
            <a:spLocks noChangeShapeType="1"/>
          </p:cNvSpPr>
          <p:nvPr/>
        </p:nvSpPr>
        <p:spPr bwMode="auto">
          <a:xfrm flipH="1" flipV="1">
            <a:off x="1550988" y="5334000"/>
            <a:ext cx="3175" cy="342900"/>
          </a:xfrm>
          <a:prstGeom prst="line">
            <a:avLst/>
          </a:prstGeom>
          <a:noFill/>
          <a:ln w="76200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ja-JP" altLang="en-US" sz="1000" smtClean="0">
              <a:solidFill>
                <a:srgbClr val="000000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2064" name="Line 20"/>
          <p:cNvSpPr>
            <a:spLocks noChangeShapeType="1"/>
          </p:cNvSpPr>
          <p:nvPr/>
        </p:nvSpPr>
        <p:spPr bwMode="auto">
          <a:xfrm flipH="1" flipV="1">
            <a:off x="2543175" y="5334000"/>
            <a:ext cx="3175" cy="342900"/>
          </a:xfrm>
          <a:prstGeom prst="line">
            <a:avLst/>
          </a:prstGeom>
          <a:noFill/>
          <a:ln w="76200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ja-JP" altLang="en-US" sz="1000" smtClean="0">
              <a:solidFill>
                <a:srgbClr val="000000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2065" name="Line 21"/>
          <p:cNvSpPr>
            <a:spLocks noChangeShapeType="1"/>
          </p:cNvSpPr>
          <p:nvPr/>
        </p:nvSpPr>
        <p:spPr bwMode="auto">
          <a:xfrm flipH="1" flipV="1">
            <a:off x="5864225" y="4397375"/>
            <a:ext cx="3175" cy="3429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ja-JP" altLang="en-US" sz="1000" smtClean="0">
              <a:solidFill>
                <a:srgbClr val="000000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2066" name="Line 22"/>
          <p:cNvSpPr>
            <a:spLocks noChangeShapeType="1"/>
          </p:cNvSpPr>
          <p:nvPr/>
        </p:nvSpPr>
        <p:spPr bwMode="auto">
          <a:xfrm flipV="1">
            <a:off x="6959600" y="4341813"/>
            <a:ext cx="11113" cy="366712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ja-JP" altLang="en-US" sz="1000" smtClean="0">
              <a:solidFill>
                <a:srgbClr val="000000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2067" name="Line 23"/>
          <p:cNvSpPr>
            <a:spLocks noChangeShapeType="1"/>
          </p:cNvSpPr>
          <p:nvPr/>
        </p:nvSpPr>
        <p:spPr bwMode="auto">
          <a:xfrm flipH="1" flipV="1">
            <a:off x="4660900" y="4244975"/>
            <a:ext cx="0" cy="5080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ja-JP" altLang="en-US" sz="1000" smtClean="0">
              <a:solidFill>
                <a:srgbClr val="000000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2068" name="Rectangle 4"/>
          <p:cNvSpPr>
            <a:spLocks noChangeArrowheads="1"/>
          </p:cNvSpPr>
          <p:nvPr/>
        </p:nvSpPr>
        <p:spPr bwMode="auto">
          <a:xfrm>
            <a:off x="1163638" y="5676900"/>
            <a:ext cx="942975" cy="409575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Engine</a:t>
            </a:r>
          </a:p>
        </p:txBody>
      </p:sp>
      <p:sp>
        <p:nvSpPr>
          <p:cNvPr id="2069" name="Rectangle 6"/>
          <p:cNvSpPr>
            <a:spLocks noChangeArrowheads="1"/>
          </p:cNvSpPr>
          <p:nvPr/>
        </p:nvSpPr>
        <p:spPr bwMode="auto">
          <a:xfrm>
            <a:off x="2170113" y="5676900"/>
            <a:ext cx="942975" cy="409575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Transmission</a:t>
            </a:r>
          </a:p>
        </p:txBody>
      </p:sp>
      <p:sp>
        <p:nvSpPr>
          <p:cNvPr id="2070" name="Rectangle 7"/>
          <p:cNvSpPr>
            <a:spLocks noChangeArrowheads="1"/>
          </p:cNvSpPr>
          <p:nvPr/>
        </p:nvSpPr>
        <p:spPr bwMode="auto">
          <a:xfrm>
            <a:off x="306388" y="4135438"/>
            <a:ext cx="942975" cy="409575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Door</a:t>
            </a:r>
          </a:p>
        </p:txBody>
      </p:sp>
      <p:sp>
        <p:nvSpPr>
          <p:cNvPr id="2071" name="Rectangle 8"/>
          <p:cNvSpPr>
            <a:spLocks noChangeArrowheads="1"/>
          </p:cNvSpPr>
          <p:nvPr/>
        </p:nvSpPr>
        <p:spPr bwMode="auto">
          <a:xfrm>
            <a:off x="1312863" y="4132263"/>
            <a:ext cx="942975" cy="409575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Light</a:t>
            </a:r>
          </a:p>
        </p:txBody>
      </p:sp>
      <p:sp>
        <p:nvSpPr>
          <p:cNvPr id="2072" name="Rectangle 9"/>
          <p:cNvSpPr>
            <a:spLocks noChangeArrowheads="1"/>
          </p:cNvSpPr>
          <p:nvPr/>
        </p:nvSpPr>
        <p:spPr bwMode="auto">
          <a:xfrm>
            <a:off x="5387975" y="4111625"/>
            <a:ext cx="942975" cy="409575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Audio</a:t>
            </a:r>
          </a:p>
        </p:txBody>
      </p:sp>
      <p:sp>
        <p:nvSpPr>
          <p:cNvPr id="2073" name="Rectangle 10"/>
          <p:cNvSpPr>
            <a:spLocks noChangeArrowheads="1"/>
          </p:cNvSpPr>
          <p:nvPr/>
        </p:nvSpPr>
        <p:spPr bwMode="auto">
          <a:xfrm>
            <a:off x="6499225" y="4111625"/>
            <a:ext cx="942975" cy="409575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Navi/HMI</a:t>
            </a:r>
          </a:p>
        </p:txBody>
      </p:sp>
      <p:sp>
        <p:nvSpPr>
          <p:cNvPr id="2074" name="Line 24"/>
          <p:cNvSpPr>
            <a:spLocks noChangeShapeType="1"/>
          </p:cNvSpPr>
          <p:nvPr/>
        </p:nvSpPr>
        <p:spPr bwMode="auto">
          <a:xfrm>
            <a:off x="7448550" y="4298950"/>
            <a:ext cx="561975" cy="0"/>
          </a:xfrm>
          <a:prstGeom prst="line">
            <a:avLst/>
          </a:prstGeom>
          <a:noFill/>
          <a:ln w="57150">
            <a:solidFill>
              <a:srgbClr val="CC66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ja-JP" altLang="en-US" sz="1000" smtClean="0">
              <a:solidFill>
                <a:srgbClr val="000000"/>
              </a:solidFill>
              <a:latin typeface="Arial" charset="0"/>
              <a:ea typeface="HGPｺﾞｼｯｸE" pitchFamily="50" charset="-128"/>
            </a:endParaRPr>
          </a:p>
        </p:txBody>
      </p:sp>
      <p:pic>
        <p:nvPicPr>
          <p:cNvPr id="2075" name="Picture 25" descr="c4-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3943350"/>
            <a:ext cx="1258888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6" name="Text Box 26"/>
          <p:cNvSpPr txBox="1">
            <a:spLocks noChangeArrowheads="1"/>
          </p:cNvSpPr>
          <p:nvPr/>
        </p:nvSpPr>
        <p:spPr bwMode="auto">
          <a:xfrm>
            <a:off x="7683500" y="4562475"/>
            <a:ext cx="9985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0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外部ネットワーク</a:t>
            </a:r>
          </a:p>
        </p:txBody>
      </p:sp>
      <p:sp>
        <p:nvSpPr>
          <p:cNvPr id="2077" name="Text Box 32"/>
          <p:cNvSpPr txBox="1">
            <a:spLocks noChangeArrowheads="1"/>
          </p:cNvSpPr>
          <p:nvPr/>
        </p:nvSpPr>
        <p:spPr bwMode="auto">
          <a:xfrm>
            <a:off x="5087938" y="4805363"/>
            <a:ext cx="10985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0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IEEE802.1AVB</a:t>
            </a:r>
          </a:p>
        </p:txBody>
      </p:sp>
      <p:sp>
        <p:nvSpPr>
          <p:cNvPr id="2078" name="Text Box 33"/>
          <p:cNvSpPr txBox="1">
            <a:spLocks noChangeArrowheads="1"/>
          </p:cNvSpPr>
          <p:nvPr/>
        </p:nvSpPr>
        <p:spPr bwMode="auto">
          <a:xfrm>
            <a:off x="3046413" y="4749800"/>
            <a:ext cx="71596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0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CAN,LIN</a:t>
            </a:r>
            <a:endParaRPr lang="ja-JP" altLang="en-US" sz="1000" smtClean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2079" name="Text Box 12"/>
          <p:cNvSpPr txBox="1">
            <a:spLocks noChangeArrowheads="1"/>
          </p:cNvSpPr>
          <p:nvPr/>
        </p:nvSpPr>
        <p:spPr bwMode="auto">
          <a:xfrm>
            <a:off x="4740275" y="6102350"/>
            <a:ext cx="655638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Safety</a:t>
            </a:r>
          </a:p>
        </p:txBody>
      </p:sp>
      <p:sp>
        <p:nvSpPr>
          <p:cNvPr id="2080" name="Text Box 14"/>
          <p:cNvSpPr txBox="1">
            <a:spLocks noChangeArrowheads="1"/>
          </p:cNvSpPr>
          <p:nvPr/>
        </p:nvSpPr>
        <p:spPr bwMode="auto">
          <a:xfrm>
            <a:off x="2219325" y="6108700"/>
            <a:ext cx="1030288" cy="2778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Power train</a:t>
            </a:r>
          </a:p>
        </p:txBody>
      </p:sp>
      <p:sp>
        <p:nvSpPr>
          <p:cNvPr id="2081" name="Text Box 15"/>
          <p:cNvSpPr txBox="1">
            <a:spLocks noChangeArrowheads="1"/>
          </p:cNvSpPr>
          <p:nvPr/>
        </p:nvSpPr>
        <p:spPr bwMode="auto">
          <a:xfrm>
            <a:off x="5913438" y="3787775"/>
            <a:ext cx="9985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Multimedia</a:t>
            </a:r>
          </a:p>
        </p:txBody>
      </p:sp>
      <p:sp>
        <p:nvSpPr>
          <p:cNvPr id="2082" name="Text Box 16"/>
          <p:cNvSpPr txBox="1">
            <a:spLocks noChangeArrowheads="1"/>
          </p:cNvSpPr>
          <p:nvPr/>
        </p:nvSpPr>
        <p:spPr bwMode="auto">
          <a:xfrm>
            <a:off x="1455738" y="3840163"/>
            <a:ext cx="5603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Body</a:t>
            </a:r>
          </a:p>
        </p:txBody>
      </p:sp>
      <p:sp>
        <p:nvSpPr>
          <p:cNvPr id="2083" name="Line 20"/>
          <p:cNvSpPr>
            <a:spLocks noChangeShapeType="1"/>
          </p:cNvSpPr>
          <p:nvPr/>
        </p:nvSpPr>
        <p:spPr bwMode="auto">
          <a:xfrm flipH="1" flipV="1">
            <a:off x="3538538" y="5334000"/>
            <a:ext cx="3175" cy="342900"/>
          </a:xfrm>
          <a:prstGeom prst="line">
            <a:avLst/>
          </a:prstGeom>
          <a:noFill/>
          <a:ln w="76200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ja-JP" altLang="en-US" sz="1000" smtClean="0">
              <a:solidFill>
                <a:srgbClr val="000000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2084" name="Rectangle 6"/>
          <p:cNvSpPr>
            <a:spLocks noChangeArrowheads="1"/>
          </p:cNvSpPr>
          <p:nvPr/>
        </p:nvSpPr>
        <p:spPr bwMode="auto">
          <a:xfrm>
            <a:off x="3167063" y="5676900"/>
            <a:ext cx="942975" cy="409575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Suspension</a:t>
            </a:r>
          </a:p>
        </p:txBody>
      </p:sp>
      <p:sp>
        <p:nvSpPr>
          <p:cNvPr id="2085" name="Line 15"/>
          <p:cNvSpPr>
            <a:spLocks noChangeShapeType="1"/>
          </p:cNvSpPr>
          <p:nvPr/>
        </p:nvSpPr>
        <p:spPr bwMode="auto">
          <a:xfrm flipH="1" flipV="1">
            <a:off x="4368800" y="4252913"/>
            <a:ext cx="0" cy="1069975"/>
          </a:xfrm>
          <a:prstGeom prst="line">
            <a:avLst/>
          </a:prstGeom>
          <a:noFill/>
          <a:ln w="76200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ja-JP" altLang="en-US" sz="1000" smtClean="0">
              <a:solidFill>
                <a:srgbClr val="000000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4114" name="Rectangle 5"/>
          <p:cNvSpPr>
            <a:spLocks noChangeArrowheads="1"/>
          </p:cNvSpPr>
          <p:nvPr/>
        </p:nvSpPr>
        <p:spPr bwMode="auto">
          <a:xfrm>
            <a:off x="3824288" y="3884613"/>
            <a:ext cx="1003300" cy="409575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 algn="ctr" eaLnBrk="1" hangingPunct="1"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BCM</a:t>
            </a:r>
            <a:r>
              <a:rPr lang="ja-JP" altLang="en-US" sz="12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12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ECU</a:t>
            </a:r>
          </a:p>
          <a:p>
            <a:pPr algn="ctr" eaLnBrk="1" hangingPunct="1"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Gate Way</a:t>
            </a:r>
          </a:p>
        </p:txBody>
      </p:sp>
      <p:sp>
        <p:nvSpPr>
          <p:cNvPr id="2087" name="Line 12"/>
          <p:cNvSpPr>
            <a:spLocks noChangeShapeType="1"/>
          </p:cNvSpPr>
          <p:nvPr/>
        </p:nvSpPr>
        <p:spPr bwMode="auto">
          <a:xfrm flipV="1">
            <a:off x="4330700" y="5303838"/>
            <a:ext cx="1122363" cy="0"/>
          </a:xfrm>
          <a:prstGeom prst="line">
            <a:avLst/>
          </a:prstGeom>
          <a:noFill/>
          <a:ln w="76200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ja-JP" altLang="en-US" sz="1000" smtClean="0">
              <a:solidFill>
                <a:srgbClr val="000000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2088" name="Line 20"/>
          <p:cNvSpPr>
            <a:spLocks noChangeShapeType="1"/>
          </p:cNvSpPr>
          <p:nvPr/>
        </p:nvSpPr>
        <p:spPr bwMode="auto">
          <a:xfrm flipH="1" flipV="1">
            <a:off x="4989513" y="5341938"/>
            <a:ext cx="3175" cy="342900"/>
          </a:xfrm>
          <a:prstGeom prst="line">
            <a:avLst/>
          </a:prstGeom>
          <a:noFill/>
          <a:ln w="76200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ja-JP" altLang="en-US" sz="1000" smtClean="0">
              <a:solidFill>
                <a:srgbClr val="000000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2089" name="Rectangle 6"/>
          <p:cNvSpPr>
            <a:spLocks noChangeArrowheads="1"/>
          </p:cNvSpPr>
          <p:nvPr/>
        </p:nvSpPr>
        <p:spPr bwMode="auto">
          <a:xfrm>
            <a:off x="4532313" y="5684838"/>
            <a:ext cx="942975" cy="409575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Airbag</a:t>
            </a:r>
          </a:p>
        </p:txBody>
      </p:sp>
      <p:sp>
        <p:nvSpPr>
          <p:cNvPr id="2090" name="Line 17"/>
          <p:cNvSpPr>
            <a:spLocks noChangeShapeType="1"/>
          </p:cNvSpPr>
          <p:nvPr/>
        </p:nvSpPr>
        <p:spPr bwMode="auto">
          <a:xfrm flipH="1" flipV="1">
            <a:off x="2779713" y="4373563"/>
            <a:ext cx="3175" cy="342900"/>
          </a:xfrm>
          <a:prstGeom prst="line">
            <a:avLst/>
          </a:prstGeom>
          <a:noFill/>
          <a:ln w="76200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ja-JP" altLang="en-US" sz="1000" smtClean="0">
              <a:solidFill>
                <a:srgbClr val="000000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2091" name="Rectangle 8"/>
          <p:cNvSpPr>
            <a:spLocks noChangeArrowheads="1"/>
          </p:cNvSpPr>
          <p:nvPr/>
        </p:nvSpPr>
        <p:spPr bwMode="auto">
          <a:xfrm>
            <a:off x="2319338" y="4137025"/>
            <a:ext cx="942975" cy="409575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Dashboard</a:t>
            </a:r>
          </a:p>
        </p:txBody>
      </p:sp>
      <p:sp>
        <p:nvSpPr>
          <p:cNvPr id="2092" name="Line 13"/>
          <p:cNvSpPr>
            <a:spLocks noChangeShapeType="1"/>
          </p:cNvSpPr>
          <p:nvPr/>
        </p:nvSpPr>
        <p:spPr bwMode="auto">
          <a:xfrm>
            <a:off x="4486275" y="5089525"/>
            <a:ext cx="1938338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ja-JP" altLang="en-US" sz="1000" smtClean="0">
              <a:solidFill>
                <a:srgbClr val="000000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2093" name="Rectangle 6"/>
          <p:cNvSpPr>
            <a:spLocks noChangeArrowheads="1"/>
          </p:cNvSpPr>
          <p:nvPr/>
        </p:nvSpPr>
        <p:spPr bwMode="auto">
          <a:xfrm>
            <a:off x="6429375" y="4876800"/>
            <a:ext cx="942975" cy="409575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Diag</a:t>
            </a:r>
          </a:p>
        </p:txBody>
      </p:sp>
      <p:sp>
        <p:nvSpPr>
          <p:cNvPr id="2094" name="正方形/長方形 1"/>
          <p:cNvSpPr>
            <a:spLocks noChangeArrowheads="1"/>
          </p:cNvSpPr>
          <p:nvPr/>
        </p:nvSpPr>
        <p:spPr bwMode="auto">
          <a:xfrm>
            <a:off x="6457950" y="5341938"/>
            <a:ext cx="9683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0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Maintenance</a:t>
            </a:r>
            <a:endParaRPr lang="ja-JP" altLang="en-US" sz="1000" smtClean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auto">
          <a:xfrm>
            <a:off x="4895850" y="1303338"/>
            <a:ext cx="2833688" cy="2293937"/>
          </a:xfrm>
          <a:prstGeom prst="round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 algn="ctr" eaLnBrk="1" hangingPunct="1">
              <a:defRPr/>
            </a:pPr>
            <a:endParaRPr lang="en-US" altLang="ja-JP" sz="1200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181600" y="2524125"/>
            <a:ext cx="2254250" cy="10604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1000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97" name="テキスト ボックス 9"/>
          <p:cNvSpPr txBox="1">
            <a:spLocks noChangeArrowheads="1"/>
          </p:cNvSpPr>
          <p:nvPr/>
        </p:nvSpPr>
        <p:spPr bwMode="auto">
          <a:xfrm>
            <a:off x="6053138" y="2608263"/>
            <a:ext cx="12620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0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Ether SW</a:t>
            </a:r>
            <a:endParaRPr lang="ja-JP" altLang="en-US" sz="1000" smtClean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2098" name="テキスト ボックス 68"/>
          <p:cNvSpPr txBox="1">
            <a:spLocks noChangeArrowheads="1"/>
          </p:cNvSpPr>
          <p:nvPr/>
        </p:nvSpPr>
        <p:spPr bwMode="auto">
          <a:xfrm>
            <a:off x="5294313" y="3024188"/>
            <a:ext cx="469900" cy="246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0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MAC</a:t>
            </a:r>
            <a:endParaRPr lang="ja-JP" altLang="en-US" sz="1000" smtClean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2099" name="テキスト ボックス 69"/>
          <p:cNvSpPr txBox="1">
            <a:spLocks noChangeArrowheads="1"/>
          </p:cNvSpPr>
          <p:nvPr/>
        </p:nvSpPr>
        <p:spPr bwMode="auto">
          <a:xfrm>
            <a:off x="5818188" y="3021013"/>
            <a:ext cx="469900" cy="246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0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MAC</a:t>
            </a:r>
            <a:endParaRPr lang="ja-JP" altLang="en-US" sz="1000" smtClean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2100" name="テキスト ボックス 70"/>
          <p:cNvSpPr txBox="1">
            <a:spLocks noChangeArrowheads="1"/>
          </p:cNvSpPr>
          <p:nvPr/>
        </p:nvSpPr>
        <p:spPr bwMode="auto">
          <a:xfrm>
            <a:off x="6342063" y="3017838"/>
            <a:ext cx="469900" cy="246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0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MAC</a:t>
            </a:r>
            <a:endParaRPr lang="ja-JP" altLang="en-US" sz="1000" smtClean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2101" name="テキスト ボックス 71"/>
          <p:cNvSpPr txBox="1">
            <a:spLocks noChangeArrowheads="1"/>
          </p:cNvSpPr>
          <p:nvPr/>
        </p:nvSpPr>
        <p:spPr bwMode="auto">
          <a:xfrm>
            <a:off x="6864350" y="3014663"/>
            <a:ext cx="469900" cy="246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0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MAC</a:t>
            </a:r>
            <a:endParaRPr lang="ja-JP" altLang="en-US" sz="1000" smtClean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2102" name="テキスト ボックス 72"/>
          <p:cNvSpPr txBox="1">
            <a:spLocks noChangeArrowheads="1"/>
          </p:cNvSpPr>
          <p:nvPr/>
        </p:nvSpPr>
        <p:spPr bwMode="auto">
          <a:xfrm>
            <a:off x="5308600" y="3330575"/>
            <a:ext cx="436563" cy="247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0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PHY</a:t>
            </a:r>
            <a:endParaRPr lang="ja-JP" altLang="en-US" sz="1000" smtClean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2103" name="テキスト ボックス 73"/>
          <p:cNvSpPr txBox="1">
            <a:spLocks noChangeArrowheads="1"/>
          </p:cNvSpPr>
          <p:nvPr/>
        </p:nvSpPr>
        <p:spPr bwMode="auto">
          <a:xfrm>
            <a:off x="5832475" y="3335338"/>
            <a:ext cx="436563" cy="246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0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PHY</a:t>
            </a:r>
            <a:endParaRPr lang="ja-JP" altLang="en-US" sz="1000" smtClean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2104" name="テキスト ボックス 74"/>
          <p:cNvSpPr txBox="1">
            <a:spLocks noChangeArrowheads="1"/>
          </p:cNvSpPr>
          <p:nvPr/>
        </p:nvSpPr>
        <p:spPr bwMode="auto">
          <a:xfrm>
            <a:off x="6354763" y="3325813"/>
            <a:ext cx="436562" cy="246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0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PHY</a:t>
            </a:r>
            <a:endParaRPr lang="ja-JP" altLang="en-US" sz="1000" smtClean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2105" name="テキスト ボックス 75"/>
          <p:cNvSpPr txBox="1">
            <a:spLocks noChangeArrowheads="1"/>
          </p:cNvSpPr>
          <p:nvPr/>
        </p:nvSpPr>
        <p:spPr bwMode="auto">
          <a:xfrm>
            <a:off x="6878638" y="3330575"/>
            <a:ext cx="436562" cy="247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0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PHY</a:t>
            </a:r>
            <a:endParaRPr lang="ja-JP" altLang="en-US" sz="1000" smtClean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192713" y="1670050"/>
            <a:ext cx="993775" cy="638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altLang="ja-JP" sz="10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CPU</a:t>
            </a:r>
            <a:endParaRPr lang="ja-JP" altLang="en-US" sz="1000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107" name="正方形/長方形 2"/>
          <p:cNvSpPr>
            <a:spLocks noChangeArrowheads="1"/>
          </p:cNvSpPr>
          <p:nvPr/>
        </p:nvSpPr>
        <p:spPr bwMode="auto">
          <a:xfrm>
            <a:off x="5172075" y="1308100"/>
            <a:ext cx="12795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0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Gate Way Module</a:t>
            </a:r>
          </a:p>
        </p:txBody>
      </p:sp>
      <p:sp>
        <p:nvSpPr>
          <p:cNvPr id="2108" name="Text Box 33"/>
          <p:cNvSpPr txBox="1">
            <a:spLocks noChangeArrowheads="1"/>
          </p:cNvSpPr>
          <p:nvPr/>
        </p:nvSpPr>
        <p:spPr bwMode="auto">
          <a:xfrm>
            <a:off x="3119438" y="5045075"/>
            <a:ext cx="5794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0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CAN</a:t>
            </a:r>
            <a:r>
              <a:rPr lang="ja-JP" altLang="en-US" sz="10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等</a:t>
            </a:r>
          </a:p>
        </p:txBody>
      </p:sp>
      <p:sp>
        <p:nvSpPr>
          <p:cNvPr id="2" name="線吹き出し 2 (枠付き) 1"/>
          <p:cNvSpPr/>
          <p:nvPr/>
        </p:nvSpPr>
        <p:spPr>
          <a:xfrm>
            <a:off x="873125" y="993775"/>
            <a:ext cx="3125788" cy="2060575"/>
          </a:xfrm>
          <a:prstGeom prst="borderCallout2">
            <a:avLst>
              <a:gd name="adj1" fmla="val 35730"/>
              <a:gd name="adj2" fmla="val 100674"/>
              <a:gd name="adj3" fmla="val 35343"/>
              <a:gd name="adj4" fmla="val 117051"/>
              <a:gd name="adj5" fmla="val 48440"/>
              <a:gd name="adj6" fmla="val 1397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1000">
              <a:solidFill>
                <a:srgbClr val="FFFFFF"/>
              </a:solidFill>
            </a:endParaRPr>
          </a:p>
        </p:txBody>
      </p:sp>
      <p:sp>
        <p:nvSpPr>
          <p:cNvPr id="2110" name="テキスト ボックス 69"/>
          <p:cNvSpPr txBox="1">
            <a:spLocks noChangeArrowheads="1"/>
          </p:cNvSpPr>
          <p:nvPr/>
        </p:nvSpPr>
        <p:spPr bwMode="auto">
          <a:xfrm>
            <a:off x="5508625" y="2065338"/>
            <a:ext cx="469900" cy="246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0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MAC</a:t>
            </a:r>
            <a:endParaRPr lang="ja-JP" altLang="en-US" sz="1000" smtClean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cxnSp>
        <p:nvCxnSpPr>
          <p:cNvPr id="4" name="直線コネクタ 3"/>
          <p:cNvCxnSpPr>
            <a:endCxn id="81" idx="1"/>
          </p:cNvCxnSpPr>
          <p:nvPr/>
        </p:nvCxnSpPr>
        <p:spPr>
          <a:xfrm>
            <a:off x="6186488" y="1808163"/>
            <a:ext cx="5429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6488" y="2111375"/>
            <a:ext cx="5429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3" name="テキスト ボックス 68"/>
          <p:cNvSpPr txBox="1">
            <a:spLocks noChangeArrowheads="1"/>
          </p:cNvSpPr>
          <p:nvPr/>
        </p:nvSpPr>
        <p:spPr bwMode="auto">
          <a:xfrm>
            <a:off x="5521325" y="2524125"/>
            <a:ext cx="469900" cy="246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0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MAC</a:t>
            </a:r>
            <a:endParaRPr lang="ja-JP" altLang="en-US" sz="1000" smtClean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>
            <a:off x="5734050" y="2311400"/>
            <a:ext cx="0" cy="212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5" name="テキスト ボックス 9"/>
          <p:cNvSpPr txBox="1">
            <a:spLocks noChangeArrowheads="1"/>
          </p:cNvSpPr>
          <p:nvPr/>
        </p:nvSpPr>
        <p:spPr bwMode="auto">
          <a:xfrm>
            <a:off x="5802313" y="2293938"/>
            <a:ext cx="5857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0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RvMII</a:t>
            </a:r>
            <a:endParaRPr lang="ja-JP" altLang="en-US" sz="1000" smtClean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81" name="Text Box 7"/>
          <p:cNvSpPr txBox="1">
            <a:spLocks noChangeArrowheads="1"/>
          </p:cNvSpPr>
          <p:nvPr/>
        </p:nvSpPr>
        <p:spPr bwMode="auto">
          <a:xfrm>
            <a:off x="6729413" y="1608138"/>
            <a:ext cx="10033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ja-JP"/>
            </a:defPPr>
            <a:lvl1pPr algn="ctr">
              <a:defRPr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ja-JP" sz="1000" dirty="0" smtClean="0">
                <a:solidFill>
                  <a:srgbClr val="000000"/>
                </a:solidFill>
              </a:rPr>
              <a:t>CAN/CAN-FD</a:t>
            </a:r>
          </a:p>
          <a:p>
            <a:pPr>
              <a:defRPr/>
            </a:pPr>
            <a:r>
              <a:rPr lang="en-US" altLang="ja-JP" sz="1000" dirty="0" smtClean="0">
                <a:solidFill>
                  <a:srgbClr val="000000"/>
                </a:solidFill>
              </a:rPr>
              <a:t> Transceiver</a:t>
            </a:r>
            <a:endParaRPr lang="en-US" altLang="ja-JP" sz="1000" dirty="0">
              <a:solidFill>
                <a:srgbClr val="000000"/>
              </a:solidFill>
            </a:endParaRPr>
          </a:p>
        </p:txBody>
      </p:sp>
      <p:sp>
        <p:nvSpPr>
          <p:cNvPr id="83" name="Text Box 7"/>
          <p:cNvSpPr txBox="1">
            <a:spLocks noChangeArrowheads="1"/>
          </p:cNvSpPr>
          <p:nvPr/>
        </p:nvSpPr>
        <p:spPr bwMode="auto">
          <a:xfrm>
            <a:off x="6727825" y="2065338"/>
            <a:ext cx="10033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ja-JP"/>
            </a:defPPr>
            <a:lvl1pPr algn="ctr">
              <a:defRPr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ja-JP" sz="1000" dirty="0" smtClean="0">
                <a:solidFill>
                  <a:srgbClr val="000000"/>
                </a:solidFill>
              </a:rPr>
              <a:t>LIN Transceiver</a:t>
            </a:r>
            <a:endParaRPr lang="en-US" altLang="ja-JP" sz="1000" dirty="0">
              <a:solidFill>
                <a:srgbClr val="000000"/>
              </a:solidFill>
            </a:endParaRPr>
          </a:p>
        </p:txBody>
      </p:sp>
      <p:cxnSp>
        <p:nvCxnSpPr>
          <p:cNvPr id="69" name="直線コネクタ 68"/>
          <p:cNvCxnSpPr/>
          <p:nvPr/>
        </p:nvCxnSpPr>
        <p:spPr>
          <a:xfrm>
            <a:off x="5387975" y="2306638"/>
            <a:ext cx="0" cy="212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" name="テキスト ボックス 9"/>
          <p:cNvSpPr txBox="1">
            <a:spLocks noChangeArrowheads="1"/>
          </p:cNvSpPr>
          <p:nvPr/>
        </p:nvSpPr>
        <p:spPr bwMode="auto">
          <a:xfrm>
            <a:off x="4918075" y="2303463"/>
            <a:ext cx="5857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0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SPI</a:t>
            </a:r>
            <a:r>
              <a:rPr lang="ja-JP" altLang="en-US" sz="100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endParaRPr lang="en-US" altLang="ja-JP" sz="1000" smtClean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71" name="Rectangle 2"/>
          <p:cNvSpPr txBox="1">
            <a:spLocks noChangeArrowheads="1"/>
          </p:cNvSpPr>
          <p:nvPr/>
        </p:nvSpPr>
        <p:spPr bwMode="auto">
          <a:xfrm>
            <a:off x="468313" y="555625"/>
            <a:ext cx="3049587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ja-JP" altLang="en-US" sz="1600" kern="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ソフトウェア処理</a:t>
            </a:r>
            <a:r>
              <a:rPr lang="en-US" altLang="ja-JP" sz="1600" kern="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/</a:t>
            </a:r>
            <a:r>
              <a:rPr lang="ja-JP" altLang="en-US" sz="1600" kern="0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設定項目</a:t>
            </a:r>
          </a:p>
        </p:txBody>
      </p:sp>
    </p:spTree>
    <p:extLst>
      <p:ext uri="{BB962C8B-B14F-4D97-AF65-F5344CB8AC3E}">
        <p14:creationId xmlns:p14="http://schemas.microsoft.com/office/powerpoint/2010/main" val="60508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標準デザイン">
  <a:themeElements>
    <a:clrScheme name="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デザート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9525">
          <a:solidFill>
            <a:schemeClr val="tx1"/>
          </a:solidFill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dirty="0"/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kumimoji="1" sz="2200" dirty="0"/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標準デザイン">
  <a:themeElements>
    <a:clrScheme name="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デザート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9525">
          <a:solidFill>
            <a:schemeClr val="tx1"/>
          </a:solidFill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dirty="0"/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kumimoji="1" sz="2200" dirty="0"/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標準デザイン">
  <a:themeElements>
    <a:clrScheme name="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デザート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9525">
          <a:solidFill>
            <a:schemeClr val="tx1"/>
          </a:solidFill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dirty="0"/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kumimoji="1" sz="2200" dirty="0"/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5202</TotalTime>
  <Words>3684</Words>
  <Application>Microsoft Office PowerPoint</Application>
  <PresentationFormat>画面に合わせる (4:3)</PresentationFormat>
  <Paragraphs>1146</Paragraphs>
  <Slides>38</Slides>
  <Notes>15</Notes>
  <HiddenSlides>0</HiddenSlides>
  <MMClips>0</MMClips>
  <ScaleCrop>false</ScaleCrop>
  <HeadingPairs>
    <vt:vector size="6" baseType="variant">
      <vt:variant>
        <vt:lpstr>テーマ</vt:lpstr>
      </vt:variant>
      <vt:variant>
        <vt:i4>4</vt:i4>
      </vt:variant>
      <vt:variant>
        <vt:lpstr>埋め込まれた OLE サーバー</vt:lpstr>
      </vt:variant>
      <vt:variant>
        <vt:i4>3</vt:i4>
      </vt:variant>
      <vt:variant>
        <vt:lpstr>スライド タイトル</vt:lpstr>
      </vt:variant>
      <vt:variant>
        <vt:i4>38</vt:i4>
      </vt:variant>
    </vt:vector>
  </HeadingPairs>
  <TitlesOfParts>
    <vt:vector size="45" baseType="lpstr">
      <vt:lpstr>標準デザイン</vt:lpstr>
      <vt:lpstr>3_標準デザイン</vt:lpstr>
      <vt:lpstr>4_標準デザイン</vt:lpstr>
      <vt:lpstr>1_標準デザイン</vt:lpstr>
      <vt:lpstr>ビットマップ イメージ</vt:lpstr>
      <vt:lpstr>Photo Editor Photo</vt:lpstr>
      <vt:lpstr>ワークシート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車載ネットワークとEtherスイッチの事前検討</vt:lpstr>
      <vt:lpstr>PowerPoint プレゼンテーション</vt:lpstr>
      <vt:lpstr>日立超Ｌ周辺監視への取組み（Visconti2）</vt:lpstr>
      <vt:lpstr>PowerPoint プレゼンテーション</vt:lpstr>
      <vt:lpstr>画像処理最適化技術：並列プロセッサ/GPGPU</vt:lpstr>
      <vt:lpstr>-3.　FPGAアクセラレータ技術への取組み</vt:lpstr>
      <vt:lpstr>PowerPoint プレゼンテーション</vt:lpstr>
      <vt:lpstr>階層型機械学習 と FPGAアクセラレーション</vt:lpstr>
      <vt:lpstr>PowerPoint プレゼンテーション</vt:lpstr>
      <vt:lpstr>自動車走行制御（日立ＡＭＳ） </vt:lpstr>
      <vt:lpstr>PowerPoint プレゼンテーション</vt:lpstr>
      <vt:lpstr>機能安全への取り組み</vt:lpstr>
      <vt:lpstr>PowerPoint プレゼンテーション</vt:lpstr>
      <vt:lpstr>自動車制御コントローラ検証の仮想化  － Virtual HILS －</vt:lpstr>
      <vt:lpstr>設計環境構築支援のご提案（１）</vt:lpstr>
      <vt:lpstr>設計環境構築支援のご提案（２）</vt:lpstr>
      <vt:lpstr>PowerPoint プレゼンテーション</vt:lpstr>
      <vt:lpstr>-３.　音声トータルソリューション（開発中）</vt:lpstr>
      <vt:lpstr>-６.　</vt:lpstr>
      <vt:lpstr>-７.　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SoC/FPGA論理設計，ボｰド設計サｰビス</vt:lpstr>
      <vt:lpstr>PowerPoint プレゼンテーション</vt:lpstr>
      <vt:lpstr>ＩＶＩ /安全運転支援（クラリオン）</vt:lpstr>
      <vt:lpstr>PowerPoint プレゼンテーション</vt:lpstr>
      <vt:lpstr>PowerPoint プレゼンテーション</vt:lpstr>
      <vt:lpstr>PowerPoint プレゼンテーション</vt:lpstr>
    </vt:vector>
  </TitlesOfParts>
  <Company>(株)日立製作所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会社紹介</dc:title>
  <dc:subject>20141121技術討論会</dc:subject>
  <dc:creator>株式会社日立超LSIシステムズ</dc:creator>
  <cp:lastModifiedBy>小倉 建治</cp:lastModifiedBy>
  <cp:revision>379</cp:revision>
  <cp:lastPrinted>2015-12-11T00:14:54Z</cp:lastPrinted>
  <dcterms:created xsi:type="dcterms:W3CDTF">2004-05-26T10:25:15Z</dcterms:created>
  <dcterms:modified xsi:type="dcterms:W3CDTF">2016-01-15T01:15:00Z</dcterms:modified>
</cp:coreProperties>
</file>